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78" r:id="rId2"/>
    <p:sldId id="762" r:id="rId3"/>
    <p:sldId id="763" r:id="rId4"/>
    <p:sldId id="1410" r:id="rId5"/>
    <p:sldId id="1411" r:id="rId6"/>
    <p:sldId id="761" r:id="rId7"/>
    <p:sldId id="749" r:id="rId8"/>
    <p:sldId id="477" r:id="rId9"/>
    <p:sldId id="767" r:id="rId10"/>
    <p:sldId id="1438" r:id="rId11"/>
    <p:sldId id="736" r:id="rId12"/>
    <p:sldId id="734" r:id="rId13"/>
    <p:sldId id="611" r:id="rId14"/>
    <p:sldId id="739" r:id="rId15"/>
    <p:sldId id="281" r:id="rId16"/>
    <p:sldId id="282" r:id="rId17"/>
    <p:sldId id="616" r:id="rId18"/>
    <p:sldId id="753" r:id="rId19"/>
    <p:sldId id="752" r:id="rId20"/>
    <p:sldId id="730" r:id="rId21"/>
    <p:sldId id="290" r:id="rId22"/>
    <p:sldId id="733" r:id="rId23"/>
    <p:sldId id="755" r:id="rId24"/>
    <p:sldId id="759" r:id="rId25"/>
    <p:sldId id="286" r:id="rId26"/>
    <p:sldId id="768" r:id="rId27"/>
    <p:sldId id="1486" r:id="rId28"/>
    <p:sldId id="1487" r:id="rId29"/>
    <p:sldId id="1488" r:id="rId30"/>
    <p:sldId id="1470" r:id="rId31"/>
    <p:sldId id="1489" r:id="rId32"/>
    <p:sldId id="1472" r:id="rId33"/>
    <p:sldId id="1475" r:id="rId34"/>
    <p:sldId id="1478" r:id="rId35"/>
    <p:sldId id="1480" r:id="rId36"/>
    <p:sldId id="1504" r:id="rId37"/>
    <p:sldId id="1481" r:id="rId38"/>
    <p:sldId id="1495" r:id="rId39"/>
    <p:sldId id="1494" r:id="rId40"/>
    <p:sldId id="1496" r:id="rId41"/>
    <p:sldId id="1497" r:id="rId42"/>
    <p:sldId id="1498" r:id="rId43"/>
    <p:sldId id="1500" r:id="rId44"/>
    <p:sldId id="1505" r:id="rId45"/>
    <p:sldId id="1506" r:id="rId46"/>
    <p:sldId id="1499" r:id="rId47"/>
    <p:sldId id="1502" r:id="rId48"/>
    <p:sldId id="1507" r:id="rId49"/>
    <p:sldId id="1509" r:id="rId50"/>
    <p:sldId id="1474" r:id="rId51"/>
    <p:sldId id="1503" r:id="rId52"/>
    <p:sldId id="1484" r:id="rId53"/>
    <p:sldId id="1473" r:id="rId54"/>
    <p:sldId id="1463" r:id="rId55"/>
    <p:sldId id="1436" r:id="rId56"/>
    <p:sldId id="1471" r:id="rId57"/>
    <p:sldId id="1437" r:id="rId58"/>
    <p:sldId id="1458" r:id="rId59"/>
    <p:sldId id="772" r:id="rId60"/>
    <p:sldId id="1510" r:id="rId61"/>
    <p:sldId id="1511" r:id="rId62"/>
    <p:sldId id="1462" r:id="rId63"/>
    <p:sldId id="1461" r:id="rId64"/>
    <p:sldId id="1459" r:id="rId65"/>
    <p:sldId id="1456" r:id="rId66"/>
    <p:sldId id="1442" r:id="rId67"/>
    <p:sldId id="770" r:id="rId68"/>
    <p:sldId id="1455" r:id="rId69"/>
    <p:sldId id="1418" r:id="rId70"/>
    <p:sldId id="1417" r:id="rId71"/>
    <p:sldId id="274" r:id="rId72"/>
    <p:sldId id="735" r:id="rId73"/>
    <p:sldId id="737" r:id="rId74"/>
    <p:sldId id="738" r:id="rId75"/>
    <p:sldId id="618" r:id="rId76"/>
    <p:sldId id="613" r:id="rId77"/>
    <p:sldId id="294" r:id="rId78"/>
    <p:sldId id="731" r:id="rId79"/>
    <p:sldId id="1439" r:id="rId80"/>
    <p:sldId id="756" r:id="rId81"/>
    <p:sldId id="288" r:id="rId82"/>
    <p:sldId id="289" r:id="rId83"/>
    <p:sldId id="1413" r:id="rId84"/>
    <p:sldId id="1414" r:id="rId85"/>
    <p:sldId id="1415" r:id="rId86"/>
    <p:sldId id="1466" r:id="rId87"/>
    <p:sldId id="291" r:id="rId88"/>
    <p:sldId id="320" r:id="rId89"/>
    <p:sldId id="297" r:id="rId90"/>
    <p:sldId id="321" r:id="rId91"/>
    <p:sldId id="580" r:id="rId92"/>
    <p:sldId id="581" r:id="rId93"/>
    <p:sldId id="582" r:id="rId94"/>
    <p:sldId id="583" r:id="rId95"/>
    <p:sldId id="584" r:id="rId96"/>
    <p:sldId id="585" r:id="rId97"/>
    <p:sldId id="586" r:id="rId98"/>
    <p:sldId id="1476" r:id="rId99"/>
    <p:sldId id="588" r:id="rId100"/>
    <p:sldId id="589" r:id="rId101"/>
    <p:sldId id="590" r:id="rId102"/>
    <p:sldId id="591" r:id="rId103"/>
    <p:sldId id="592" r:id="rId104"/>
    <p:sldId id="593" r:id="rId105"/>
    <p:sldId id="594" r:id="rId106"/>
    <p:sldId id="595" r:id="rId107"/>
    <p:sldId id="596" r:id="rId108"/>
    <p:sldId id="597" r:id="rId109"/>
    <p:sldId id="598" r:id="rId110"/>
    <p:sldId id="599" r:id="rId111"/>
    <p:sldId id="602" r:id="rId112"/>
    <p:sldId id="603" r:id="rId113"/>
    <p:sldId id="604" r:id="rId114"/>
    <p:sldId id="605" r:id="rId115"/>
    <p:sldId id="606" r:id="rId116"/>
    <p:sldId id="607" r:id="rId117"/>
    <p:sldId id="608" r:id="rId118"/>
    <p:sldId id="1477" r:id="rId119"/>
    <p:sldId id="296" r:id="rId120"/>
    <p:sldId id="587" r:id="rId121"/>
    <p:sldId id="298" r:id="rId122"/>
    <p:sldId id="1483" r:id="rId123"/>
    <p:sldId id="1468" r:id="rId124"/>
    <p:sldId id="1469" r:id="rId125"/>
    <p:sldId id="1493" r:id="rId126"/>
    <p:sldId id="1491" r:id="rId127"/>
    <p:sldId id="301" r:id="rId128"/>
    <p:sldId id="302" r:id="rId129"/>
    <p:sldId id="303" r:id="rId130"/>
    <p:sldId id="306" r:id="rId131"/>
    <p:sldId id="307" r:id="rId132"/>
    <p:sldId id="311" r:id="rId133"/>
    <p:sldId id="318" r:id="rId134"/>
    <p:sldId id="319" r:id="rId135"/>
    <p:sldId id="315" r:id="rId136"/>
    <p:sldId id="1501" r:id="rId137"/>
    <p:sldId id="312" r:id="rId138"/>
    <p:sldId id="1508" r:id="rId1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orbel" panose="020B0503020204020204" pitchFamily="34" charset="0"/>
        <a:ea typeface="+mn-ea"/>
        <a:cs typeface="+mn-cs"/>
      </a:defRPr>
    </a:lvl5pPr>
    <a:lvl6pPr marL="2286000" algn="l" defTabSz="914400" rtl="0" eaLnBrk="1" latinLnBrk="0" hangingPunct="1">
      <a:defRPr kern="1200">
        <a:solidFill>
          <a:schemeClr val="tx1"/>
        </a:solidFill>
        <a:latin typeface="Corbel" panose="020B0503020204020204" pitchFamily="34" charset="0"/>
        <a:ea typeface="+mn-ea"/>
        <a:cs typeface="+mn-cs"/>
      </a:defRPr>
    </a:lvl6pPr>
    <a:lvl7pPr marL="2743200" algn="l" defTabSz="914400" rtl="0" eaLnBrk="1" latinLnBrk="0" hangingPunct="1">
      <a:defRPr kern="1200">
        <a:solidFill>
          <a:schemeClr val="tx1"/>
        </a:solidFill>
        <a:latin typeface="Corbel" panose="020B0503020204020204" pitchFamily="34" charset="0"/>
        <a:ea typeface="+mn-ea"/>
        <a:cs typeface="+mn-cs"/>
      </a:defRPr>
    </a:lvl7pPr>
    <a:lvl8pPr marL="3200400" algn="l" defTabSz="914400" rtl="0" eaLnBrk="1" latinLnBrk="0" hangingPunct="1">
      <a:defRPr kern="1200">
        <a:solidFill>
          <a:schemeClr val="tx1"/>
        </a:solidFill>
        <a:latin typeface="Corbel" panose="020B0503020204020204" pitchFamily="34" charset="0"/>
        <a:ea typeface="+mn-ea"/>
        <a:cs typeface="+mn-cs"/>
      </a:defRPr>
    </a:lvl8pPr>
    <a:lvl9pPr marL="3657600" algn="l" defTabSz="914400" rtl="0" eaLnBrk="1" latinLnBrk="0" hangingPunct="1">
      <a:defRPr kern="120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00FF"/>
    <a:srgbClr val="FF0A00"/>
    <a:srgbClr val="5C953F"/>
    <a:srgbClr val="E8A6A8"/>
    <a:srgbClr val="009545"/>
    <a:srgbClr val="57595C"/>
    <a:srgbClr val="2871FF"/>
    <a:srgbClr val="FF0000"/>
    <a:srgbClr val="FF00E7"/>
    <a:srgbClr val="0051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73"/>
    <p:restoredTop sz="80375"/>
  </p:normalViewPr>
  <p:slideViewPr>
    <p:cSldViewPr snapToGrid="0" snapToObjects="1">
      <p:cViewPr varScale="1">
        <p:scale>
          <a:sx n="162" d="100"/>
          <a:sy n="162" d="100"/>
        </p:scale>
        <p:origin x="1272" y="192"/>
      </p:cViewPr>
      <p:guideLst/>
    </p:cSldViewPr>
  </p:slideViewPr>
  <p:outlineViewPr>
    <p:cViewPr>
      <p:scale>
        <a:sx n="33" d="100"/>
        <a:sy n="33" d="100"/>
      </p:scale>
      <p:origin x="0" y="-9384"/>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nielk/Desktop/unifiedqa_presentation/tables_slid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232310741757745E-2"/>
          <c:y val="9.6078216809001596E-2"/>
          <c:w val="0.92783158456232229"/>
          <c:h val="0.61926398173038033"/>
        </c:manualLayout>
      </c:layout>
      <c:barChart>
        <c:barDir val="col"/>
        <c:grouping val="clustered"/>
        <c:varyColors val="0"/>
        <c:ser>
          <c:idx val="0"/>
          <c:order val="0"/>
          <c:tx>
            <c:strRef>
              <c:f>Sheet1!$B$9</c:f>
              <c:strCache>
                <c:ptCount val="1"/>
                <c:pt idx="0">
                  <c:v>Dedicated Models</c:v>
                </c:pt>
              </c:strCache>
            </c:strRef>
          </c:tx>
          <c:spPr>
            <a:solidFill>
              <a:srgbClr val="5D9544"/>
            </a:solidFill>
            <a:ln>
              <a:noFill/>
            </a:ln>
            <a:effectLst/>
          </c:spPr>
          <c:invertIfNegative val="0"/>
          <c:dPt>
            <c:idx val="0"/>
            <c:invertIfNegative val="0"/>
            <c:bubble3D val="0"/>
            <c:spPr>
              <a:solidFill>
                <a:srgbClr val="5D9544"/>
              </a:solidFill>
              <a:ln>
                <a:noFill/>
              </a:ln>
              <a:effectLst/>
            </c:spPr>
            <c:extLst>
              <c:ext xmlns:c16="http://schemas.microsoft.com/office/drawing/2014/chart" uri="{C3380CC4-5D6E-409C-BE32-E72D297353CC}">
                <c16:uniqueId val="{00000001-771B-B54D-8A59-73BA8F1E5895}"/>
              </c:ext>
            </c:extLst>
          </c:dPt>
          <c:dPt>
            <c:idx val="1"/>
            <c:invertIfNegative val="0"/>
            <c:bubble3D val="0"/>
            <c:spPr>
              <a:solidFill>
                <a:srgbClr val="5D9544"/>
              </a:solidFill>
              <a:ln>
                <a:noFill/>
              </a:ln>
              <a:effectLst/>
            </c:spPr>
            <c:extLst>
              <c:ext xmlns:c16="http://schemas.microsoft.com/office/drawing/2014/chart" uri="{C3380CC4-5D6E-409C-BE32-E72D297353CC}">
                <c16:uniqueId val="{00000003-771B-B54D-8A59-73BA8F1E5895}"/>
              </c:ext>
            </c:extLst>
          </c:dPt>
          <c:dPt>
            <c:idx val="2"/>
            <c:invertIfNegative val="0"/>
            <c:bubble3D val="0"/>
            <c:spPr>
              <a:solidFill>
                <a:srgbClr val="5D9544"/>
              </a:solidFill>
              <a:ln>
                <a:noFill/>
              </a:ln>
              <a:effectLst/>
            </c:spPr>
            <c:extLst>
              <c:ext xmlns:c16="http://schemas.microsoft.com/office/drawing/2014/chart" uri="{C3380CC4-5D6E-409C-BE32-E72D297353CC}">
                <c16:uniqueId val="{00000005-771B-B54D-8A59-73BA8F1E5895}"/>
              </c:ext>
            </c:extLst>
          </c:dPt>
          <c:dPt>
            <c:idx val="3"/>
            <c:invertIfNegative val="0"/>
            <c:bubble3D val="0"/>
            <c:spPr>
              <a:solidFill>
                <a:srgbClr val="5D9544"/>
              </a:solidFill>
              <a:ln>
                <a:noFill/>
              </a:ln>
              <a:effectLst/>
            </c:spPr>
            <c:extLst>
              <c:ext xmlns:c16="http://schemas.microsoft.com/office/drawing/2014/chart" uri="{C3380CC4-5D6E-409C-BE32-E72D297353CC}">
                <c16:uniqueId val="{00000007-771B-B54D-8A59-73BA8F1E5895}"/>
              </c:ext>
            </c:extLst>
          </c:dPt>
          <c:dPt>
            <c:idx val="4"/>
            <c:invertIfNegative val="0"/>
            <c:bubble3D val="0"/>
            <c:spPr>
              <a:solidFill>
                <a:srgbClr val="5D9544"/>
              </a:solidFill>
              <a:ln>
                <a:noFill/>
              </a:ln>
              <a:effectLst/>
            </c:spPr>
            <c:extLst>
              <c:ext xmlns:c16="http://schemas.microsoft.com/office/drawing/2014/chart" uri="{C3380CC4-5D6E-409C-BE32-E72D297353CC}">
                <c16:uniqueId val="{00000009-771B-B54D-8A59-73BA8F1E5895}"/>
              </c:ext>
            </c:extLst>
          </c:dPt>
          <c:dPt>
            <c:idx val="5"/>
            <c:invertIfNegative val="0"/>
            <c:bubble3D val="0"/>
            <c:spPr>
              <a:solidFill>
                <a:srgbClr val="5D9544"/>
              </a:solidFill>
              <a:ln>
                <a:noFill/>
              </a:ln>
              <a:effectLst/>
            </c:spPr>
            <c:extLst>
              <c:ext xmlns:c16="http://schemas.microsoft.com/office/drawing/2014/chart" uri="{C3380CC4-5D6E-409C-BE32-E72D297353CC}">
                <c16:uniqueId val="{0000000B-771B-B54D-8A59-73BA8F1E5895}"/>
              </c:ext>
            </c:extLst>
          </c:dPt>
          <c:dPt>
            <c:idx val="6"/>
            <c:invertIfNegative val="0"/>
            <c:bubble3D val="0"/>
            <c:spPr>
              <a:solidFill>
                <a:srgbClr val="5D9544"/>
              </a:solidFill>
              <a:ln>
                <a:noFill/>
              </a:ln>
              <a:effectLst/>
            </c:spPr>
            <c:extLst>
              <c:ext xmlns:c16="http://schemas.microsoft.com/office/drawing/2014/chart" uri="{C3380CC4-5D6E-409C-BE32-E72D297353CC}">
                <c16:uniqueId val="{0000000D-771B-B54D-8A59-73BA8F1E5895}"/>
              </c:ext>
            </c:extLst>
          </c:dPt>
          <c:dPt>
            <c:idx val="7"/>
            <c:invertIfNegative val="0"/>
            <c:bubble3D val="0"/>
            <c:spPr>
              <a:solidFill>
                <a:srgbClr val="5D9544"/>
              </a:solidFill>
              <a:ln>
                <a:noFill/>
              </a:ln>
              <a:effectLst/>
            </c:spPr>
            <c:extLst>
              <c:ext xmlns:c16="http://schemas.microsoft.com/office/drawing/2014/chart" uri="{C3380CC4-5D6E-409C-BE32-E72D297353CC}">
                <c16:uniqueId val="{0000000F-771B-B54D-8A59-73BA8F1E5895}"/>
              </c:ext>
            </c:extLst>
          </c:dPt>
          <c:dPt>
            <c:idx val="8"/>
            <c:invertIfNegative val="0"/>
            <c:bubble3D val="0"/>
            <c:spPr>
              <a:solidFill>
                <a:srgbClr val="5D9544"/>
              </a:solidFill>
              <a:ln>
                <a:noFill/>
              </a:ln>
              <a:effectLst/>
            </c:spPr>
            <c:extLst>
              <c:ext xmlns:c16="http://schemas.microsoft.com/office/drawing/2014/chart" uri="{C3380CC4-5D6E-409C-BE32-E72D297353CC}">
                <c16:uniqueId val="{00000011-771B-B54D-8A59-73BA8F1E5895}"/>
              </c:ext>
            </c:extLst>
          </c:dPt>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Sheet1!$C$9:$L$9</c:f>
              <c:numCache>
                <c:formatCode>General</c:formatCode>
                <c:ptCount val="10"/>
                <c:pt idx="0">
                  <c:v>95.2</c:v>
                </c:pt>
                <c:pt idx="1">
                  <c:v>91.3</c:v>
                </c:pt>
                <c:pt idx="2">
                  <c:v>86.6</c:v>
                </c:pt>
                <c:pt idx="3">
                  <c:v>85</c:v>
                </c:pt>
                <c:pt idx="4">
                  <c:v>83.5</c:v>
                </c:pt>
                <c:pt idx="5">
                  <c:v>66.5</c:v>
                </c:pt>
                <c:pt idx="6">
                  <c:v>77.8</c:v>
                </c:pt>
                <c:pt idx="7">
                  <c:v>90.5</c:v>
                </c:pt>
                <c:pt idx="8">
                  <c:v>65.2</c:v>
                </c:pt>
                <c:pt idx="9">
                  <c:v>82.4</c:v>
                </c:pt>
              </c:numCache>
            </c:numRef>
          </c:val>
          <c:extLst>
            <c:ext xmlns:c16="http://schemas.microsoft.com/office/drawing/2014/chart" uri="{C3380CC4-5D6E-409C-BE32-E72D297353CC}">
              <c16:uniqueId val="{00000012-771B-B54D-8A59-73BA8F1E5895}"/>
            </c:ext>
          </c:extLst>
        </c:ser>
        <c:ser>
          <c:idx val="1"/>
          <c:order val="1"/>
          <c:tx>
            <c:strRef>
              <c:f>Sheet1!$B$10</c:f>
              <c:strCache>
                <c:ptCount val="1"/>
                <c:pt idx="0">
                  <c:v>UnifiedQA</c:v>
                </c:pt>
              </c:strCache>
            </c:strRef>
          </c:tx>
          <c:spPr>
            <a:solidFill>
              <a:srgbClr val="1C63AA"/>
            </a:solidFill>
            <a:ln w="9525">
              <a:solidFill>
                <a:schemeClr val="accent1"/>
              </a:solidFill>
            </a:ln>
            <a:effectLst/>
          </c:spPr>
          <c:invertIfNegative val="0"/>
          <c:cat>
            <c:strRef>
              <c:f>Sheet1!$C$8:$L$8</c:f>
              <c:strCache>
                <c:ptCount val="10"/>
                <c:pt idx="0">
                  <c:v>SQuAD1.1</c:v>
                </c:pt>
                <c:pt idx="1">
                  <c:v>SQuAD2</c:v>
                </c:pt>
                <c:pt idx="2">
                  <c:v>RACE</c:v>
                </c:pt>
                <c:pt idx="3">
                  <c:v>OBQA</c:v>
                </c:pt>
                <c:pt idx="4">
                  <c:v>ARC-Easy</c:v>
                </c:pt>
                <c:pt idx="5">
                  <c:v>ARC-Chal</c:v>
                </c:pt>
                <c:pt idx="6">
                  <c:v>MCTest</c:v>
                </c:pt>
                <c:pt idx="7">
                  <c:v>BoolQ</c:v>
                </c:pt>
                <c:pt idx="8">
                  <c:v>NarQA</c:v>
                </c:pt>
                <c:pt idx="9">
                  <c:v>Avg. </c:v>
                </c:pt>
              </c:strCache>
            </c:strRef>
          </c:cat>
          <c:val>
            <c:numRef>
              <c:f>Sheet1!$C$10:$L$10</c:f>
              <c:numCache>
                <c:formatCode>General</c:formatCode>
                <c:ptCount val="10"/>
                <c:pt idx="0">
                  <c:v>93.4</c:v>
                </c:pt>
                <c:pt idx="1">
                  <c:v>89.6</c:v>
                </c:pt>
                <c:pt idx="2">
                  <c:v>87.3</c:v>
                </c:pt>
                <c:pt idx="3">
                  <c:v>86</c:v>
                </c:pt>
                <c:pt idx="4">
                  <c:v>85.7</c:v>
                </c:pt>
                <c:pt idx="5">
                  <c:v>75.599999999999994</c:v>
                </c:pt>
                <c:pt idx="6">
                  <c:v>95</c:v>
                </c:pt>
                <c:pt idx="7">
                  <c:v>90.2</c:v>
                </c:pt>
                <c:pt idx="8">
                  <c:v>65.2</c:v>
                </c:pt>
                <c:pt idx="9">
                  <c:v>85.333333333333343</c:v>
                </c:pt>
              </c:numCache>
            </c:numRef>
          </c:val>
          <c:extLst>
            <c:ext xmlns:c16="http://schemas.microsoft.com/office/drawing/2014/chart" uri="{C3380CC4-5D6E-409C-BE32-E72D297353CC}">
              <c16:uniqueId val="{00000013-771B-B54D-8A59-73BA8F1E5895}"/>
            </c:ext>
          </c:extLst>
        </c:ser>
        <c:dLbls>
          <c:showLegendKey val="0"/>
          <c:showVal val="0"/>
          <c:showCatName val="0"/>
          <c:showSerName val="0"/>
          <c:showPercent val="0"/>
          <c:showBubbleSize val="0"/>
        </c:dLbls>
        <c:gapWidth val="175"/>
        <c:axId val="127145471"/>
        <c:axId val="127147103"/>
      </c:barChart>
      <c:catAx>
        <c:axId val="127145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127147103"/>
        <c:crosses val="autoZero"/>
        <c:auto val="1"/>
        <c:lblAlgn val="ctr"/>
        <c:lblOffset val="100"/>
        <c:noMultiLvlLbl val="0"/>
      </c:catAx>
      <c:valAx>
        <c:axId val="127147103"/>
        <c:scaling>
          <c:orientation val="minMax"/>
          <c:min val="50"/>
        </c:scaling>
        <c:delete val="0"/>
        <c:axPos val="l"/>
        <c:majorGridlines>
          <c:spPr>
            <a:ln w="6350" cap="flat" cmpd="sng" algn="ctr">
              <a:solidFill>
                <a:schemeClr val="tx1">
                  <a:lumMod val="15000"/>
                  <a:lumOff val="85000"/>
                </a:schemeClr>
              </a:solidFill>
              <a:prstDash val="dash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27145471"/>
        <c:crosses val="autoZero"/>
        <c:crossBetween val="between"/>
        <c:majorUnit val="10"/>
      </c:valAx>
      <c:spPr>
        <a:noFill/>
        <a:ln>
          <a:noFill/>
        </a:ln>
        <a:effectLst/>
      </c:spPr>
    </c:plotArea>
    <c:legend>
      <c:legendPos val="t"/>
      <c:layout>
        <c:manualLayout>
          <c:xMode val="edge"/>
          <c:yMode val="edge"/>
          <c:x val="0"/>
          <c:y val="0"/>
          <c:w val="0.98828087508085227"/>
          <c:h val="0.14261342220635201"/>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rot="-5400000" vert="horz"/>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C4B6E-97D4-384E-8346-04988064FF86}" type="datetimeFigureOut">
              <a:rPr lang="en-US" smtClean="0"/>
              <a:t>5/24/21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EFFCD-2707-464E-8668-7D1BDDA9873E}" type="slidenum">
              <a:rPr lang="en-US" smtClean="0"/>
              <a:t>‹#›</a:t>
            </a:fld>
            <a:endParaRPr lang="en-US"/>
          </a:p>
        </p:txBody>
      </p:sp>
    </p:spTree>
    <p:extLst>
      <p:ext uri="{BB962C8B-B14F-4D97-AF65-F5344CB8AC3E}">
        <p14:creationId xmlns:p14="http://schemas.microsoft.com/office/powerpoint/2010/main" val="194057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Glad to be here. If you have any clarification questions, please interrupt me; otherwise, let’s delay all the open-ended questions till after the talk. </a:t>
            </a:r>
          </a:p>
          <a:p>
            <a:endParaRPr lang="en-US" sz="1200" b="0" i="0" u="none" strike="noStrike" kern="1200" baseline="0" dirty="0">
              <a:solidFill>
                <a:schemeClr val="tx1"/>
              </a:solidFill>
              <a:effectLst/>
              <a:latin typeface="+mn-lt"/>
              <a:ea typeface="+mn-ea"/>
              <a:cs typeface="+mn-cs"/>
            </a:endParaRPr>
          </a:p>
          <a:p>
            <a:r>
              <a:rPr lang="en-US" baseline="0" dirty="0"/>
              <a:t> - before I start, let me mention that these are joint work with a bunch of folks that you probably know. </a:t>
            </a:r>
          </a:p>
          <a:p>
            <a:endParaRPr lang="en-US" baseline="0" dirty="0"/>
          </a:p>
          <a:p>
            <a:r>
              <a:rPr lang="en-US" baseline="0" dirty="0"/>
              <a:t>Just to set the expectation, I have very little talk about </a:t>
            </a:r>
            <a:r>
              <a:rPr lang="en-US" baseline="0" dirty="0" err="1"/>
              <a:t>wrp</a:t>
            </a:r>
            <a:r>
              <a:rPr lang="en-US" baseline="0" dirty="0"/>
              <a:t> to IR. </a:t>
            </a:r>
          </a:p>
        </p:txBody>
      </p:sp>
      <p:sp>
        <p:nvSpPr>
          <p:cNvPr id="4" name="Slide Number Placeholder 3"/>
          <p:cNvSpPr>
            <a:spLocks noGrp="1"/>
          </p:cNvSpPr>
          <p:nvPr>
            <p:ph type="sldNum" sz="quarter" idx="5"/>
          </p:nvPr>
        </p:nvSpPr>
        <p:spPr/>
        <p:txBody>
          <a:bodyPr/>
          <a:lstStyle/>
          <a:p>
            <a:fld id="{7E3EFFCD-2707-464E-8668-7D1BDDA9873E}" type="slidenum">
              <a:rPr lang="en-US" smtClean="0"/>
              <a:t>1</a:t>
            </a:fld>
            <a:endParaRPr lang="en-US"/>
          </a:p>
        </p:txBody>
      </p:sp>
    </p:spTree>
    <p:extLst>
      <p:ext uri="{BB962C8B-B14F-4D97-AF65-F5344CB8AC3E}">
        <p14:creationId xmlns:p14="http://schemas.microsoft.com/office/powerpoint/2010/main" val="212677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US" sz="1200" b="0" i="0" u="none" strike="noStrike" kern="1200" dirty="0">
                <a:solidFill>
                  <a:schemeClr val="tx1"/>
                </a:solidFill>
                <a:effectLst/>
                <a:latin typeface="+mn-lt"/>
                <a:ea typeface="+mn-ea"/>
                <a:cs typeface="+mn-cs"/>
              </a:rPr>
              <a:t>For example, the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dataset popularized the extractive format, where each question comes with an accompanying paragraph that is supposed to explicitly contain the answer to the question.</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11</a:t>
            </a:fld>
            <a:endParaRPr lang="en-US"/>
          </a:p>
        </p:txBody>
      </p:sp>
    </p:spTree>
    <p:extLst>
      <p:ext uri="{BB962C8B-B14F-4D97-AF65-F5344CB8AC3E}">
        <p14:creationId xmlns:p14="http://schemas.microsoft.com/office/powerpoint/2010/main" val="1550064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b41b02bc6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b41b02bc6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b41b02bc6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b41b02bc6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0"/>
        <p:cNvGrpSpPr/>
        <p:nvPr/>
      </p:nvGrpSpPr>
      <p:grpSpPr>
        <a:xfrm>
          <a:off x="0" y="0"/>
          <a:ext cx="0" cy="0"/>
          <a:chOff x="0" y="0"/>
          <a:chExt cx="0" cy="0"/>
        </a:xfrm>
      </p:grpSpPr>
      <p:sp>
        <p:nvSpPr>
          <p:cNvPr id="4091" name="Google Shape;4091;gb41b02bc6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2" name="Google Shape;4092;gb41b02bc6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6"/>
        <p:cNvGrpSpPr/>
        <p:nvPr/>
      </p:nvGrpSpPr>
      <p:grpSpPr>
        <a:xfrm>
          <a:off x="0" y="0"/>
          <a:ext cx="0" cy="0"/>
          <a:chOff x="0" y="0"/>
          <a:chExt cx="0" cy="0"/>
        </a:xfrm>
      </p:grpSpPr>
      <p:sp>
        <p:nvSpPr>
          <p:cNvPr id="4127" name="Google Shape;4127;gb41b02bc65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8" name="Google Shape;4128;gb41b02bc65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b8e4819555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2" name="Google Shape;4162;gb8e4819555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b405b35be9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b405b35be9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6"/>
        <p:cNvGrpSpPr/>
        <p:nvPr/>
      </p:nvGrpSpPr>
      <p:grpSpPr>
        <a:xfrm>
          <a:off x="0" y="0"/>
          <a:ext cx="0" cy="0"/>
          <a:chOff x="0" y="0"/>
          <a:chExt cx="0" cy="0"/>
        </a:xfrm>
      </p:grpSpPr>
      <p:sp>
        <p:nvSpPr>
          <p:cNvPr id="4217" name="Google Shape;4217;gb41b02bc6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8" name="Google Shape;4218;gb41b02bc6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b8e4819555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b8e481955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b8e4819555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b8e4819555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gb405b35be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3" name="Google Shape;4253;gb405b35be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Multiple-choice questions should be a a familiar variant of QA to us;</a:t>
            </a:r>
          </a:p>
          <a:p>
            <a:pPr lvl="1" rtl="0" fontAlgn="base"/>
            <a:r>
              <a:rPr lang="en-US" sz="1200" b="0" i="0" u="none" strike="noStrike" kern="1200" dirty="0">
                <a:solidFill>
                  <a:schemeClr val="tx1"/>
                </a:solidFill>
                <a:effectLst/>
                <a:latin typeface="+mn-lt"/>
                <a:ea typeface="+mn-ea"/>
                <a:cs typeface="+mn-cs"/>
              </a:rPr>
              <a:t>A question is supplemented with a bunch of candidate answers</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a:t>
            </a:fld>
            <a:endParaRPr lang="en-US"/>
          </a:p>
        </p:txBody>
      </p:sp>
    </p:spTree>
    <p:extLst>
      <p:ext uri="{BB962C8B-B14F-4D97-AF65-F5344CB8AC3E}">
        <p14:creationId xmlns:p14="http://schemas.microsoft.com/office/powerpoint/2010/main" val="22425973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b8e4819555_3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8" name="Google Shape;4268;gb8e4819555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b8e4819555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b8e4819555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9"/>
        <p:cNvGrpSpPr/>
        <p:nvPr/>
      </p:nvGrpSpPr>
      <p:grpSpPr>
        <a:xfrm>
          <a:off x="0" y="0"/>
          <a:ext cx="0" cy="0"/>
          <a:chOff x="0" y="0"/>
          <a:chExt cx="0" cy="0"/>
        </a:xfrm>
      </p:grpSpPr>
      <p:sp>
        <p:nvSpPr>
          <p:cNvPr id="4300" name="Google Shape;4300;gb41b02bc65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1" name="Google Shape;4301;gb41b02bc65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d010d278ab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d010d278ab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6609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8977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ce4651ccf3_1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ce4651ccf3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634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122</a:t>
            </a:fld>
            <a:endParaRPr lang="en-US"/>
          </a:p>
        </p:txBody>
      </p:sp>
    </p:spTree>
    <p:extLst>
      <p:ext uri="{BB962C8B-B14F-4D97-AF65-F5344CB8AC3E}">
        <p14:creationId xmlns:p14="http://schemas.microsoft.com/office/powerpoint/2010/main" val="20537896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Obviously, there are many tasks that we would like to solve in NLP. </a:t>
            </a:r>
          </a:p>
          <a:p>
            <a:pPr marL="171450" indent="-171450">
              <a:buFont typeface="Arial" panose="020B0604020202020204" pitchFamily="34" charset="0"/>
              <a:buChar char="•"/>
            </a:pPr>
            <a:r>
              <a:rPr lang="en-US" dirty="0"/>
              <a:t>For example, given this input which contains a text and a question, we’d like models that answer this question, type this question, for detect its writing/grammatical issues and so many others tasks.  </a:t>
            </a:r>
          </a:p>
          <a:p>
            <a:pPr marL="171450" indent="-171450">
              <a:buFont typeface="Arial" panose="020B0604020202020204" pitchFamily="34" charset="0"/>
              <a:buChar char="•"/>
            </a:pPr>
            <a:r>
              <a:rPr lang="en-US" dirty="0"/>
              <a:t>In the current conventional paradigm, what we do is to build models for each task, typically based based on datasets built for one one. </a:t>
            </a:r>
          </a:p>
          <a:p>
            <a:pPr marL="171450" indent="-171450">
              <a:buFont typeface="Arial" panose="020B0604020202020204" pitchFamily="34" charset="0"/>
              <a:buChar char="•"/>
            </a:pPr>
            <a:r>
              <a:rPr lang="en-US" dirty="0"/>
              <a:t>This convention works well for individual datasets (we have good systems that work well for each dataset)</a:t>
            </a:r>
          </a:p>
          <a:p>
            <a:pPr marL="628650" lvl="1" indent="-171450">
              <a:buFont typeface="Arial" panose="020B0604020202020204" pitchFamily="34" charset="0"/>
              <a:buChar char="•"/>
            </a:pPr>
            <a:r>
              <a:rPr lang="en-US" dirty="0"/>
              <a:t>however, none is able to generalize across the tasks</a:t>
            </a:r>
          </a:p>
          <a:p>
            <a:pPr marL="1085850" lvl="2" indent="-171450">
              <a:buFont typeface="Arial" panose="020B0604020202020204" pitchFamily="34" charset="0"/>
              <a:buChar char="•"/>
            </a:pPr>
            <a:r>
              <a:rPr lang="en-US" dirty="0"/>
              <a:t>e.g., a question-answering model cannot solve classification tasks.</a:t>
            </a:r>
          </a:p>
        </p:txBody>
      </p:sp>
      <p:sp>
        <p:nvSpPr>
          <p:cNvPr id="4" name="Slide Number Placeholder 3"/>
          <p:cNvSpPr>
            <a:spLocks noGrp="1"/>
          </p:cNvSpPr>
          <p:nvPr>
            <p:ph type="sldNum" sz="quarter" idx="5"/>
          </p:nvPr>
        </p:nvSpPr>
        <p:spPr/>
        <p:txBody>
          <a:bodyPr/>
          <a:lstStyle/>
          <a:p>
            <a:fld id="{7E3EFFCD-2707-464E-8668-7D1BDDA9873E}" type="slidenum">
              <a:rPr lang="en-US" smtClean="0"/>
              <a:t>123</a:t>
            </a:fld>
            <a:endParaRPr lang="en-US"/>
          </a:p>
        </p:txBody>
      </p:sp>
    </p:spTree>
    <p:extLst>
      <p:ext uri="{BB962C8B-B14F-4D97-AF65-F5344CB8AC3E}">
        <p14:creationId xmlns:p14="http://schemas.microsoft.com/office/powerpoint/2010/main" val="1413766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contrary, the eutopia that I am after looks like this</a:t>
            </a:r>
          </a:p>
          <a:p>
            <a:pPr marL="628650" lvl="1" indent="-171450">
              <a:buFont typeface="Arial" panose="020B0604020202020204" pitchFamily="34" charset="0"/>
              <a:buChar char="•"/>
            </a:pPr>
            <a:r>
              <a:rPr lang="en-US" dirty="0"/>
              <a:t>Where we have a single system  that has a broader scope and can solve a variety of tasks </a:t>
            </a:r>
          </a:p>
          <a:p>
            <a:pPr marL="171450" lvl="0" indent="-171450">
              <a:buFont typeface="Arial" panose="020B0604020202020204" pitchFamily="34" charset="0"/>
              <a:buChar char="•"/>
            </a:pPr>
            <a:r>
              <a:rPr lang="en-US" dirty="0"/>
              <a:t>But to make a model solve a variety of tasks, we should somehow define what expect from the model (or, what task it is solving). </a:t>
            </a:r>
          </a:p>
        </p:txBody>
      </p:sp>
      <p:sp>
        <p:nvSpPr>
          <p:cNvPr id="4" name="Slide Number Placeholder 3"/>
          <p:cNvSpPr>
            <a:spLocks noGrp="1"/>
          </p:cNvSpPr>
          <p:nvPr>
            <p:ph type="sldNum" sz="quarter" idx="5"/>
          </p:nvPr>
        </p:nvSpPr>
        <p:spPr/>
        <p:txBody>
          <a:bodyPr/>
          <a:lstStyle/>
          <a:p>
            <a:fld id="{7E3EFFCD-2707-464E-8668-7D1BDDA9873E}" type="slidenum">
              <a:rPr lang="en-US" smtClean="0"/>
              <a:t>124</a:t>
            </a:fld>
            <a:endParaRPr lang="en-US"/>
          </a:p>
        </p:txBody>
      </p:sp>
    </p:spTree>
    <p:extLst>
      <p:ext uri="{BB962C8B-B14F-4D97-AF65-F5344CB8AC3E}">
        <p14:creationId xmlns:p14="http://schemas.microsoft.com/office/powerpoint/2010/main" val="39149393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125</a:t>
            </a:fld>
            <a:endParaRPr lang="en-US"/>
          </a:p>
        </p:txBody>
      </p:sp>
    </p:spTree>
    <p:extLst>
      <p:ext uri="{BB962C8B-B14F-4D97-AF65-F5344CB8AC3E}">
        <p14:creationId xmlns:p14="http://schemas.microsoft.com/office/powerpoint/2010/main" val="405146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Essentially, each new dataset offers an alternate (better?) evaluation protocol for a slightly different phenomenon. </a:t>
            </a:r>
          </a:p>
          <a:p>
            <a:pPr lvl="1" rtl="0" fontAlgn="base"/>
            <a:r>
              <a:rPr lang="en-US" sz="1200" b="0" i="0" u="none" strike="noStrike" kern="1200" dirty="0">
                <a:solidFill>
                  <a:schemeClr val="tx1"/>
                </a:solidFill>
                <a:effectLst/>
                <a:latin typeface="+mn-lt"/>
                <a:ea typeface="+mn-ea"/>
                <a:cs typeface="+mn-cs"/>
              </a:rPr>
              <a:t>But inherently, they’re different realization of the same task (namely, QA). </a:t>
            </a:r>
          </a:p>
        </p:txBody>
      </p:sp>
      <p:sp>
        <p:nvSpPr>
          <p:cNvPr id="4" name="Slide Number Placeholder 3"/>
          <p:cNvSpPr>
            <a:spLocks noGrp="1"/>
          </p:cNvSpPr>
          <p:nvPr>
            <p:ph type="sldNum" sz="quarter" idx="5"/>
          </p:nvPr>
        </p:nvSpPr>
        <p:spPr/>
        <p:txBody>
          <a:bodyPr/>
          <a:lstStyle/>
          <a:p>
            <a:fld id="{7E3EFFCD-2707-464E-8668-7D1BDDA9873E}" type="slidenum">
              <a:rPr lang="en-US" smtClean="0"/>
              <a:t>13</a:t>
            </a:fld>
            <a:endParaRPr lang="en-US"/>
          </a:p>
        </p:txBody>
      </p:sp>
    </p:spTree>
    <p:extLst>
      <p:ext uri="{BB962C8B-B14F-4D97-AF65-F5344CB8AC3E}">
        <p14:creationId xmlns:p14="http://schemas.microsoft.com/office/powerpoint/2010/main" val="26032547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r>
              <a:rPr lang="en-US" dirty="0"/>
              <a:t>  - make it a bit more compact </a:t>
            </a:r>
          </a:p>
          <a:p>
            <a:r>
              <a:rPr lang="en-US" dirty="0"/>
              <a:t> - just like fig 3, separate instances from the instructions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126</a:t>
            </a:fld>
            <a:endParaRPr lang="en-US"/>
          </a:p>
        </p:txBody>
      </p:sp>
    </p:spTree>
    <p:extLst>
      <p:ext uri="{BB962C8B-B14F-4D97-AF65-F5344CB8AC3E}">
        <p14:creationId xmlns:p14="http://schemas.microsoft.com/office/powerpoint/2010/main" val="25007607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ce4651ccf3_1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ce4651ccf3_1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903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ce4651ccf3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ce4651ccf3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433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d010d278a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d010d278a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1852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d010d278a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d010d278a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559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d010d278a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d010d278ab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7605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d010d278ab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d010d278ab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0553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d010d278a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d010d278a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1441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d013f1a1e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d013f1a1e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362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010d278a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d010d278a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667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Somehow the field has become “dataset” driven:</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consequently, we (the community) accepted that it is okay to encode dataset-specific assumptions into models.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people who solve yes/no datasets (read)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(the community) frequently exploit these assumptions that move our models away from the broad definition of QA.</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there are consequence to such narrow designs;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Format-specific assumptions create hard barriers for generalization of systems across formats.</a:t>
            </a:r>
            <a:endParaRPr lang="en-US" sz="1100" b="0" i="0" u="none" strike="noStrike" kern="1200" dirty="0">
              <a:solidFill>
                <a:schemeClr val="tx1"/>
              </a:solidFill>
              <a:effectLst/>
              <a:latin typeface="+mn-lt"/>
              <a:ea typeface="+mn-ea"/>
              <a:cs typeface="+mn-cs"/>
            </a:endParaRP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 system engineered for YN cannot run on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questions.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Additionally, there is a missed opportunity here; as I will show later; by making QA systems more general we can build stronger models, partly because we can access a larger pool of data for supervision. </a:t>
            </a:r>
            <a:endParaRPr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14</a:t>
            </a:fld>
            <a:endParaRPr lang="en-US"/>
          </a:p>
        </p:txBody>
      </p:sp>
    </p:spTree>
    <p:extLst>
      <p:ext uri="{BB962C8B-B14F-4D97-AF65-F5344CB8AC3E}">
        <p14:creationId xmlns:p14="http://schemas.microsoft.com/office/powerpoint/2010/main" val="39828238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be precise, the instructions are given to a function that encodes them into as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I provide more details? </a:t>
            </a:r>
          </a:p>
        </p:txBody>
      </p:sp>
      <p:sp>
        <p:nvSpPr>
          <p:cNvPr id="4" name="Slide Number Placeholder 3"/>
          <p:cNvSpPr>
            <a:spLocks noGrp="1"/>
          </p:cNvSpPr>
          <p:nvPr>
            <p:ph type="sldNum" sz="quarter" idx="5"/>
          </p:nvPr>
        </p:nvSpPr>
        <p:spPr/>
        <p:txBody>
          <a:bodyPr/>
          <a:lstStyle/>
          <a:p>
            <a:fld id="{7E3EFFCD-2707-464E-8668-7D1BDDA9873E}" type="slidenum">
              <a:rPr lang="en-US" smtClean="0"/>
              <a:t>136</a:t>
            </a:fld>
            <a:endParaRPr lang="en-US"/>
          </a:p>
        </p:txBody>
      </p:sp>
    </p:spTree>
    <p:extLst>
      <p:ext uri="{BB962C8B-B14F-4D97-AF65-F5344CB8AC3E}">
        <p14:creationId xmlns:p14="http://schemas.microsoft.com/office/powerpoint/2010/main" val="28293553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d010d278ab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d010d278ab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to say the same thing with a bit more graphics: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Within the boundaries defined by each of the QA formats, we have seen lots of activities.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argument is that such boundaries, in many cases, are artificial and perhaps unnecessary, given that there is a lot of sharedness among the these tasks.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	So we’re </a:t>
            </a:r>
            <a:r>
              <a:rPr lang="en-US" sz="1200" b="0" i="0" u="none" strike="noStrike" kern="1200" dirty="0" err="1">
                <a:solidFill>
                  <a:schemeClr val="tx1"/>
                </a:solidFill>
                <a:effectLst/>
                <a:latin typeface="+mn-lt"/>
                <a:ea typeface="+mn-ea"/>
                <a:cs typeface="+mn-cs"/>
              </a:rPr>
              <a:t>gonna</a:t>
            </a:r>
            <a:r>
              <a:rPr lang="en-US" sz="1200" b="0" i="0" u="none" strike="noStrike" kern="1200" dirty="0">
                <a:solidFill>
                  <a:schemeClr val="tx1"/>
                </a:solidFill>
                <a:effectLst/>
                <a:latin typeface="+mn-lt"/>
                <a:ea typeface="+mn-ea"/>
                <a:cs typeface="+mn-cs"/>
              </a:rPr>
              <a:t> try to tear down these walls.</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15</a:t>
            </a:fld>
            <a:endParaRPr lang="en-US"/>
          </a:p>
        </p:txBody>
      </p:sp>
    </p:spTree>
    <p:extLst>
      <p:ext uri="{BB962C8B-B14F-4D97-AF65-F5344CB8AC3E}">
        <p14:creationId xmlns:p14="http://schemas.microsoft.com/office/powerpoint/2010/main" val="32759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Enabled by this intuition, we built a system that performs surprisingly well across </a:t>
            </a:r>
            <a:r>
              <a:rPr lang="en-US" sz="1200" b="1" i="0" u="none" strike="noStrike" kern="1200" dirty="0">
                <a:solidFill>
                  <a:schemeClr val="tx1"/>
                </a:solidFill>
                <a:effectLst/>
                <a:latin typeface="+mn-lt"/>
                <a:ea typeface="+mn-ea"/>
                <a:cs typeface="+mn-cs"/>
              </a:rPr>
              <a:t>four </a:t>
            </a:r>
            <a:r>
              <a:rPr lang="en-US" sz="1200" b="0" i="0" u="none" strike="noStrike" kern="1200" dirty="0">
                <a:solidFill>
                  <a:schemeClr val="tx1"/>
                </a:solidFill>
                <a:effectLst/>
                <a:latin typeface="+mn-lt"/>
                <a:ea typeface="+mn-ea"/>
                <a:cs typeface="+mn-cs"/>
              </a:rPr>
              <a:t>different QA formats.</a:t>
            </a:r>
          </a:p>
        </p:txBody>
      </p:sp>
      <p:sp>
        <p:nvSpPr>
          <p:cNvPr id="4" name="Slide Number Placeholder 3"/>
          <p:cNvSpPr>
            <a:spLocks noGrp="1"/>
          </p:cNvSpPr>
          <p:nvPr>
            <p:ph type="sldNum" sz="quarter" idx="5"/>
          </p:nvPr>
        </p:nvSpPr>
        <p:spPr/>
        <p:txBody>
          <a:bodyPr/>
          <a:lstStyle/>
          <a:p>
            <a:fld id="{7E3EFFCD-2707-464E-8668-7D1BDDA9873E}" type="slidenum">
              <a:rPr lang="en-US" smtClean="0"/>
              <a:t>16</a:t>
            </a:fld>
            <a:endParaRPr lang="en-US"/>
          </a:p>
        </p:txBody>
      </p:sp>
    </p:spTree>
    <p:extLst>
      <p:ext uri="{BB962C8B-B14F-4D97-AF65-F5344CB8AC3E}">
        <p14:creationId xmlns:p14="http://schemas.microsoft.com/office/powerpoint/2010/main" val="1402511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start with the high-level definition of the system I have in mind.</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It’s a single system that is supposed to work on a variety of QA formats.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input should be naturally readable; basically humans should be able to answer each format by just reading the input.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Let's see an example.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(read it)</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don't need to be told that this is a multiple-choice question. You just read it and infer it.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that's what I expect a system to be able to do, as well. </a:t>
            </a:r>
            <a:endParaRPr lang="en-US"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17</a:t>
            </a:fld>
            <a:endParaRPr lang="en-US"/>
          </a:p>
        </p:txBody>
      </p:sp>
    </p:spTree>
    <p:extLst>
      <p:ext uri="{BB962C8B-B14F-4D97-AF65-F5344CB8AC3E}">
        <p14:creationId xmlns:p14="http://schemas.microsoft.com/office/powerpoint/2010/main" val="163925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example,</a:t>
            </a:r>
          </a:p>
          <a:p>
            <a:pPr rtl="0" fontAlgn="base"/>
            <a:r>
              <a:rPr lang="en-US" sz="1200" b="0" i="0" u="none" strike="noStrike" kern="1200" dirty="0">
                <a:solidFill>
                  <a:schemeClr val="tx1"/>
                </a:solidFill>
                <a:effectLst/>
                <a:latin typeface="+mn-lt"/>
                <a:ea typeface="+mn-ea"/>
                <a:cs typeface="+mn-cs"/>
              </a:rPr>
              <a:t>(read it)</a:t>
            </a:r>
          </a:p>
          <a:p>
            <a:pPr rtl="0" fontAlgn="base"/>
            <a:r>
              <a:rPr lang="en-US" sz="1200" b="0" i="0" u="none" strike="noStrike" kern="1200" dirty="0">
                <a:solidFill>
                  <a:schemeClr val="tx1"/>
                </a:solidFill>
                <a:effectLst/>
                <a:latin typeface="+mn-lt"/>
                <a:ea typeface="+mn-ea"/>
                <a:cs typeface="+mn-cs"/>
              </a:rPr>
              <a:t>Again, humans don't need to be told that it is yes/no question. They can infer it from the input.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18</a:t>
            </a:fld>
            <a:endParaRPr lang="en-US"/>
          </a:p>
        </p:txBody>
      </p:sp>
    </p:spTree>
    <p:extLst>
      <p:ext uri="{BB962C8B-B14F-4D97-AF65-F5344CB8AC3E}">
        <p14:creationId xmlns:p14="http://schemas.microsoft.com/office/powerpoint/2010/main" val="273563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another one: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Again you don't need to know what is the format or the dataset. But one can infer it from what is shown as input.</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Overall, all these examples illustrate our encoding of the instances when we feed them to the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a:t>
            </a: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Let me emphasize that: In this encoding, we never explicitly mention the format of a given instance or what dataset it belongs to. It is something that needs to be inferred.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br>
              <a:rPr lang="en-US" sz="1200" b="0" i="0" u="none" strike="noStrike" kern="1200" dirty="0">
                <a:solidFill>
                  <a:schemeClr val="tx1"/>
                </a:solidFill>
                <a:effectLst/>
                <a:latin typeface="+mn-lt"/>
                <a:ea typeface="+mn-ea"/>
                <a:cs typeface="+mn-cs"/>
              </a:rPr>
            </a:b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19</a:t>
            </a:fld>
            <a:endParaRPr lang="en-US"/>
          </a:p>
        </p:txBody>
      </p:sp>
    </p:spTree>
    <p:extLst>
      <p:ext uri="{BB962C8B-B14F-4D97-AF65-F5344CB8AC3E}">
        <p14:creationId xmlns:p14="http://schemas.microsoft.com/office/powerpoint/2010/main" val="1272434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first intuition that one needs to verify is whether there is any value in mixing pairs of datasets.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I don’t know about you, but when I was seeing these improvements, my first instinct was that there must be a bug somewhere.</a:t>
            </a:r>
          </a:p>
          <a:p>
            <a:pPr rtl="0" fontAlgn="base"/>
            <a:r>
              <a:rPr lang="en-US" sz="1200" b="0" i="0" u="none" strike="noStrike" kern="1200" dirty="0">
                <a:solidFill>
                  <a:schemeClr val="tx1"/>
                </a:solidFill>
                <a:effectLst/>
                <a:latin typeface="+mn-lt"/>
                <a:ea typeface="+mn-ea"/>
                <a:cs typeface="+mn-cs"/>
              </a:rPr>
              <a:t>Quite surprising how one can gain so much by creating these seemingly odd combinations. </a:t>
            </a:r>
          </a:p>
          <a:p>
            <a:pPr rtl="0"/>
            <a:endParaRPr lang="en-US" dirty="0"/>
          </a:p>
          <a:p>
            <a:pPr rtl="0"/>
            <a:r>
              <a:rPr lang="en-US" dirty="0"/>
              <a:t>--&gt; more experiments in the paper</a:t>
            </a:r>
            <a:br>
              <a:rPr lang="en-US" dirty="0"/>
            </a:br>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20</a:t>
            </a:fld>
            <a:endParaRPr lang="en-US"/>
          </a:p>
        </p:txBody>
      </p:sp>
    </p:spTree>
    <p:extLst>
      <p:ext uri="{BB962C8B-B14F-4D97-AF65-F5344CB8AC3E}">
        <p14:creationId xmlns:p14="http://schemas.microsoft.com/office/powerpoint/2010/main" val="19214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 me start by remembering one of the widely-known successes of AI. </a:t>
            </a:r>
          </a:p>
          <a:p>
            <a:r>
              <a:rPr lang="en-US" sz="1200" b="0" i="0" u="none" strike="noStrike" kern="1200" dirty="0">
                <a:solidFill>
                  <a:schemeClr val="tx1"/>
                </a:solidFill>
                <a:effectLst/>
                <a:latin typeface="+mn-lt"/>
                <a:ea typeface="+mn-ea"/>
                <a:cs typeface="+mn-cs"/>
              </a:rPr>
              <a:t>Just a few years ago, </a:t>
            </a: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defeated the human world champion, in the ancient game of Go, followed by lots of excitement about the new heights that AI has achieved. </a:t>
            </a: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a:t>
            </a:fld>
            <a:endParaRPr lang="en-US"/>
          </a:p>
        </p:txBody>
      </p:sp>
    </p:spTree>
    <p:extLst>
      <p:ext uri="{BB962C8B-B14F-4D97-AF65-F5344CB8AC3E}">
        <p14:creationId xmlns:p14="http://schemas.microsoft.com/office/powerpoint/2010/main" val="3106514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Motivated by the previous observations, we build systems trained on a mix of many formats. </a:t>
            </a:r>
          </a:p>
          <a:p>
            <a:pPr lvl="1" rtl="0" fontAlgn="base"/>
            <a:r>
              <a:rPr lang="en-US" sz="1200" b="0" i="0" u="none" strike="noStrike" kern="1200" dirty="0">
                <a:solidFill>
                  <a:schemeClr val="tx1"/>
                </a:solidFill>
                <a:effectLst/>
                <a:latin typeface="+mn-lt"/>
                <a:ea typeface="+mn-ea"/>
                <a:cs typeface="+mn-cs"/>
              </a:rPr>
              <a:t>We build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by training our models on the union of the following 8 datasets. </a:t>
            </a:r>
          </a:p>
          <a:p>
            <a:pPr rtl="0" fontAlgn="base"/>
            <a:r>
              <a:rPr lang="en-US" sz="1200" b="0" i="0" u="none" strike="noStrike" kern="1200" dirty="0">
                <a:solidFill>
                  <a:schemeClr val="tx1"/>
                </a:solidFill>
                <a:effectLst/>
                <a:latin typeface="+mn-lt"/>
                <a:ea typeface="+mn-ea"/>
                <a:cs typeface="+mn-cs"/>
              </a:rPr>
              <a:t>For the rest of this section, I am going to show several empirical intuitions on UQA.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21</a:t>
            </a:fld>
            <a:endParaRPr lang="en-US"/>
          </a:p>
        </p:txBody>
      </p:sp>
    </p:spTree>
    <p:extLst>
      <p:ext uri="{BB962C8B-B14F-4D97-AF65-F5344CB8AC3E}">
        <p14:creationId xmlns:p14="http://schemas.microsoft.com/office/powerpoint/2010/main" val="918780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UQA as good as dedicated systems trained for individual datasets?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this plot,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BLUE bars belong to UQA (a single system for multiple datasets of different formats).</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GREEN bars are dataset-specific models; i.e., models that are evaluated on the same dataset that they were trained 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results show that UQA performs almost as well as targeted models.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average (the right columns) UQA clearly outperforms dataset/format-specific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Overall, UQA offers flexibility across multiple QA formats while compromising almost none compared to dataset-specific experts.</a:t>
            </a: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22</a:t>
            </a:fld>
            <a:endParaRPr lang="en-US"/>
          </a:p>
        </p:txBody>
      </p:sp>
    </p:spTree>
    <p:extLst>
      <p:ext uri="{BB962C8B-B14F-4D97-AF65-F5344CB8AC3E}">
        <p14:creationId xmlns:p14="http://schemas.microsoft.com/office/powerpoint/2010/main" val="137415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What if we only care about a particular benchmark?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is there a value in using UQA as a starting point for fine-tuning?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opposed to a fine-tuning vanilla language model that is not familiar with the QA task yet?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 am showing the results of fine-tuning two systems.</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 </a:t>
            </a:r>
            <a:br>
              <a:rPr lang="en-US" sz="1200" b="0" i="0" u="none" strike="noStrike" kern="1200" dirty="0">
                <a:solidFill>
                  <a:schemeClr val="tx1"/>
                </a:solidFill>
                <a:effectLst/>
                <a:latin typeface="+mn-lt"/>
                <a:ea typeface="+mn-ea"/>
                <a:cs typeface="+mn-cs"/>
              </a:rPr>
            </a:br>
            <a:endParaRPr lang="en-US" b="0" dirty="0">
              <a:effectLst/>
            </a:endParaRPr>
          </a:p>
          <a:p>
            <a:pPr marL="171450" lvl="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We see that fine-tuning on UQA consistently dominates fine-tuning on T5.</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Intuitively, since UQA has had exposure to different formats, it is well-positioned to achieve higher scores after a little fine-tuning.</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This is especially effective when a user has limited training data for their target QA task</a:t>
            </a:r>
            <a:endParaRPr lang="en-US" b="0" dirty="0">
              <a:effectLst/>
            </a:endParaRPr>
          </a:p>
          <a:p>
            <a:pPr marL="171450" indent="-171450" rtl="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We have an extensive experiments on this if you look at our paper, where we report SOTA scores on 10 dataset.</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are other experiments that I am not going to show due to my limited time: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23</a:t>
            </a:fld>
            <a:endParaRPr lang="en-US"/>
          </a:p>
        </p:txBody>
      </p:sp>
    </p:spTree>
    <p:extLst>
      <p:ext uri="{BB962C8B-B14F-4D97-AF65-F5344CB8AC3E}">
        <p14:creationId xmlns:p14="http://schemas.microsoft.com/office/powerpoint/2010/main" val="388310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Before I end, I’ll mention a few words on transfer learning or multi-task learning: </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There is a large body of work in this direction that try to exploit the commonalities of the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My understanding is that the majority of the efforts on multi-task learning don't result in any meaningful gains.</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you might say, well it seems like you're also doing multi-task learning as well; it didn't for others, why do you think it works for you?</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is my argument: In most cases, the failure  of a multi-task learning (or their success, for that matter) should not be blamed on the algorithms, but rather on the choices of the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Many works often select an excessively broad set of tasks.</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err="1">
                <a:solidFill>
                  <a:schemeClr val="tx1"/>
                </a:solidFill>
                <a:effectLst/>
                <a:latin typeface="+mn-lt"/>
                <a:ea typeface="+mn-ea"/>
                <a:cs typeface="+mn-cs"/>
              </a:rPr>
              <a:t>Raffel</a:t>
            </a:r>
            <a:r>
              <a:rPr lang="en-US" sz="1200" b="0" i="0" u="none" strike="noStrike" kern="1200" dirty="0">
                <a:solidFill>
                  <a:schemeClr val="tx1"/>
                </a:solidFill>
                <a:effectLst/>
                <a:latin typeface="+mn-lt"/>
                <a:ea typeface="+mn-ea"/>
                <a:cs typeface="+mn-cs"/>
              </a:rPr>
              <a:t> et al. (2019) experiment with diverse NLP tasks (machine translation, summarization,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have very little in common. </a:t>
            </a:r>
            <a:endParaRPr lang="en-US" sz="11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Here, we choose our tasks so that we stay within the boundaries of QA and show that transfer across different QA variants is indeed possible.</a:t>
            </a:r>
            <a:endParaRPr lang="en-US" sz="1100" b="0" i="0" u="none" strike="noStrike" kern="1200" dirty="0">
              <a:solidFill>
                <a:schemeClr val="tx1"/>
              </a:solidFill>
              <a:effectLst/>
              <a:latin typeface="+mn-lt"/>
              <a:ea typeface="+mn-ea"/>
              <a:cs typeface="+mn-cs"/>
            </a:endParaRP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 is really the key difference that enables us to show transfer in this study. </a:t>
            </a:r>
          </a:p>
        </p:txBody>
      </p:sp>
      <p:sp>
        <p:nvSpPr>
          <p:cNvPr id="4" name="Slide Number Placeholder 3"/>
          <p:cNvSpPr>
            <a:spLocks noGrp="1"/>
          </p:cNvSpPr>
          <p:nvPr>
            <p:ph type="sldNum" sz="quarter" idx="5"/>
          </p:nvPr>
        </p:nvSpPr>
        <p:spPr/>
        <p:txBody>
          <a:bodyPr/>
          <a:lstStyle/>
          <a:p>
            <a:fld id="{7E3EFFCD-2707-464E-8668-7D1BDDA9873E}" type="slidenum">
              <a:rPr lang="en-US" smtClean="0"/>
              <a:t>24</a:t>
            </a:fld>
            <a:endParaRPr lang="en-US"/>
          </a:p>
        </p:txBody>
      </p:sp>
    </p:spTree>
    <p:extLst>
      <p:ext uri="{BB962C8B-B14F-4D97-AF65-F5344CB8AC3E}">
        <p14:creationId xmlns:p14="http://schemas.microsoft.com/office/powerpoint/2010/main" val="3330071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field relies excessively on format-specific assumptions for system design.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Instead, we should move towards more general QA architectures and push for broader scopes for QA systems. </a:t>
            </a:r>
          </a:p>
          <a:p>
            <a:pPr rtl="0" fontAlgn="base"/>
            <a:br>
              <a:rPr lang="en-US" b="0" dirty="0">
                <a:effectLst/>
              </a:rPr>
            </a:br>
            <a:r>
              <a:rPr lang="en-US" sz="1200" b="0" i="0" u="none" strike="noStrike" kern="1200" dirty="0">
                <a:solidFill>
                  <a:schemeClr val="tx1"/>
                </a:solidFill>
                <a:effectLst/>
                <a:latin typeface="+mn-lt"/>
                <a:ea typeface="+mn-ea"/>
                <a:cs typeface="+mn-cs"/>
              </a:rPr>
              <a:t>There is incentive in doing so as well: we showed gains from mixing QA datasets of different formats. </a:t>
            </a:r>
          </a:p>
          <a:p>
            <a:pPr rtl="0" fontAlgn="base"/>
            <a:br>
              <a:rPr lang="en-US" b="0" dirty="0">
                <a:effectLst/>
              </a:rPr>
            </a:br>
            <a:r>
              <a:rPr lang="en-US" sz="1200" b="0" i="0" u="none" strike="noStrike" kern="1200" dirty="0">
                <a:solidFill>
                  <a:schemeClr val="tx1"/>
                </a:solidFill>
                <a:effectLst/>
                <a:latin typeface="+mn-lt"/>
                <a:ea typeface="+mn-ea"/>
                <a:cs typeface="+mn-cs"/>
              </a:rPr>
              <a:t>And the by-product of the study is: </a:t>
            </a:r>
            <a:r>
              <a:rPr lang="en-US" sz="1200" b="0" i="0" u="none" strike="noStrike" kern="1200" dirty="0" err="1">
                <a:solidFill>
                  <a:schemeClr val="tx1"/>
                </a:solidFill>
                <a:effectLst/>
                <a:latin typeface="+mn-lt"/>
                <a:ea typeface="+mn-ea"/>
                <a:cs typeface="+mn-cs"/>
              </a:rPr>
              <a:t>UnifiedQA</a:t>
            </a:r>
            <a:r>
              <a:rPr lang="en-US" sz="1200" b="0" i="0" u="none" strike="noStrike" kern="1200" dirty="0">
                <a:solidFill>
                  <a:schemeClr val="tx1"/>
                </a:solidFill>
                <a:effectLst/>
                <a:latin typeface="+mn-lt"/>
                <a:ea typeface="+mn-ea"/>
                <a:cs typeface="+mn-cs"/>
              </a:rPr>
              <a:t>, a single pre-trained QA system that works across four common QA formats.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25</a:t>
            </a:fld>
            <a:endParaRPr lang="en-US"/>
          </a:p>
        </p:txBody>
      </p:sp>
    </p:spTree>
    <p:extLst>
      <p:ext uri="{BB962C8B-B14F-4D97-AF65-F5344CB8AC3E}">
        <p14:creationId xmlns:p14="http://schemas.microsoft.com/office/powerpoint/2010/main" val="3405923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As you know, there are many tasks that we’d like to solve with our NLP model: … </a:t>
            </a:r>
            <a:endParaRPr lang="en-US" dirty="0"/>
          </a:p>
          <a:p>
            <a:pPr marL="171450" indent="-171450">
              <a:buFont typeface="Arial" panose="020B0604020202020204" pitchFamily="34" charset="0"/>
              <a:buChar char="•"/>
            </a:pPr>
            <a:r>
              <a:rPr lang="en-US" dirty="0"/>
              <a:t>For example, given this input which contains a text and a question, we we want models that: </a:t>
            </a:r>
          </a:p>
          <a:p>
            <a:pPr marL="628650" lvl="1" indent="-171450">
              <a:buFont typeface="Arial" panose="020B0604020202020204" pitchFamily="34" charset="0"/>
              <a:buChar char="•"/>
            </a:pPr>
            <a:r>
              <a:rPr lang="en-US" dirty="0"/>
              <a:t>give us the semantic type of this question </a:t>
            </a:r>
          </a:p>
          <a:p>
            <a:pPr marL="628650" lvl="1" indent="-171450">
              <a:buFont typeface="Arial" panose="020B0604020202020204" pitchFamily="34" charset="0"/>
              <a:buChar char="•"/>
            </a:pPr>
            <a:r>
              <a:rPr lang="en-US" dirty="0"/>
              <a:t>answer it, </a:t>
            </a:r>
          </a:p>
          <a:p>
            <a:pPr marL="628650" lvl="1" indent="-171450">
              <a:buFont typeface="Arial" panose="020B0604020202020204" pitchFamily="34" charset="0"/>
              <a:buChar char="•"/>
            </a:pPr>
            <a:r>
              <a:rPr lang="en-US" dirty="0"/>
              <a:t>or detect its writing/grammatical issues </a:t>
            </a:r>
          </a:p>
          <a:p>
            <a:pPr marL="628650" lvl="1" indent="-171450">
              <a:buFont typeface="Arial" panose="020B0604020202020204" pitchFamily="34" charset="0"/>
              <a:buChar char="•"/>
            </a:pPr>
            <a:r>
              <a:rPr lang="en-US" dirty="0"/>
              <a:t>and so many others tasks.  </a:t>
            </a:r>
          </a:p>
          <a:p>
            <a:pPr marL="171450" indent="-171450">
              <a:buFont typeface="Arial" panose="020B0604020202020204" pitchFamily="34" charset="0"/>
              <a:buChar char="•"/>
            </a:pPr>
            <a:r>
              <a:rPr lang="en-US" dirty="0"/>
              <a:t>In the current conventional paradigm, what build models for each task, typically based based on datasets built for each one. </a:t>
            </a:r>
          </a:p>
          <a:p>
            <a:pPr marL="171450" indent="-171450">
              <a:buFont typeface="Arial" panose="020B0604020202020204" pitchFamily="34" charset="0"/>
              <a:buChar char="•"/>
            </a:pPr>
            <a:r>
              <a:rPr lang="en-US" dirty="0"/>
              <a:t>This convention has had a good run: we have good systems that work well for each dataset</a:t>
            </a:r>
          </a:p>
          <a:p>
            <a:pPr marL="171450" lvl="0" indent="-171450">
              <a:buFont typeface="Arial" panose="020B0604020202020204" pitchFamily="34" charset="0"/>
              <a:buChar char="•"/>
            </a:pPr>
            <a:r>
              <a:rPr lang="en-US" dirty="0"/>
              <a:t>however, it is limiting our progress: </a:t>
            </a:r>
          </a:p>
          <a:p>
            <a:pPr marL="628650" lvl="1" indent="-171450">
              <a:buFont typeface="Arial" panose="020B0604020202020204" pitchFamily="34" charset="0"/>
              <a:buChar char="•"/>
            </a:pPr>
            <a:r>
              <a:rPr lang="en-US" dirty="0"/>
              <a:t>First, task-specific models do not generalize across tasks</a:t>
            </a:r>
          </a:p>
          <a:p>
            <a:pPr marL="1085850" lvl="2" indent="-171450">
              <a:buFont typeface="Arial" panose="020B0604020202020204" pitchFamily="34" charset="0"/>
              <a:buChar char="•"/>
            </a:pPr>
            <a:r>
              <a:rPr lang="en-US" dirty="0"/>
              <a:t>e.g., a question-answering model cannot solve classification tasks.</a:t>
            </a:r>
          </a:p>
          <a:p>
            <a:pPr marL="628650" lvl="1" indent="-171450">
              <a:buFont typeface="Arial" panose="020B0604020202020204" pitchFamily="34" charset="0"/>
              <a:buChar char="•"/>
            </a:pPr>
            <a:r>
              <a:rPr lang="en-US" dirty="0"/>
              <a:t>The idea that can have a model per task is just unrealistic and unscalable. There is no way that we can build models for every task. We haven’t even defined what all the tasks are.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27</a:t>
            </a:fld>
            <a:endParaRPr lang="en-US"/>
          </a:p>
        </p:txBody>
      </p:sp>
    </p:spTree>
    <p:extLst>
      <p:ext uri="{BB962C8B-B14F-4D97-AF65-F5344CB8AC3E}">
        <p14:creationId xmlns:p14="http://schemas.microsoft.com/office/powerpoint/2010/main" val="2216321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we need a slightly different paradigm for our models. </a:t>
            </a:r>
          </a:p>
          <a:p>
            <a:pPr marL="628650" lvl="1" indent="-171450">
              <a:buFont typeface="Arial" panose="020B0604020202020204" pitchFamily="34" charset="0"/>
              <a:buChar char="•"/>
            </a:pPr>
            <a:r>
              <a:rPr lang="en-US" dirty="0"/>
              <a:t>the eutopia that I am after looks like this</a:t>
            </a:r>
          </a:p>
          <a:p>
            <a:pPr marL="1085850" lvl="2" indent="-171450">
              <a:buFont typeface="Arial" panose="020B0604020202020204" pitchFamily="34" charset="0"/>
              <a:buChar char="•"/>
            </a:pPr>
            <a:r>
              <a:rPr lang="en-US" dirty="0"/>
              <a:t>Where we have a single system  that has a broader scope, can solve a variety of tasks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But now the problem is that: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the model does not know what task to solve for each input. </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make a model solve a variety of tasks, we should somehow define what expect from the model.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3EFFCD-2707-464E-8668-7D1BDDA9873E}" type="slidenum">
              <a:rPr lang="en-US" smtClean="0"/>
              <a:t>28</a:t>
            </a:fld>
            <a:endParaRPr lang="en-US"/>
          </a:p>
        </p:txBody>
      </p:sp>
    </p:spTree>
    <p:extLst>
      <p:ext uri="{BB962C8B-B14F-4D97-AF65-F5344CB8AC3E}">
        <p14:creationId xmlns:p14="http://schemas.microsoft.com/office/powerpoint/2010/main" val="22084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We’re not the first to think about this setup. </a:t>
            </a:r>
          </a:p>
          <a:p>
            <a:pPr marL="628650" lvl="1" indent="-171450">
              <a:buFont typeface="Arial" panose="020B0604020202020204" pitchFamily="34" charset="0"/>
              <a:buChar char="•"/>
            </a:pPr>
            <a:r>
              <a:rPr lang="en-US" dirty="0"/>
              <a:t>For example, </a:t>
            </a:r>
            <a:r>
              <a:rPr lang="en-US" dirty="0" err="1"/>
              <a:t>Raffel</a:t>
            </a:r>
            <a:r>
              <a:rPr lang="en-US" dirty="0"/>
              <a:t> et al (2020)  (the T5 paper) </a:t>
            </a:r>
          </a:p>
          <a:p>
            <a:pPr marL="1085850" lvl="2" indent="-171450">
              <a:buFont typeface="Arial" panose="020B0604020202020204" pitchFamily="34" charset="0"/>
              <a:buChar char="•"/>
            </a:pPr>
            <a:r>
              <a:rPr lang="en-US" dirty="0"/>
              <a:t>Used task-specific prefixes to to define the tasks </a:t>
            </a:r>
          </a:p>
          <a:p>
            <a:pPr marL="1543050" lvl="3" indent="-171450">
              <a:buFont typeface="Arial" panose="020B0604020202020204" pitchFamily="34" charset="0"/>
              <a:buChar char="•"/>
            </a:pPr>
            <a:r>
              <a:rPr lang="en-US" dirty="0"/>
              <a:t>This enabled them to build a single model that functions on a variety of tasks. </a:t>
            </a:r>
          </a:p>
          <a:p>
            <a:pPr marL="1543050" lvl="3" indent="-171450">
              <a:buFont typeface="Arial" panose="020B0604020202020204" pitchFamily="34" charset="0"/>
              <a:buChar char="•"/>
            </a:pPr>
            <a:r>
              <a:rPr lang="en-US" dirty="0"/>
              <a:t>However, the model’s scope/generalization is limited to the task it has seen. </a:t>
            </a:r>
          </a:p>
          <a:p>
            <a:pPr marL="2000250" lvl="4" indent="-171450">
              <a:buFont typeface="Arial" panose="020B0604020202020204" pitchFamily="34" charset="0"/>
              <a:buChar char="•"/>
            </a:pPr>
            <a:r>
              <a:rPr lang="en-US" dirty="0"/>
              <a:t>It can do “question answering” if it was trained with a dataset that contained this exact prefix. </a:t>
            </a:r>
          </a:p>
          <a:p>
            <a:pPr marL="1543050" lvl="3" indent="-171450">
              <a:buFont typeface="Arial" panose="020B0604020202020204" pitchFamily="34" charset="0"/>
              <a:buChar char="•"/>
            </a:pPr>
            <a:r>
              <a:rPr lang="en-US" dirty="0">
                <a:sym typeface="Wingdings" pitchFamily="2" charset="2"/>
              </a:rPr>
              <a:t> the model does </a:t>
            </a:r>
            <a:r>
              <a:rPr lang="en-US" b="0" dirty="0">
                <a:sym typeface="Wingdings" pitchFamily="2" charset="2"/>
              </a:rPr>
              <a:t>not generalize to </a:t>
            </a:r>
            <a:r>
              <a:rPr lang="en-US" dirty="0">
                <a:sym typeface="Wingdings" pitchFamily="2" charset="2"/>
              </a:rPr>
              <a:t>unseen tasks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TODO: there are many flavors of each task. There are many variants of typing task with different type flavors. </a:t>
            </a:r>
          </a:p>
          <a:p>
            <a:pPr marL="628650" lvl="1" indent="-171450">
              <a:buFont typeface="Arial" panose="020B0604020202020204" pitchFamily="34" charset="0"/>
              <a:buChar char="•"/>
            </a:pPr>
            <a:r>
              <a:rPr lang="en-US" dirty="0"/>
              <a:t>TODO: if there is more time, you can also mention NLP </a:t>
            </a:r>
            <a:r>
              <a:rPr lang="en-US" dirty="0" err="1"/>
              <a:t>decathaton</a:t>
            </a:r>
            <a:r>
              <a:rPr lang="en-US" dirty="0"/>
              <a:t> </a:t>
            </a:r>
          </a:p>
          <a:p>
            <a:pPr marL="628650" lvl="1" indent="-171450">
              <a:buFont typeface="Arial" panose="020B0604020202020204" pitchFamily="34" charset="0"/>
              <a:buChar char="•"/>
            </a:pPr>
            <a:r>
              <a:rPr lang="en-US" dirty="0"/>
              <a:t>you can also compare with </a:t>
            </a:r>
            <a:r>
              <a:rPr lang="en-US" dirty="0" err="1"/>
              <a:t>UnifiedQA</a:t>
            </a:r>
            <a:r>
              <a:rPr lang="en-US" dirty="0"/>
              <a:t> </a:t>
            </a:r>
          </a:p>
          <a:p>
            <a:pPr marL="628650" lvl="1" indent="-171450">
              <a:buFont typeface="Arial" panose="020B0604020202020204" pitchFamily="34" charset="0"/>
              <a:buChar char="•"/>
            </a:pPr>
            <a:r>
              <a:rPr lang="en-US" dirty="0"/>
              <a:t>Or you can talk about the vision team’s system </a:t>
            </a:r>
          </a:p>
        </p:txBody>
      </p:sp>
      <p:sp>
        <p:nvSpPr>
          <p:cNvPr id="4" name="Slide Number Placeholder 3"/>
          <p:cNvSpPr>
            <a:spLocks noGrp="1"/>
          </p:cNvSpPr>
          <p:nvPr>
            <p:ph type="sldNum" sz="quarter" idx="5"/>
          </p:nvPr>
        </p:nvSpPr>
        <p:spPr/>
        <p:txBody>
          <a:bodyPr/>
          <a:lstStyle/>
          <a:p>
            <a:fld id="{7E3EFFCD-2707-464E-8668-7D1BDDA9873E}" type="slidenum">
              <a:rPr lang="en-US" smtClean="0"/>
              <a:t>29</a:t>
            </a:fld>
            <a:endParaRPr lang="en-US"/>
          </a:p>
        </p:txBody>
      </p:sp>
    </p:spTree>
    <p:extLst>
      <p:ext uri="{BB962C8B-B14F-4D97-AF65-F5344CB8AC3E}">
        <p14:creationId xmlns:p14="http://schemas.microsoft.com/office/powerpoint/2010/main" val="2947379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setup that we’re exploring here is an extension of the previous idea, where instead of task prefixes we have instructions which define a task explicitly in natural language.</a:t>
            </a:r>
          </a:p>
          <a:p>
            <a:endParaRPr lang="en-US" dirty="0"/>
          </a:p>
          <a:p>
            <a:r>
              <a:rPr lang="en-US" dirty="0"/>
              <a:t> - unlike task prefixed, instructions are human-readable definitions that are expected to fully define the task</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textual descriptions of the target tasks. </a:t>
            </a:r>
          </a:p>
          <a:p>
            <a:r>
              <a:rPr lang="en-US" dirty="0"/>
              <a:t> </a:t>
            </a:r>
          </a:p>
        </p:txBody>
      </p:sp>
      <p:sp>
        <p:nvSpPr>
          <p:cNvPr id="4" name="Slide Number Placeholder 3"/>
          <p:cNvSpPr>
            <a:spLocks noGrp="1"/>
          </p:cNvSpPr>
          <p:nvPr>
            <p:ph type="sldNum" sz="quarter" idx="5"/>
          </p:nvPr>
        </p:nvSpPr>
        <p:spPr/>
        <p:txBody>
          <a:bodyPr/>
          <a:lstStyle/>
          <a:p>
            <a:fld id="{7E3EFFCD-2707-464E-8668-7D1BDDA9873E}" type="slidenum">
              <a:rPr lang="en-US" smtClean="0"/>
              <a:t>30</a:t>
            </a:fld>
            <a:endParaRPr lang="en-US"/>
          </a:p>
        </p:txBody>
      </p:sp>
    </p:spTree>
    <p:extLst>
      <p:ext uri="{BB962C8B-B14F-4D97-AF65-F5344CB8AC3E}">
        <p14:creationId xmlns:p14="http://schemas.microsoft.com/office/powerpoint/2010/main" val="157716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let’s say I am allowed to use these tasks as a source of supervision for my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Given this setup, we define and measure cross-task generalization, as the ability to solve a see unseen task.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the resulting model, truly makes use of the instructions, it should be able to ”understand” the new task based on its instructions and act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might ask, why is this even possible?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Humans are the real proof of a system that have this kind of generalization. </a:t>
            </a:r>
            <a:r>
              <a:rPr lang="en-US" dirty="0" err="1"/>
              <a:t>Crowdworkers</a:t>
            </a:r>
            <a:r>
              <a:rPr lang="en-US" dirty="0"/>
              <a:t>, for example, simply read textual instructions or example and do annotations tasks. We should be able to do something similar with our NLP technology.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this should define my setup. Let’s see how we’re going to study this.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31</a:t>
            </a:fld>
            <a:endParaRPr lang="en-US"/>
          </a:p>
        </p:txBody>
      </p:sp>
    </p:spTree>
    <p:extLst>
      <p:ext uri="{BB962C8B-B14F-4D97-AF65-F5344CB8AC3E}">
        <p14:creationId xmlns:p14="http://schemas.microsoft.com/office/powerpoint/2010/main" val="3727778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AlphaGo is an exciting breakthrough, it is fair to ask whether it can solve any other problem?: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help me with my presentation?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play poker?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Can it explain the game it is good at? (it can't even explain itself)</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Technologies like AlphaGo, as impressive as they are in what they do, they’re quite narrow. </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AlphaGo is incapable of solving any other problem in the world.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a:t>
            </a:fld>
            <a:endParaRPr lang="en-US"/>
          </a:p>
        </p:txBody>
      </p:sp>
    </p:spTree>
    <p:extLst>
      <p:ext uri="{BB962C8B-B14F-4D97-AF65-F5344CB8AC3E}">
        <p14:creationId xmlns:p14="http://schemas.microsoft.com/office/powerpoint/2010/main" val="219364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key limitations along the path towards studying our problem. … </a:t>
            </a:r>
          </a:p>
        </p:txBody>
      </p:sp>
      <p:sp>
        <p:nvSpPr>
          <p:cNvPr id="4" name="Slide Number Placeholder 3"/>
          <p:cNvSpPr>
            <a:spLocks noGrp="1"/>
          </p:cNvSpPr>
          <p:nvPr>
            <p:ph type="sldNum" sz="quarter" idx="5"/>
          </p:nvPr>
        </p:nvSpPr>
        <p:spPr/>
        <p:txBody>
          <a:bodyPr/>
          <a:lstStyle/>
          <a:p>
            <a:fld id="{7E3EFFCD-2707-464E-8668-7D1BDDA9873E}" type="slidenum">
              <a:rPr lang="en-US" smtClean="0"/>
              <a:t>32</a:t>
            </a:fld>
            <a:endParaRPr lang="en-US"/>
          </a:p>
        </p:txBody>
      </p:sp>
    </p:spTree>
    <p:extLst>
      <p:ext uri="{BB962C8B-B14F-4D97-AF65-F5344CB8AC3E}">
        <p14:creationId xmlns:p14="http://schemas.microsoft.com/office/powerpoint/2010/main" val="4168826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introduce a dataset that we called “natural instructions”. </a:t>
            </a:r>
          </a:p>
          <a:p>
            <a:pPr marL="628650" lvl="1" indent="-171450">
              <a:buFont typeface="Arial" panose="020B0604020202020204" pitchFamily="34" charset="0"/>
              <a:buChar char="•"/>
            </a:pPr>
            <a:r>
              <a:rPr lang="en-US" dirty="0"/>
              <a:t>which contains …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next few slides I am going to explain how we put together this dataset. </a:t>
            </a:r>
          </a:p>
          <a:p>
            <a:pPr marL="628650" lvl="1" indent="-171450">
              <a:buFont typeface="Arial" panose="020B0604020202020204" pitchFamily="34" charset="0"/>
              <a:buChar char="•"/>
            </a:pPr>
            <a:r>
              <a:rPr lang="en-US" dirty="0"/>
              <a:t>Our construction was motivated by the observation that humans (e.g., </a:t>
            </a:r>
            <a:r>
              <a:rPr lang="en-US" dirty="0" err="1"/>
              <a:t>crowdworkers</a:t>
            </a:r>
            <a:r>
              <a:rPr lang="en-US" dirty="0"/>
              <a:t>) can read and act according to these crowdsourcing instructions.</a:t>
            </a:r>
          </a:p>
          <a:p>
            <a:pPr marL="628650" lvl="1" indent="-171450">
              <a:buFont typeface="Arial" panose="020B0604020202020204" pitchFamily="34" charset="0"/>
              <a:buChar char="•"/>
            </a:pPr>
            <a:r>
              <a:rPr lang="en-US" dirty="0"/>
              <a:t>We’re not the first to think about this idea. </a:t>
            </a:r>
          </a:p>
          <a:p>
            <a:pPr marL="1085850" lvl="2" indent="-171450">
              <a:buFont typeface="Arial" panose="020B0604020202020204" pitchFamily="34" charset="0"/>
              <a:buChar char="•"/>
            </a:pPr>
            <a:r>
              <a:rPr lang="en-US" dirty="0"/>
              <a:t>For instance, Efrat &amp; Levy also thought along similar lines.</a:t>
            </a:r>
          </a:p>
          <a:p>
            <a:pPr marL="1085850" lvl="2" indent="-171450">
              <a:buFont typeface="Arial" panose="020B0604020202020204" pitchFamily="34" charset="0"/>
              <a:buChar char="•"/>
            </a:pPr>
            <a:r>
              <a:rPr lang="en-US" dirty="0"/>
              <a:t>... but this is the first time that is done in this scale AND also leads to positive results in terms of model generalization.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should be clear that, the process of converting existing datasets to “natural instructions” is not a trivial one. </a:t>
            </a:r>
          </a:p>
          <a:p>
            <a:pPr marL="628650" lvl="1" indent="-171450">
              <a:buFont typeface="Arial" panose="020B0604020202020204" pitchFamily="34" charset="0"/>
              <a:buChar char="•"/>
            </a:pPr>
            <a:r>
              <a:rPr lang="en-US" dirty="0"/>
              <a:t>Which is why I am going present high-levels of how it was done.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Should this crowdsourcing picture move to the next slide? </a:t>
            </a:r>
          </a:p>
        </p:txBody>
      </p:sp>
      <p:sp>
        <p:nvSpPr>
          <p:cNvPr id="4" name="Slide Number Placeholder 3"/>
          <p:cNvSpPr>
            <a:spLocks noGrp="1"/>
          </p:cNvSpPr>
          <p:nvPr>
            <p:ph type="sldNum" sz="quarter" idx="5"/>
          </p:nvPr>
        </p:nvSpPr>
        <p:spPr/>
        <p:txBody>
          <a:bodyPr/>
          <a:lstStyle/>
          <a:p>
            <a:fld id="{7E3EFFCD-2707-464E-8668-7D1BDDA9873E}" type="slidenum">
              <a:rPr lang="en-US" smtClean="0"/>
              <a:t>33</a:t>
            </a:fld>
            <a:endParaRPr lang="en-US"/>
          </a:p>
        </p:txBody>
      </p:sp>
    </p:spTree>
    <p:extLst>
      <p:ext uri="{BB962C8B-B14F-4D97-AF65-F5344CB8AC3E}">
        <p14:creationId xmlns:p14="http://schemas.microsoft.com/office/powerpoint/2010/main" val="1772655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contacted the authors of several recent datasets and obtained the instructions that were used for crowdsourcing them.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you can see, the list is a bit skewed towards QA datasets. It’s not by design, but rather, these were more available to us. </a:t>
            </a:r>
          </a:p>
        </p:txBody>
      </p:sp>
      <p:sp>
        <p:nvSpPr>
          <p:cNvPr id="4" name="Slide Number Placeholder 3"/>
          <p:cNvSpPr>
            <a:spLocks noGrp="1"/>
          </p:cNvSpPr>
          <p:nvPr>
            <p:ph type="sldNum" sz="quarter" idx="5"/>
          </p:nvPr>
        </p:nvSpPr>
        <p:spPr/>
        <p:txBody>
          <a:bodyPr/>
          <a:lstStyle/>
          <a:p>
            <a:fld id="{7E3EFFCD-2707-464E-8668-7D1BDDA9873E}" type="slidenum">
              <a:rPr lang="en-US" smtClean="0"/>
              <a:t>34</a:t>
            </a:fld>
            <a:endParaRPr lang="en-US"/>
          </a:p>
        </p:txBody>
      </p:sp>
    </p:spTree>
    <p:extLst>
      <p:ext uri="{BB962C8B-B14F-4D97-AF65-F5344CB8AC3E}">
        <p14:creationId xmlns:p14="http://schemas.microsoft.com/office/powerpoint/2010/main" val="56062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observed that, …. </a:t>
            </a:r>
          </a:p>
          <a:p>
            <a:endParaRPr lang="en-US" dirty="0"/>
          </a:p>
          <a:p>
            <a:endParaRPr lang="en-US" dirty="0"/>
          </a:p>
          <a:p>
            <a:r>
              <a:rPr lang="en-US" dirty="0"/>
              <a:t>---------------</a:t>
            </a:r>
          </a:p>
          <a:p>
            <a:r>
              <a:rPr lang="en-US" dirty="0"/>
              <a:t>TODO: </a:t>
            </a:r>
          </a:p>
          <a:p>
            <a:r>
              <a:rPr lang="en-US" dirty="0"/>
              <a:t>  - you may </a:t>
            </a:r>
            <a:r>
              <a:rPr lang="en-US" dirty="0" err="1"/>
              <a:t>wanna</a:t>
            </a:r>
            <a:r>
              <a:rPr lang="en-US" dirty="0"/>
              <a:t> show statistics on the number tasks per dataset </a:t>
            </a:r>
          </a:p>
          <a:p>
            <a:r>
              <a:rPr lang="en-US" dirty="0"/>
              <a:t>  - I think we can use the examples in Table 1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35</a:t>
            </a:fld>
            <a:endParaRPr lang="en-US"/>
          </a:p>
        </p:txBody>
      </p:sp>
    </p:spTree>
    <p:extLst>
      <p:ext uri="{BB962C8B-B14F-4D97-AF65-F5344CB8AC3E}">
        <p14:creationId xmlns:p14="http://schemas.microsoft.com/office/powerpoint/2010/main" val="1905405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this kind of splitting, we extract a variety of tasks from crowdsourcing templates of a dataset. </a:t>
            </a:r>
          </a:p>
          <a:p>
            <a:r>
              <a:rPr lang="en-US" dirty="0"/>
              <a:t>For example, in QASC: ....</a:t>
            </a:r>
          </a:p>
          <a:p>
            <a:endParaRPr lang="en-US" dirty="0"/>
          </a:p>
          <a:p>
            <a:r>
              <a:rPr lang="en-US" dirty="0"/>
              <a:t>-------------</a:t>
            </a:r>
          </a:p>
          <a:p>
            <a:r>
              <a:rPr lang="en-US" dirty="0"/>
              <a:t>TODO: </a:t>
            </a:r>
          </a:p>
          <a:p>
            <a:r>
              <a:rPr lang="en-US" dirty="0"/>
              <a:t>  - you may </a:t>
            </a:r>
            <a:r>
              <a:rPr lang="en-US" dirty="0" err="1"/>
              <a:t>wanna</a:t>
            </a:r>
            <a:r>
              <a:rPr lang="en-US" dirty="0"/>
              <a:t> show statistics on the number tasks per dataset </a:t>
            </a:r>
          </a:p>
          <a:p>
            <a:r>
              <a:rPr lang="en-US" dirty="0"/>
              <a:t>  - I think we can use the examples in Table 1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36</a:t>
            </a:fld>
            <a:endParaRPr lang="en-US"/>
          </a:p>
        </p:txBody>
      </p:sp>
    </p:spTree>
    <p:extLst>
      <p:ext uri="{BB962C8B-B14F-4D97-AF65-F5344CB8AC3E}">
        <p14:creationId xmlns:p14="http://schemas.microsoft.com/office/powerpoint/2010/main" val="44993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know, crowdsourcing instructions are HTML documents that need to convert them plain text. </a:t>
            </a:r>
          </a:p>
          <a:p>
            <a:r>
              <a:rPr lang="en-US" dirty="0"/>
              <a:t>But this is not something that we can easily automate, since are written by various authors for purposes, and they are different in a variety of ways. So, it’s something that we had to do manually. </a:t>
            </a:r>
          </a:p>
          <a:p>
            <a:endParaRPr lang="en-US" dirty="0"/>
          </a:p>
          <a:p>
            <a:r>
              <a:rPr lang="en-US" dirty="0"/>
              <a:t>Additionally, we created a unified schema to create a consistent representation of all of our instructions. </a:t>
            </a:r>
          </a:p>
          <a:p>
            <a:endParaRPr lang="en-US" dirty="0"/>
          </a:p>
          <a:p>
            <a:endParaRPr lang="en-US" dirty="0"/>
          </a:p>
          <a:p>
            <a:r>
              <a:rPr lang="en-US" dirty="0"/>
              <a:t>TODO: </a:t>
            </a:r>
          </a:p>
          <a:p>
            <a:r>
              <a:rPr lang="en-US" dirty="0"/>
              <a:t>  - make it a bit more compact </a:t>
            </a:r>
          </a:p>
          <a:p>
            <a:r>
              <a:rPr lang="en-US" dirty="0"/>
              <a:t> - just like fig 3, separate instances from the instructions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 can say: Our instruction schema is the result of our pilot study conducted on a subset of datasets. B</a:t>
            </a:r>
          </a:p>
          <a:p>
            <a:r>
              <a:rPr lang="en-US" dirty="0"/>
              <a:t>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37</a:t>
            </a:fld>
            <a:endParaRPr lang="en-US"/>
          </a:p>
        </p:txBody>
      </p:sp>
    </p:spTree>
    <p:extLst>
      <p:ext uri="{BB962C8B-B14F-4D97-AF65-F5344CB8AC3E}">
        <p14:creationId xmlns:p14="http://schemas.microsoft.com/office/powerpoint/2010/main" val="1417083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DEFINITION provides the core detailed instructions for a task.</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38</a:t>
            </a:fld>
            <a:endParaRPr lang="en-US"/>
          </a:p>
        </p:txBody>
      </p:sp>
    </p:spTree>
    <p:extLst>
      <p:ext uri="{BB962C8B-B14F-4D97-AF65-F5344CB8AC3E}">
        <p14:creationId xmlns:p14="http://schemas.microsoft.com/office/powerpoint/2010/main" val="1073060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AVOID contain instructions regarding undesirable annotations that must be avoided. </a:t>
            </a:r>
          </a:p>
          <a:p>
            <a:r>
              <a:rPr lang="en-US" dirty="0"/>
              <a:t>These are helpful in defining the scope of a task and the space of acceptable responses.</a:t>
            </a:r>
          </a:p>
          <a:p>
            <a:endParaRPr lang="en-US" dirty="0"/>
          </a:p>
          <a:p>
            <a:r>
              <a:rPr lang="en-US" dirty="0"/>
              <a:t>EMPHASIS AND CAUTION are short, but important statements highlighted in the crowdsourcing templates which were intended to be emphasized.</a:t>
            </a:r>
          </a:p>
          <a:p>
            <a:endParaRPr lang="en-US" dirty="0"/>
          </a:p>
          <a:p>
            <a:r>
              <a:rPr lang="en-US" dirty="0"/>
              <a:t>PROMPT is a single sentence command that often appears before the input instance and connects it to the instructions</a:t>
            </a:r>
          </a:p>
          <a:p>
            <a:endParaRPr lang="en-US" dirty="0"/>
          </a:p>
          <a:p>
            <a:endParaRPr lang="en-US" dirty="0"/>
          </a:p>
          <a:p>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39</a:t>
            </a:fld>
            <a:endParaRPr lang="en-US"/>
          </a:p>
        </p:txBody>
      </p:sp>
    </p:spTree>
    <p:extLst>
      <p:ext uri="{BB962C8B-B14F-4D97-AF65-F5344CB8AC3E}">
        <p14:creationId xmlns:p14="http://schemas.microsoft.com/office/powerpoint/2010/main" val="166084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POSITIVE EXAMPLES contain inputs/outputs similar to the input given to a worker/system and its expected output, helping </a:t>
            </a:r>
            <a:r>
              <a:rPr lang="en-US" dirty="0" err="1"/>
              <a:t>crowdworkers</a:t>
            </a:r>
            <a:r>
              <a:rPr lang="en-US" dirty="0"/>
              <a:t> better understand a task</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40</a:t>
            </a:fld>
            <a:endParaRPr lang="en-US"/>
          </a:p>
        </p:txBody>
      </p:sp>
    </p:spTree>
    <p:extLst>
      <p:ext uri="{BB962C8B-B14F-4D97-AF65-F5344CB8AC3E}">
        <p14:creationId xmlns:p14="http://schemas.microsoft.com/office/powerpoint/2010/main" val="1628018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EXAMPLES contain input/outputs to emphasize THINGS TO AVOID by providing examples that must not be produced.</a:t>
            </a:r>
          </a:p>
          <a:p>
            <a:endParaRPr lang="en-US" dirty="0"/>
          </a:p>
          <a:p>
            <a:r>
              <a:rPr lang="en-US" dirty="0"/>
              <a:t>------------------</a:t>
            </a:r>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41</a:t>
            </a:fld>
            <a:endParaRPr lang="en-US"/>
          </a:p>
        </p:txBody>
      </p:sp>
    </p:spTree>
    <p:extLst>
      <p:ext uri="{BB962C8B-B14F-4D97-AF65-F5344CB8AC3E}">
        <p14:creationId xmlns:p14="http://schemas.microsoft.com/office/powerpoint/2010/main" val="68508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Similarly, in the past few years we have built many benchmarks for NLP. </a:t>
            </a:r>
          </a:p>
          <a:p>
            <a:pPr rtl="0"/>
            <a:r>
              <a:rPr lang="en-US" sz="1200" b="0" i="0" u="none" strike="noStrike" kern="1200" dirty="0">
                <a:solidFill>
                  <a:schemeClr val="tx1"/>
                </a:solidFill>
                <a:effectLst/>
                <a:latin typeface="+mn-lt"/>
                <a:ea typeface="+mn-ea"/>
                <a:cs typeface="+mn-cs"/>
              </a:rPr>
              <a:t>And for each of these challenges, we have built systems that can achieve incredible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a:t>
            </a:fld>
            <a:endParaRPr lang="en-US"/>
          </a:p>
        </p:txBody>
      </p:sp>
    </p:spTree>
    <p:extLst>
      <p:ext uri="{BB962C8B-B14F-4D97-AF65-F5344CB8AC3E}">
        <p14:creationId xmlns:p14="http://schemas.microsoft.com/office/powerpoint/2010/main" val="987814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TODO: </a:t>
            </a:r>
          </a:p>
          <a:p>
            <a:r>
              <a:rPr lang="en-US" dirty="0"/>
              <a:t>  - make it a bit more compact </a:t>
            </a:r>
          </a:p>
          <a:p>
            <a:r>
              <a:rPr lang="en-US" dirty="0"/>
              <a:t> - just like fig 3, separate instances from the instructions </a:t>
            </a:r>
          </a:p>
          <a:p>
            <a:endParaRPr lang="en-US" dirty="0"/>
          </a:p>
          <a:p>
            <a:endParaRPr lang="en-US" dirty="0"/>
          </a:p>
          <a:p>
            <a:pPr marL="171450" indent="-171450">
              <a:buFontTx/>
              <a:buChar char="-"/>
            </a:pPr>
            <a:r>
              <a:rPr lang="en-US" dirty="0"/>
              <a:t>We drop </a:t>
            </a:r>
            <a:r>
              <a:rPr lang="en-US" dirty="0" err="1"/>
              <a:t>uncessary</a:t>
            </a:r>
            <a:r>
              <a:rPr lang="en-US" dirty="0"/>
              <a:t> sentences: </a:t>
            </a:r>
          </a:p>
          <a:p>
            <a:pPr marL="628650" lvl="1" indent="-171450">
              <a:buFontTx/>
              <a:buChar char="-"/>
            </a:pPr>
            <a:r>
              <a:rPr lang="en-US" dirty="0"/>
              <a:t>E.g., below we provide some examples:</a:t>
            </a:r>
          </a:p>
        </p:txBody>
      </p:sp>
      <p:sp>
        <p:nvSpPr>
          <p:cNvPr id="4" name="Slide Number Placeholder 3"/>
          <p:cNvSpPr>
            <a:spLocks noGrp="1"/>
          </p:cNvSpPr>
          <p:nvPr>
            <p:ph type="sldNum" sz="quarter" idx="5"/>
          </p:nvPr>
        </p:nvSpPr>
        <p:spPr/>
        <p:txBody>
          <a:bodyPr/>
          <a:lstStyle/>
          <a:p>
            <a:fld id="{7E3EFFCD-2707-464E-8668-7D1BDDA9873E}" type="slidenum">
              <a:rPr lang="en-US" smtClean="0"/>
              <a:t>42</a:t>
            </a:fld>
            <a:endParaRPr lang="en-US"/>
          </a:p>
        </p:txBody>
      </p:sp>
    </p:spTree>
    <p:extLst>
      <p:ext uri="{BB962C8B-B14F-4D97-AF65-F5344CB8AC3E}">
        <p14:creationId xmlns:p14="http://schemas.microsoft.com/office/powerpoint/2010/main" val="300818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emphasize that not all tasks in the same category have are actually identical </a:t>
            </a:r>
          </a:p>
        </p:txBody>
      </p:sp>
      <p:sp>
        <p:nvSpPr>
          <p:cNvPr id="4" name="Slide Number Placeholder 3"/>
          <p:cNvSpPr>
            <a:spLocks noGrp="1"/>
          </p:cNvSpPr>
          <p:nvPr>
            <p:ph type="sldNum" sz="quarter" idx="5"/>
          </p:nvPr>
        </p:nvSpPr>
        <p:spPr/>
        <p:txBody>
          <a:bodyPr/>
          <a:lstStyle/>
          <a:p>
            <a:fld id="{7E3EFFCD-2707-464E-8668-7D1BDDA9873E}" type="slidenum">
              <a:rPr lang="en-US" smtClean="0"/>
              <a:t>43</a:t>
            </a:fld>
            <a:endParaRPr lang="en-US"/>
          </a:p>
        </p:txBody>
      </p:sp>
    </p:spTree>
    <p:extLst>
      <p:ext uri="{BB962C8B-B14F-4D97-AF65-F5344CB8AC3E}">
        <p14:creationId xmlns:p14="http://schemas.microsoft.com/office/powerpoint/2010/main" val="3519323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Back to the big picture now: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our setup where the inputs to the system are: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 instruction represented based on our schema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Inputs to the model (like a paragraph, </a:t>
            </a:r>
            <a:r>
              <a:rPr lang="en-US" dirty="0" err="1"/>
              <a:t>etc</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model is expected to apply a change to the input, based on the given instruction </a:t>
            </a:r>
          </a:p>
        </p:txBody>
      </p:sp>
      <p:sp>
        <p:nvSpPr>
          <p:cNvPr id="4" name="Slide Number Placeholder 3"/>
          <p:cNvSpPr>
            <a:spLocks noGrp="1"/>
          </p:cNvSpPr>
          <p:nvPr>
            <p:ph type="sldNum" sz="quarter" idx="5"/>
          </p:nvPr>
        </p:nvSpPr>
        <p:spPr/>
        <p:txBody>
          <a:bodyPr/>
          <a:lstStyle/>
          <a:p>
            <a:fld id="{7E3EFFCD-2707-464E-8668-7D1BDDA9873E}" type="slidenum">
              <a:rPr lang="en-US" smtClean="0"/>
              <a:t>44</a:t>
            </a:fld>
            <a:endParaRPr lang="en-US"/>
          </a:p>
        </p:txBody>
      </p:sp>
    </p:spTree>
    <p:extLst>
      <p:ext uri="{BB962C8B-B14F-4D97-AF65-F5344CB8AC3E}">
        <p14:creationId xmlns:p14="http://schemas.microsoft.com/office/powerpoint/2010/main" val="4065726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contextualize it with an an actual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Here is the instructions for the task of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45</a:t>
            </a:fld>
            <a:endParaRPr lang="en-US"/>
          </a:p>
        </p:txBody>
      </p:sp>
    </p:spTree>
    <p:extLst>
      <p:ext uri="{BB962C8B-B14F-4D97-AF65-F5344CB8AC3E}">
        <p14:creationId xmlns:p14="http://schemas.microsoft.com/office/powerpoint/2010/main" val="141276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given input, …. </a:t>
            </a:r>
          </a:p>
        </p:txBody>
      </p:sp>
      <p:sp>
        <p:nvSpPr>
          <p:cNvPr id="4" name="Slide Number Placeholder 3"/>
          <p:cNvSpPr>
            <a:spLocks noGrp="1"/>
          </p:cNvSpPr>
          <p:nvPr>
            <p:ph type="sldNum" sz="quarter" idx="5"/>
          </p:nvPr>
        </p:nvSpPr>
        <p:spPr/>
        <p:txBody>
          <a:bodyPr/>
          <a:lstStyle/>
          <a:p>
            <a:fld id="{7E3EFFCD-2707-464E-8668-7D1BDDA9873E}" type="slidenum">
              <a:rPr lang="en-US" smtClean="0"/>
              <a:t>46</a:t>
            </a:fld>
            <a:endParaRPr lang="en-US"/>
          </a:p>
        </p:txBody>
      </p:sp>
    </p:spTree>
    <p:extLst>
      <p:ext uri="{BB962C8B-B14F-4D97-AF65-F5344CB8AC3E}">
        <p14:creationId xmlns:p14="http://schemas.microsoft.com/office/powerpoint/2010/main" val="527748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evaluating this setup, we use text to text architectures . . . </a:t>
            </a:r>
          </a:p>
        </p:txBody>
      </p:sp>
      <p:sp>
        <p:nvSpPr>
          <p:cNvPr id="4" name="Slide Number Placeholder 3"/>
          <p:cNvSpPr>
            <a:spLocks noGrp="1"/>
          </p:cNvSpPr>
          <p:nvPr>
            <p:ph type="sldNum" sz="quarter" idx="5"/>
          </p:nvPr>
        </p:nvSpPr>
        <p:spPr/>
        <p:txBody>
          <a:bodyPr/>
          <a:lstStyle/>
          <a:p>
            <a:fld id="{7E3EFFCD-2707-464E-8668-7D1BDDA9873E}" type="slidenum">
              <a:rPr lang="en-US" smtClean="0"/>
              <a:t>47</a:t>
            </a:fld>
            <a:endParaRPr lang="en-US"/>
          </a:p>
        </p:txBody>
      </p:sp>
    </p:spTree>
    <p:extLst>
      <p:ext uri="{BB962C8B-B14F-4D97-AF65-F5344CB8AC3E}">
        <p14:creationId xmlns:p14="http://schemas.microsoft.com/office/powerpoint/2010/main" val="1509937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to use these architectures, we need a simple encoding function that maps the input instance and instruction into plain text. </a:t>
            </a:r>
          </a:p>
        </p:txBody>
      </p:sp>
      <p:sp>
        <p:nvSpPr>
          <p:cNvPr id="4" name="Slide Number Placeholder 3"/>
          <p:cNvSpPr>
            <a:spLocks noGrp="1"/>
          </p:cNvSpPr>
          <p:nvPr>
            <p:ph type="sldNum" sz="quarter" idx="5"/>
          </p:nvPr>
        </p:nvSpPr>
        <p:spPr/>
        <p:txBody>
          <a:bodyPr/>
          <a:lstStyle/>
          <a:p>
            <a:fld id="{7E3EFFCD-2707-464E-8668-7D1BDDA9873E}" type="slidenum">
              <a:rPr lang="en-US" smtClean="0"/>
              <a:t>48</a:t>
            </a:fld>
            <a:endParaRPr lang="en-US"/>
          </a:p>
        </p:txBody>
      </p:sp>
    </p:spTree>
    <p:extLst>
      <p:ext uri="{BB962C8B-B14F-4D97-AF65-F5344CB8AC3E}">
        <p14:creationId xmlns:p14="http://schemas.microsoft.com/office/powerpoint/2010/main" val="2142206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we take a look at GPT3’s performance when prompted with our instructions.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 which is quite encouraging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Nevertheless, this model is far from perfect.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Just a small BART model trained and evaluated on each task (no generalization) achieves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50</a:t>
            </a:fld>
            <a:endParaRPr lang="en-US"/>
          </a:p>
        </p:txBody>
      </p:sp>
    </p:spTree>
    <p:extLst>
      <p:ext uri="{BB962C8B-B14F-4D97-AF65-F5344CB8AC3E}">
        <p14:creationId xmlns:p14="http://schemas.microsoft.com/office/powerpoint/2010/main" val="1710593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next experiment studies whether a model would benefit from observing instructions as its supervision.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 can’t fine-tune GPT3 due to its massive size, but we can fine-tune smaller model.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To study this question, we create train / test split for our instructions. …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(read the plots) </a:t>
            </a:r>
          </a:p>
          <a:p>
            <a:pPr marL="171450" indent="-171450" rtl="0">
              <a:buFont typeface="Arial" panose="020B0604020202020204" pitchFamily="34" charset="0"/>
              <a:buChar char="•"/>
            </a:pPr>
            <a:r>
              <a:rPr lang="en-US" dirty="0"/>
              <a:t>Similarly, we see that the addition of instructions help a small show better generalization to unseen tasks. </a:t>
            </a:r>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endParaRPr lang="en-US" dirty="0"/>
          </a:p>
          <a:p>
            <a:pPr marL="171450" indent="-171450" rtl="0">
              <a:buFont typeface="Arial" panose="020B0604020202020204" pitchFamily="34" charset="0"/>
              <a:buChar char="•"/>
            </a:pPr>
            <a:r>
              <a:rPr lang="en-US" dirty="0"/>
              <a:t>One concern in this experiment is any potential leakage between the train and evaluation tasks, in case there is any similarity/overlap between them. </a:t>
            </a:r>
          </a:p>
        </p:txBody>
      </p:sp>
      <p:sp>
        <p:nvSpPr>
          <p:cNvPr id="4" name="Slide Number Placeholder 3"/>
          <p:cNvSpPr>
            <a:spLocks noGrp="1"/>
          </p:cNvSpPr>
          <p:nvPr>
            <p:ph type="sldNum" sz="quarter" idx="5"/>
          </p:nvPr>
        </p:nvSpPr>
        <p:spPr/>
        <p:txBody>
          <a:bodyPr/>
          <a:lstStyle/>
          <a:p>
            <a:fld id="{15E438F2-796D-4542-A64A-55FC71FAA1A2}" type="slidenum">
              <a:rPr lang="en-US" smtClean="0"/>
              <a:t>51</a:t>
            </a:fld>
            <a:endParaRPr lang="en-US"/>
          </a:p>
        </p:txBody>
      </p:sp>
    </p:spTree>
    <p:extLst>
      <p:ext uri="{BB962C8B-B14F-4D97-AF65-F5344CB8AC3E}">
        <p14:creationId xmlns:p14="http://schemas.microsoft.com/office/powerpoint/2010/main" val="457597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This motivates another study where the splits are not random. </a:t>
            </a:r>
          </a:p>
          <a:p>
            <a:pPr marL="628650" lvl="1" indent="-171450">
              <a:buFont typeface="Arial" panose="020B0604020202020204" pitchFamily="34" charset="0"/>
              <a:buChar char="•"/>
            </a:pPr>
            <a:r>
              <a:rPr lang="en-US" dirty="0"/>
              <a:t> But instead between training/evaluation is based on a high-level </a:t>
            </a:r>
          </a:p>
        </p:txBody>
      </p:sp>
      <p:sp>
        <p:nvSpPr>
          <p:cNvPr id="4" name="Slide Number Placeholder 3"/>
          <p:cNvSpPr>
            <a:spLocks noGrp="1"/>
          </p:cNvSpPr>
          <p:nvPr>
            <p:ph type="sldNum" sz="quarter" idx="5"/>
          </p:nvPr>
        </p:nvSpPr>
        <p:spPr/>
        <p:txBody>
          <a:bodyPr/>
          <a:lstStyle/>
          <a:p>
            <a:fld id="{15E438F2-796D-4542-A64A-55FC71FAA1A2}" type="slidenum">
              <a:rPr lang="en-US" smtClean="0"/>
              <a:t>52</a:t>
            </a:fld>
            <a:endParaRPr lang="en-US"/>
          </a:p>
        </p:txBody>
      </p:sp>
    </p:spTree>
    <p:extLst>
      <p:ext uri="{BB962C8B-B14F-4D97-AF65-F5344CB8AC3E}">
        <p14:creationId xmlns:p14="http://schemas.microsoft.com/office/powerpoint/2010/main" val="415157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 downside is that all the major successes in NLP are focused on niche domains. </a:t>
            </a:r>
            <a:endParaRPr lang="en-US" b="0" dirty="0">
              <a:effectLst/>
            </a:endParaRP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For example, if you build a model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it wouldn’t work on </a:t>
            </a:r>
            <a:r>
              <a:rPr lang="en-US" sz="1200" b="0" i="0" u="none" strike="noStrike" kern="1200" dirty="0" err="1">
                <a:solidFill>
                  <a:schemeClr val="tx1"/>
                </a:solidFill>
                <a:effectLst/>
                <a:latin typeface="+mn-lt"/>
                <a:ea typeface="+mn-ea"/>
                <a:cs typeface="+mn-cs"/>
              </a:rPr>
              <a:t>HotPotQA</a:t>
            </a:r>
            <a:r>
              <a:rPr lang="en-US" sz="1200" b="0" i="0" u="none" strike="noStrike" kern="1200" dirty="0">
                <a:solidFill>
                  <a:schemeClr val="tx1"/>
                </a:solidFill>
                <a:effectLst/>
                <a:latin typeface="+mn-lt"/>
                <a:ea typeface="+mn-ea"/>
                <a:cs typeface="+mn-cs"/>
              </a:rPr>
              <a:t>. </a:t>
            </a:r>
            <a:endParaRPr lang="en-US" b="0" dirty="0">
              <a:effectLst/>
            </a:endParaRPr>
          </a:p>
          <a:p>
            <a:pPr marL="171450"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There is something odd about claiming that we (the community) are making progress in terms of “language understanding”, when the resulting models can’t simultaneously understand other reasoning problems (such as: numerical reasoning, compositional reasoning, etc.)</a:t>
            </a:r>
          </a:p>
          <a:p>
            <a:pPr marL="628650" lvl="1" indent="-171450" rtl="0">
              <a:buFont typeface="Arial" panose="020B0604020202020204" pitchFamily="34" charset="0"/>
              <a:buChar char="•"/>
            </a:pPr>
            <a:r>
              <a:rPr lang="en-US" sz="1200" b="0" i="0" u="none" strike="noStrike" kern="1200" dirty="0">
                <a:solidFill>
                  <a:schemeClr val="tx1"/>
                </a:solidFill>
                <a:effectLst/>
                <a:latin typeface="+mn-lt"/>
                <a:ea typeface="+mn-ea"/>
                <a:cs typeface="+mn-cs"/>
              </a:rPr>
              <a:t>After all, all these are different, but relevant aspects of language understanding. </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a:t>
            </a:fld>
            <a:endParaRPr lang="en-US"/>
          </a:p>
        </p:txBody>
      </p:sp>
    </p:spTree>
    <p:extLst>
      <p:ext uri="{BB962C8B-B14F-4D97-AF65-F5344CB8AC3E}">
        <p14:creationId xmlns:p14="http://schemas.microsoft.com/office/powerpoint/2010/main" val="32008521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 the number of observed tasks affects cross-task generalization. </a:t>
            </a:r>
          </a:p>
          <a:p>
            <a:pPr marL="171450" indent="-171450">
              <a:buFont typeface="Arial" panose="020B0604020202020204" pitchFamily="34" charset="0"/>
              <a:buChar char="•"/>
            </a:pPr>
            <a:r>
              <a:rPr lang="en-US" dirty="0"/>
              <a:t>We supervised models with various number of observed tasks. </a:t>
            </a:r>
          </a:p>
          <a:p>
            <a:pPr marL="171450" indent="-171450">
              <a:buFont typeface="Arial" panose="020B0604020202020204" pitchFamily="34" charset="0"/>
              <a:buChar char="•"/>
            </a:pPr>
            <a:r>
              <a:rPr lang="en-US" dirty="0"/>
              <a:t>You can see the trends here: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figure shows that do not get to see task instructions, there is no tangible value in observing more tasks.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contrast, the generalization of the models that encode instructions improves with observing more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an exciting observation since it suggests that scaling up our dataset to more tasks may lead to stronger instruction-following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fix 6 tasks (one from each category) as our evaluation tasks, </a:t>
            </a:r>
          </a:p>
          <a:p>
            <a:pPr marL="628650" lvl="1" indent="-171450">
              <a:buFont typeface="Arial" panose="020B0604020202020204" pitchFamily="34" charset="0"/>
              <a:buChar char="•"/>
            </a:pPr>
            <a:r>
              <a:rPr lang="en-US" dirty="0"/>
              <a:t>and from the remaining tasks we randomly sample 5, 528 15, 37, 55 tasks. Each point in the figure is averaged over 5 random subsampling of the training tasks.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--&gt; more experiments in the paper</a:t>
            </a:r>
            <a:br>
              <a:rPr lang="en-US" dirty="0"/>
            </a:b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53</a:t>
            </a:fld>
            <a:endParaRPr lang="en-US"/>
          </a:p>
        </p:txBody>
      </p:sp>
    </p:spTree>
    <p:extLst>
      <p:ext uri="{BB962C8B-B14F-4D97-AF65-F5344CB8AC3E}">
        <p14:creationId xmlns:p14="http://schemas.microsoft.com/office/powerpoint/2010/main" val="15936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Let me start with  a little bit of anecdote here: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During this pandemic, I got the habit of playing online chess;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not just the standard chess, but different variants that I was not aware of; various boards; Various number of players, etc. </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Interestingly, all these variants, have the same basic principles. So, if you know the standard chess, it is relatively easy to switch between various variants.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if you think about state of AI in chess: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Chess is usually considered a ”solved” problem for AI.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Yet, there is no system that can learn about basic principles of chess and seamlessly generalize to an unseen chess variant.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Which goes to show how “narrow” our tasks definitions in AI are. </a:t>
            </a:r>
          </a:p>
          <a:p>
            <a:pPr marL="628650" lvl="1"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54</a:t>
            </a:fld>
            <a:endParaRPr lang="en-US"/>
          </a:p>
        </p:txBody>
      </p:sp>
    </p:spTree>
    <p:extLst>
      <p:ext uri="{BB962C8B-B14F-4D97-AF65-F5344CB8AC3E}">
        <p14:creationId xmlns:p14="http://schemas.microsoft.com/office/powerpoint/2010/main" val="884829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introduced Text Modular Networks: a general-purpose framework for solving complex questions. </a:t>
            </a:r>
          </a:p>
          <a:p>
            <a:pPr rtl="0" fontAlgn="base"/>
            <a:r>
              <a:rPr lang="en-US" sz="1200" b="0" i="0" u="none" strike="noStrike" kern="1200" dirty="0">
                <a:solidFill>
                  <a:schemeClr val="tx1"/>
                </a:solidFill>
                <a:effectLst/>
                <a:latin typeface="+mn-lt"/>
                <a:ea typeface="+mn-ea"/>
                <a:cs typeface="+mn-cs"/>
              </a:rPr>
              <a:t>	Based on this conceptual framework, we built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a:t>
            </a:r>
          </a:p>
          <a:p>
            <a:pPr rtl="0" fontAlgn="base"/>
            <a:r>
              <a:rPr lang="en-US" sz="1200" b="0" i="0" u="none" strike="noStrike" kern="1200" dirty="0">
                <a:solidFill>
                  <a:schemeClr val="tx1"/>
                </a:solidFill>
                <a:effectLst/>
                <a:latin typeface="+mn-lt"/>
                <a:ea typeface="+mn-ea"/>
                <a:cs typeface="+mn-cs"/>
              </a:rPr>
              <a:t>Empirically, </a:t>
            </a:r>
            <a:r>
              <a:rPr lang="en-US" sz="1200" b="0" i="0" u="none" strike="noStrike" kern="1200" dirty="0" err="1">
                <a:solidFill>
                  <a:schemeClr val="tx1"/>
                </a:solidFill>
                <a:effectLst/>
                <a:latin typeface="+mn-lt"/>
                <a:ea typeface="+mn-ea"/>
                <a:cs typeface="+mn-cs"/>
              </a:rPr>
              <a:t>ModularQA</a:t>
            </a:r>
            <a:r>
              <a:rPr lang="en-US" sz="1200" b="0" i="0" u="none" strike="noStrike" kern="1200" dirty="0">
                <a:solidFill>
                  <a:schemeClr val="tx1"/>
                </a:solidFill>
                <a:effectLst/>
                <a:latin typeface="+mn-lt"/>
                <a:ea typeface="+mn-ea"/>
                <a:cs typeface="+mn-cs"/>
              </a:rPr>
              <a:t> is competitive with other modular approaches, while providing easy-to-interpret explanations of its reasoning.</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55</a:t>
            </a:fld>
            <a:endParaRPr lang="en-US"/>
          </a:p>
        </p:txBody>
      </p:sp>
    </p:spTree>
    <p:extLst>
      <p:ext uri="{BB962C8B-B14F-4D97-AF65-F5344CB8AC3E}">
        <p14:creationId xmlns:p14="http://schemas.microsoft.com/office/powerpoint/2010/main" val="209673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circle back my introduction and remind you about the big picture.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Like I argued, in the current state of NLP field, we do not focus enough “breadth” of our progress,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we’re obsessed with depth (e.g., chasing leaderboards for individual datasets).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two works that I presented here are different ways of expanding the scope of our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first section, I talked about models that can address a broader range of tasks.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the 2nd section, I introduced a framework to build a single system that generalizes to two different multi-hop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would emphasize that these are not just two systems: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Initial steps towards a broader view of machine comprehension system design. </a:t>
            </a:r>
          </a:p>
        </p:txBody>
      </p:sp>
      <p:sp>
        <p:nvSpPr>
          <p:cNvPr id="4" name="Slide Number Placeholder 3"/>
          <p:cNvSpPr>
            <a:spLocks noGrp="1"/>
          </p:cNvSpPr>
          <p:nvPr>
            <p:ph type="sldNum" sz="quarter" idx="5"/>
          </p:nvPr>
        </p:nvSpPr>
        <p:spPr/>
        <p:txBody>
          <a:bodyPr/>
          <a:lstStyle/>
          <a:p>
            <a:fld id="{7E3EFFCD-2707-464E-8668-7D1BDDA9873E}" type="slidenum">
              <a:rPr lang="en-US" smtClean="0"/>
              <a:t>57</a:t>
            </a:fld>
            <a:endParaRPr lang="en-US"/>
          </a:p>
        </p:txBody>
      </p:sp>
    </p:spTree>
    <p:extLst>
      <p:ext uri="{BB962C8B-B14F-4D97-AF65-F5344CB8AC3E}">
        <p14:creationId xmlns:p14="http://schemas.microsoft.com/office/powerpoint/2010/main" val="14545824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"depth" is Human's weakness.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we’re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58</a:t>
            </a:fld>
            <a:endParaRPr lang="en-US"/>
          </a:p>
        </p:txBody>
      </p:sp>
    </p:spTree>
    <p:extLst>
      <p:ext uri="{BB962C8B-B14F-4D97-AF65-F5344CB8AC3E}">
        <p14:creationId xmlns:p14="http://schemas.microsoft.com/office/powerpoint/2010/main" val="39748449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had, I appreciate your time and attention. </a:t>
            </a:r>
          </a:p>
        </p:txBody>
      </p:sp>
      <p:sp>
        <p:nvSpPr>
          <p:cNvPr id="4" name="Slide Number Placeholder 3"/>
          <p:cNvSpPr>
            <a:spLocks noGrp="1"/>
          </p:cNvSpPr>
          <p:nvPr>
            <p:ph type="sldNum" sz="quarter" idx="5"/>
          </p:nvPr>
        </p:nvSpPr>
        <p:spPr/>
        <p:txBody>
          <a:bodyPr/>
          <a:lstStyle/>
          <a:p>
            <a:fld id="{7E3EFFCD-2707-464E-8668-7D1BDDA9873E}" type="slidenum">
              <a:rPr lang="en-US" smtClean="0"/>
              <a:t>59</a:t>
            </a:fld>
            <a:endParaRPr lang="en-US"/>
          </a:p>
        </p:txBody>
      </p:sp>
    </p:spTree>
    <p:extLst>
      <p:ext uri="{BB962C8B-B14F-4D97-AF65-F5344CB8AC3E}">
        <p14:creationId xmlns:p14="http://schemas.microsoft.com/office/powerpoint/2010/main" val="14626418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challenge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Obviously, building challenge datasets is important aspect our field today since this way incentivize the field to address harder problems.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in our recent work, we focus on compositional QA where the compositions are “implicit”.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Consider this example: “Did Aristotle have a laptop?”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when laptops were not invented.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But what made us reason this way. After all, there is no mention of time in the statement of the question. </a:t>
            </a:r>
          </a:p>
          <a:p>
            <a:pPr marL="628650" marR="0" lvl="1"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dirty="0"/>
              <a:t>I can easily ask many other questions about Aristotle that does not involve time. For example …. </a:t>
            </a:r>
          </a:p>
          <a:p>
            <a:endParaRPr lang="en-US" dirty="0"/>
          </a:p>
          <a:p>
            <a:r>
              <a:rPr lang="en-US" dirty="0"/>
              <a:t>In a nutshell, we know so many attributes about Aristotle: and somehow humans know what attribute is needed to form an appropriate reasoning. But that’s not so trivial for machines.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you're working on QA and </a:t>
            </a:r>
            <a:r>
              <a:rPr lang="en-US" sz="1200" b="0" i="0" u="none" strike="noStrike" kern="1200" dirty="0" err="1">
                <a:solidFill>
                  <a:schemeClr val="tx1"/>
                </a:solidFill>
                <a:effectLst/>
                <a:latin typeface="+mn-lt"/>
                <a:ea typeface="+mn-ea"/>
                <a:cs typeface="+mn-cs"/>
              </a:rPr>
              <a:t>wanna</a:t>
            </a:r>
            <a:r>
              <a:rPr lang="en-US" sz="1200" b="0" i="0" u="none" strike="noStrike" kern="1200" dirty="0">
                <a:solidFill>
                  <a:schemeClr val="tx1"/>
                </a:solidFill>
                <a:effectLst/>
                <a:latin typeface="+mn-lt"/>
                <a:ea typeface="+mn-ea"/>
                <a:cs typeface="+mn-cs"/>
              </a:rPr>
              <a:t> play with a new datasets, please take a look at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Before I end, let me spotlight a related challenge dataset we recently released for QA,.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questions from the dataset: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 where the questions involve implicit decompositions.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by introducing this challenge, we’re hoping to drive the research towards the models that do not just train on a single dataset, but those that address a broader a range of skills. </a:t>
            </a:r>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I spend quite a bit of my time on evaluation of models, for example by building challenge datasets.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62</a:t>
            </a:fld>
            <a:endParaRPr lang="en-US"/>
          </a:p>
        </p:txBody>
      </p:sp>
    </p:spTree>
    <p:extLst>
      <p:ext uri="{BB962C8B-B14F-4D97-AF65-F5344CB8AC3E}">
        <p14:creationId xmlns:p14="http://schemas.microsoft.com/office/powerpoint/2010/main" val="5286329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Now, why making progress towards “breadth” has been difficult?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in my opinion,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a screenshot of few famous chess players streaming their 4-person chess.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To play 4-person chess, you just need to know the same rules of the usual 2-player chess; you don’t need to know any other rules, you don’t need additional training. </a:t>
            </a:r>
          </a:p>
          <a:p>
            <a:pPr marL="1085850" lvl="2"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Humans have no difficulty generalizing from 2-player chess t o 4-player chess, </a:t>
            </a:r>
            <a:r>
              <a:rPr lang="en-US" sz="1200" b="0" i="0" u="none" strike="noStrike" kern="1200" dirty="0" err="1">
                <a:solidFill>
                  <a:schemeClr val="tx1"/>
                </a:solidFill>
                <a:effectLst/>
                <a:latin typeface="+mn-lt"/>
                <a:ea typeface="+mn-ea"/>
                <a:cs typeface="+mn-cs"/>
              </a:rPr>
              <a:t>eventhough</a:t>
            </a:r>
            <a:r>
              <a:rPr lang="en-US" sz="1200" b="0" i="0" u="none" strike="noStrike" kern="1200" dirty="0">
                <a:solidFill>
                  <a:schemeClr val="tx1"/>
                </a:solidFill>
                <a:effectLst/>
                <a:latin typeface="+mn-lt"/>
                <a:ea typeface="+mn-ea"/>
                <a:cs typeface="+mn-cs"/>
              </a:rPr>
              <a:t> they have different boards. </a:t>
            </a:r>
          </a:p>
          <a:p>
            <a:pPr marL="1085850" lvl="2"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Say, a system that can generalize to other variants of chess, only by knowing 2-player chess. </a:t>
            </a:r>
          </a:p>
          <a:p>
            <a:pPr marL="628650" lvl="1" indent="-171450">
              <a:buFont typeface="Arial" panose="020B0604020202020204" pitchFamily="34" charset="0"/>
              <a:buChar char="•"/>
            </a:pPr>
            <a:r>
              <a:rPr lang="en-US" sz="1200" b="0" i="0" u="none" strike="sngStrike" kern="1200" dirty="0">
                <a:solidFill>
                  <a:schemeClr val="tx1"/>
                </a:solidFill>
                <a:effectLst/>
                <a:latin typeface="+mn-lt"/>
                <a:ea typeface="+mn-ea"/>
                <a:cs typeface="+mn-cs"/>
              </a:rPr>
              <a:t>say, a squad-solving chess player system that can also give you financial advice. </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because we the researchers are humans,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But what is “unobserved inputs”? What qualifies for unobserved? (“unobserved” along what axis?)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63</a:t>
            </a:fld>
            <a:endParaRPr lang="en-US"/>
          </a:p>
        </p:txBody>
      </p:sp>
    </p:spTree>
    <p:extLst>
      <p:ext uri="{BB962C8B-B14F-4D97-AF65-F5344CB8AC3E}">
        <p14:creationId xmlns:p14="http://schemas.microsoft.com/office/powerpoint/2010/main" val="4276739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 of the reason behind this obsessions is because Humans are bad with depths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it’s difficult for us to master individual problems (say Chess: I’ve been practicing my chess for the past year or so, I still suck),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however, we (humans) are really good at context switching and mixing problems. </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Computers have the opposite weakness: they’re good at depth (it’s easy for us to make fantastic Chess players), but it’s difficult to build systems that can do mix-and-match between tasks: say, a squad-solving chess player system that can also give you financial advice. </a:t>
            </a:r>
          </a:p>
          <a:p>
            <a:pPr marL="628650" lvl="1"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We researchers (as human beings), are by design bad at thinking about what is a good challenge for computers.  </a:t>
            </a:r>
            <a:r>
              <a:rPr lang="en-US" sz="1200" b="0" i="0" u="none" strike="noStrike" kern="1200" dirty="0">
                <a:solidFill>
                  <a:schemeClr val="tx1"/>
                </a:solidFill>
                <a:effectLst/>
                <a:latin typeface="+mn-lt"/>
                <a:ea typeface="+mn-ea"/>
                <a:cs typeface="+mn-cs"/>
                <a:sym typeface="Wingdings" pitchFamily="2" charset="2"/>
              </a:rPr>
              <a:t> something to be careful about. </a:t>
            </a: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You might have noticed that I did not mention “generalization” throughout the presentation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is your text-book definition for “generalization”: ….</a:t>
            </a:r>
          </a:p>
          <a:p>
            <a:pPr marL="628650" lvl="1" indent="-171450">
              <a:buFont typeface="Arial" panose="020B0604020202020204" pitchFamily="34" charset="0"/>
              <a:buChar char="•"/>
            </a:pPr>
            <a:r>
              <a:rPr lang="en-US" dirty="0"/>
              <a:t>My beef with our current notions of ”generalization” is that it does not capture the difference between ”depth” and “breadth”. </a:t>
            </a:r>
          </a:p>
          <a:p>
            <a:pPr marL="628650" lvl="1" indent="-171450">
              <a:buFont typeface="Arial" panose="020B0604020202020204" pitchFamily="34" charset="0"/>
              <a:buChar char="•"/>
            </a:pPr>
            <a:r>
              <a:rPr lang="en-US" dirty="0"/>
              <a:t>But what is “unobserved inputs”? What qualifies for unobserved? (“unobserved” along what axis?)</a:t>
            </a:r>
          </a:p>
          <a:p>
            <a:pPr marL="628650" lvl="1" indent="-171450">
              <a:buFont typeface="Arial" panose="020B0604020202020204" pitchFamily="34" charset="0"/>
              <a:buChar char="•"/>
            </a:pPr>
            <a:r>
              <a:rPr lang="en-US" dirty="0"/>
              <a:t>How can we modify it to account for both depth and breadth?</a:t>
            </a:r>
          </a:p>
          <a:p>
            <a:pPr marL="1085850" lvl="2" indent="-171450">
              <a:buFont typeface="Arial" panose="020B0604020202020204" pitchFamily="34" charset="0"/>
              <a:buChar char="•"/>
            </a:pPr>
            <a:r>
              <a:rPr lang="en-US" dirty="0"/>
              <a:t>These are the research questions that I hope we can address in the coming few years.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64</a:t>
            </a:fld>
            <a:endParaRPr lang="en-US"/>
          </a:p>
        </p:txBody>
      </p:sp>
    </p:spTree>
    <p:extLst>
      <p:ext uri="{BB962C8B-B14F-4D97-AF65-F5344CB8AC3E}">
        <p14:creationId xmlns:p14="http://schemas.microsoft.com/office/powerpoint/2010/main" val="4232651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am going to end by spotlighting a recent challenge dataset we built for QA, where the questions involve implicit decompositions.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Let me try to explain the idea here, with several examples: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“Did Aristotle have a laptop?”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answer obviously is a “no”, because as know Aristotle lived a long time ago.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 </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a:t>
            </a:r>
          </a:p>
          <a:p>
            <a:pPr marL="1085850" lvl="2"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That’s the challenge defined in the </a:t>
            </a:r>
            <a:r>
              <a:rPr lang="en-US" sz="1200" b="0" i="0" u="none" strike="noStrike" kern="1200" dirty="0" err="1">
                <a:solidFill>
                  <a:schemeClr val="tx1"/>
                </a:solidFill>
                <a:effectLst/>
                <a:latin typeface="+mn-lt"/>
                <a:ea typeface="+mn-ea"/>
                <a:cs typeface="+mn-cs"/>
              </a:rPr>
              <a:t>StrategyQA</a:t>
            </a:r>
            <a:r>
              <a:rPr lang="en-US" sz="1200" b="0" i="0" u="none" strike="noStrike" kern="1200" dirty="0">
                <a:solidFill>
                  <a:schemeClr val="tx1"/>
                </a:solidFill>
                <a:effectLst/>
                <a:latin typeface="+mn-lt"/>
                <a:ea typeface="+mn-ea"/>
                <a:cs typeface="+mn-cs"/>
              </a:rPr>
              <a:t> dataset.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i="1" dirty="0"/>
            </a:br>
            <a:br>
              <a:rPr lang="en-US" sz="1200" i="1" dirty="0"/>
            </a:br>
            <a:r>
              <a:rPr lang="en-US" sz="1200" i="1" dirty="0"/>
              <a:t>- Average human has no difficulty lifting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 ancient Greece had hot summers and mild winters</a:t>
            </a:r>
          </a:p>
          <a:p>
            <a:endParaRPr lang="en-US" dirty="0"/>
          </a:p>
          <a:p>
            <a:endParaRPr lang="en-US" dirty="0"/>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spend quite a bit of my time on evaluation of models, for example by building challenge datasets.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is important since this way incentivize the field to address harder problems.  </a:t>
            </a:r>
          </a:p>
          <a:p>
            <a:endParaRPr lang="en-US" dirty="0"/>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65</a:t>
            </a:fld>
            <a:endParaRPr lang="en-US"/>
          </a:p>
        </p:txBody>
      </p:sp>
    </p:spTree>
    <p:extLst>
      <p:ext uri="{BB962C8B-B14F-4D97-AF65-F5344CB8AC3E}">
        <p14:creationId xmlns:p14="http://schemas.microsoft.com/office/powerpoint/2010/main" val="9319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Let me show the same point pictorially: </a:t>
            </a:r>
            <a:endParaRPr lang="en-US" b="0" dirty="0">
              <a:effectLst/>
            </a:endParaRPr>
          </a:p>
          <a:p>
            <a:pPr rtl="0" fontAlgn="base"/>
            <a:r>
              <a:rPr lang="en-US" sz="1200" b="0" i="0" u="none" strike="noStrike" kern="1200" dirty="0">
                <a:solidFill>
                  <a:schemeClr val="tx1"/>
                </a:solidFill>
                <a:effectLst/>
                <a:latin typeface="+mn-lt"/>
                <a:ea typeface="+mn-ea"/>
                <a:cs typeface="+mn-cs"/>
              </a:rPr>
              <a:t>Think of this light blue shape as the space of all the problems we’re interested in. </a:t>
            </a:r>
          </a:p>
          <a:p>
            <a:pPr lvl="1" rtl="0" fontAlgn="base"/>
            <a:r>
              <a:rPr lang="en-US" sz="1200" b="0" i="0" u="none" strike="noStrike" kern="1200" dirty="0">
                <a:solidFill>
                  <a:schemeClr val="tx1"/>
                </a:solidFill>
                <a:effectLst/>
                <a:latin typeface="+mn-lt"/>
                <a:ea typeface="+mn-ea"/>
                <a:cs typeface="+mn-cs"/>
              </a:rPr>
              <a:t>The X-axis is the collection of problem definitions, or the metaphorical breadth of problems. </a:t>
            </a:r>
          </a:p>
          <a:p>
            <a:pPr lvl="2" rtl="0" fontAlgn="base"/>
            <a:r>
              <a:rPr lang="en-US" sz="1200" b="0" i="0" u="none" strike="noStrike" kern="1200" dirty="0">
                <a:solidFill>
                  <a:schemeClr val="tx1"/>
                </a:solidFill>
                <a:effectLst/>
                <a:latin typeface="+mn-lt"/>
                <a:ea typeface="+mn-ea"/>
                <a:cs typeface="+mn-cs"/>
              </a:rPr>
              <a:t>For example, problem definitions for Go, for </a:t>
            </a:r>
            <a:r>
              <a:rPr lang="en-US" sz="1200" b="0" i="0" u="none" strike="noStrike" kern="1200" dirty="0" err="1">
                <a:solidFill>
                  <a:schemeClr val="tx1"/>
                </a:solidFill>
                <a:effectLst/>
                <a:latin typeface="+mn-lt"/>
                <a:ea typeface="+mn-ea"/>
                <a:cs typeface="+mn-cs"/>
              </a:rPr>
              <a:t>SQuAD</a:t>
            </a:r>
            <a:r>
              <a:rPr lang="en-US" sz="1200" b="0" i="0" u="none" strike="noStrike" kern="1200" dirty="0">
                <a:solidFill>
                  <a:schemeClr val="tx1"/>
                </a:solidFill>
                <a:effectLst/>
                <a:latin typeface="+mn-lt"/>
                <a:ea typeface="+mn-ea"/>
                <a:cs typeface="+mn-cs"/>
              </a:rPr>
              <a:t>, or any other QA task.</a:t>
            </a:r>
          </a:p>
          <a:p>
            <a:pPr lvl="1" rtl="0" fontAlgn="base"/>
            <a:r>
              <a:rPr lang="en-US" sz="1200" b="0" i="0" u="none" strike="noStrike" kern="1200" dirty="0">
                <a:solidFill>
                  <a:schemeClr val="tx1"/>
                </a:solidFill>
                <a:effectLst/>
                <a:latin typeface="+mn-lt"/>
                <a:ea typeface="+mn-ea"/>
                <a:cs typeface="+mn-cs"/>
              </a:rPr>
              <a:t>The depth is the complexity of each problem space. </a:t>
            </a:r>
          </a:p>
          <a:p>
            <a:pPr lvl="2" rtl="0" fontAlgn="base"/>
            <a:r>
              <a:rPr lang="en-US" sz="1200" b="0" i="0" u="none" strike="noStrike" kern="1200" dirty="0">
                <a:solidFill>
                  <a:schemeClr val="tx1"/>
                </a:solidFill>
                <a:effectLst/>
                <a:latin typeface="+mn-lt"/>
                <a:ea typeface="+mn-ea"/>
                <a:cs typeface="+mn-cs"/>
              </a:rPr>
              <a:t>For example, within the domain defined by the rules of Go. </a:t>
            </a:r>
          </a:p>
          <a:p>
            <a:pPr lvl="2" rtl="0" fontAlgn="base"/>
            <a:r>
              <a:rPr lang="en-US" sz="1200" b="0" i="0" u="none" strike="noStrike" kern="1200" dirty="0">
                <a:solidFill>
                  <a:schemeClr val="tx1"/>
                </a:solidFill>
                <a:effectLst/>
                <a:latin typeface="+mn-lt"/>
                <a:ea typeface="+mn-ea"/>
                <a:cs typeface="+mn-cs"/>
              </a:rPr>
              <a:t>Similarly, for any NLP task.</a:t>
            </a:r>
          </a:p>
          <a:p>
            <a:pPr lvl="1" rtl="0" fontAlgn="base"/>
            <a:r>
              <a:rPr lang="en-US" sz="1200" b="0" i="0" u="none" strike="noStrike" kern="1200" dirty="0">
                <a:solidFill>
                  <a:schemeClr val="tx1"/>
                </a:solidFill>
                <a:effectLst/>
                <a:latin typeface="+mn-lt"/>
                <a:ea typeface="+mn-ea"/>
                <a:cs typeface="+mn-cs"/>
              </a:rPr>
              <a:t>The issue I am alarmed by is that we excessively focus on depth, </a:t>
            </a:r>
          </a:p>
          <a:p>
            <a:pPr lvl="2" rtl="0" fontAlgn="base"/>
            <a:r>
              <a:rPr lang="en-US" sz="1200" b="0" i="0" u="none" strike="noStrike" kern="1200" dirty="0">
                <a:solidFill>
                  <a:schemeClr val="tx1"/>
                </a:solidFill>
                <a:effectLst/>
                <a:latin typeface="+mn-lt"/>
                <a:ea typeface="+mn-ea"/>
                <a:cs typeface="+mn-cs"/>
              </a:rPr>
              <a:t>We try to make the most sophisticated Go player</a:t>
            </a:r>
          </a:p>
          <a:p>
            <a:pPr lvl="2" rtl="0" fontAlgn="base"/>
            <a:r>
              <a:rPr lang="en-US" sz="1200" b="0" i="0" u="none" strike="noStrike" kern="1200" dirty="0">
                <a:solidFill>
                  <a:schemeClr val="tx1"/>
                </a:solidFill>
                <a:effectLst/>
                <a:latin typeface="+mn-lt"/>
                <a:ea typeface="+mn-ea"/>
                <a:cs typeface="+mn-cs"/>
              </a:rPr>
              <a:t>Similarly, for NLP models, we try to make the strongest models (for each dataset) </a:t>
            </a:r>
          </a:p>
          <a:p>
            <a:pPr rtl="0" fontAlgn="base"/>
            <a:r>
              <a:rPr lang="en-US" sz="1200" b="0" i="0" u="none" strike="noStrike" kern="1200" dirty="0">
                <a:solidFill>
                  <a:schemeClr val="tx1"/>
                </a:solidFill>
                <a:effectLst/>
                <a:latin typeface="+mn-lt"/>
                <a:ea typeface="+mn-ea"/>
                <a:cs typeface="+mn-cs"/>
              </a:rPr>
              <a:t>But very little time is spent in the breadth, i.e., building models that support a border range of tasks (i.e., more breads).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6</a:t>
            </a:fld>
            <a:endParaRPr lang="en-US"/>
          </a:p>
        </p:txBody>
      </p:sp>
    </p:spTree>
    <p:extLst>
      <p:ext uri="{BB962C8B-B14F-4D97-AF65-F5344CB8AC3E}">
        <p14:creationId xmlns:p14="http://schemas.microsoft.com/office/powerpoint/2010/main" val="3800610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knowing that Google has many applications that are QA-like, I know all of these attributes are of interest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66</a:t>
            </a:fld>
            <a:endParaRPr lang="en-US"/>
          </a:p>
        </p:txBody>
      </p:sp>
    </p:spTree>
    <p:extLst>
      <p:ext uri="{BB962C8B-B14F-4D97-AF65-F5344CB8AC3E}">
        <p14:creationId xmlns:p14="http://schemas.microsoft.com/office/powerpoint/2010/main" val="2145326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very briefly I am going mention my other experiences. </a:t>
            </a:r>
          </a:p>
        </p:txBody>
      </p:sp>
      <p:sp>
        <p:nvSpPr>
          <p:cNvPr id="4" name="Slide Number Placeholder 3"/>
          <p:cNvSpPr>
            <a:spLocks noGrp="1"/>
          </p:cNvSpPr>
          <p:nvPr>
            <p:ph type="sldNum" sz="quarter" idx="5"/>
          </p:nvPr>
        </p:nvSpPr>
        <p:spPr/>
        <p:txBody>
          <a:bodyPr/>
          <a:lstStyle/>
          <a:p>
            <a:fld id="{7E3EFFCD-2707-464E-8668-7D1BDDA9873E}" type="slidenum">
              <a:rPr lang="en-US" smtClean="0"/>
              <a:t>67</a:t>
            </a:fld>
            <a:endParaRPr lang="en-US"/>
          </a:p>
        </p:txBody>
      </p:sp>
    </p:spTree>
    <p:extLst>
      <p:ext uri="{BB962C8B-B14F-4D97-AF65-F5344CB8AC3E}">
        <p14:creationId xmlns:p14="http://schemas.microsoft.com/office/powerpoint/2010/main" val="505475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about future directions: </a:t>
            </a:r>
          </a:p>
        </p:txBody>
      </p:sp>
      <p:sp>
        <p:nvSpPr>
          <p:cNvPr id="4" name="Slide Number Placeholder 3"/>
          <p:cNvSpPr>
            <a:spLocks noGrp="1"/>
          </p:cNvSpPr>
          <p:nvPr>
            <p:ph type="sldNum" sz="quarter" idx="5"/>
          </p:nvPr>
        </p:nvSpPr>
        <p:spPr/>
        <p:txBody>
          <a:bodyPr/>
          <a:lstStyle/>
          <a:p>
            <a:fld id="{7E3EFFCD-2707-464E-8668-7D1BDDA9873E}" type="slidenum">
              <a:rPr lang="en-US" smtClean="0"/>
              <a:t>68</a:t>
            </a:fld>
            <a:endParaRPr lang="en-US"/>
          </a:p>
        </p:txBody>
      </p:sp>
    </p:spTree>
    <p:extLst>
      <p:ext uri="{BB962C8B-B14F-4D97-AF65-F5344CB8AC3E}">
        <p14:creationId xmlns:p14="http://schemas.microsoft.com/office/powerpoint/2010/main" val="2278154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landscape of NLP is dominated by single-input, single-output supervision for fixed tasks. </a:t>
            </a:r>
          </a:p>
          <a:p>
            <a:pPr lvl="1" rtl="0" fontAlgn="base"/>
            <a:r>
              <a:rPr lang="en-US" sz="1200" b="0" i="0" u="none" strike="noStrike" kern="1200" dirty="0">
                <a:solidFill>
                  <a:schemeClr val="tx1"/>
                </a:solidFill>
                <a:effectLst/>
                <a:latin typeface="+mn-lt"/>
                <a:ea typeface="+mn-ea"/>
                <a:cs typeface="+mn-cs"/>
              </a:rPr>
              <a:t>But now that we have saturated many individual tasks, we should move to higher abstractions of tasks. </a:t>
            </a:r>
          </a:p>
          <a:p>
            <a:pPr lvl="1" rtl="0" fontAlgn="base"/>
            <a:r>
              <a:rPr lang="en-US" sz="1200" b="0" i="0" u="none" strike="noStrike" kern="1200" dirty="0">
                <a:solidFill>
                  <a:schemeClr val="tx1"/>
                </a:solidFill>
                <a:effectLst/>
                <a:latin typeface="+mn-lt"/>
                <a:ea typeface="+mn-ea"/>
                <a:cs typeface="+mn-cs"/>
              </a:rPr>
              <a:t>One such abstraction that I am interested in is: task descriptions. Can we just “describe” (in plain language) a certain desired behavior? </a:t>
            </a:r>
          </a:p>
          <a:p>
            <a:endParaRPr lang="en-US" dirty="0"/>
          </a:p>
          <a:p>
            <a:r>
              <a:rPr lang="en-US" dirty="0"/>
              <a:t>Benefits: </a:t>
            </a:r>
          </a:p>
          <a:p>
            <a:pPr marL="171450" indent="-171450">
              <a:buFont typeface="Arial" panose="020B0604020202020204" pitchFamily="34" charset="0"/>
              <a:buChar char="•"/>
            </a:pPr>
            <a:r>
              <a:rPr lang="en-US" dirty="0"/>
              <a:t>more flexible that imitating input-output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would save lots of money that typically put into building input/output datasets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many tasks that are difficult to be formulated as datasets </a:t>
            </a:r>
            <a:r>
              <a:rPr lang="en-US" dirty="0">
                <a:sym typeface="Wingdings" pitchFamily="2" charset="2"/>
              </a:rPr>
              <a:t> outlier behaviors (distribution tail) e.g., someone’s allergy to a certain food. </a:t>
            </a:r>
          </a:p>
          <a:p>
            <a:pPr marL="171450" indent="-171450">
              <a:buFont typeface="Arial" panose="020B0604020202020204" pitchFamily="34" charset="0"/>
              <a:buChar cha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all the advances in building stronger language-models (T5, GPT3, </a:t>
            </a:r>
            <a:r>
              <a:rPr lang="en-US" dirty="0" err="1"/>
              <a:t>etc</a:t>
            </a:r>
            <a:r>
              <a:rPr lang="en-US" dirty="0"/>
              <a:t>), I think there is a lot that we can do here.</a:t>
            </a:r>
            <a:endParaRPr lang="en-US" dirty="0">
              <a:sym typeface="Wingdings" pitchFamily="2" charset="2"/>
            </a:endParaRPr>
          </a:p>
          <a:p>
            <a:pPr marL="171450" indent="-171450">
              <a:buFont typeface="Arial" panose="020B0604020202020204" pitchFamily="34" charset="0"/>
              <a:buChar char="•"/>
            </a:pPr>
            <a:endParaRPr lang="en-US" dirty="0">
              <a:sym typeface="Wingdings" pitchFamily="2" charset="2"/>
            </a:endParaRPr>
          </a:p>
          <a:p>
            <a:pPr marL="171450" indent="-171450">
              <a:buFont typeface="Arial" panose="020B0604020202020204" pitchFamily="34" charset="0"/>
              <a:buChar char="•"/>
            </a:pPr>
            <a:r>
              <a:rPr lang="en-US" dirty="0">
                <a:sym typeface="Wingdings" pitchFamily="2" charset="2"/>
              </a:rPr>
              <a:t>Such a flexible NLP model design could be quite beneficial for Google. </a:t>
            </a:r>
          </a:p>
        </p:txBody>
      </p:sp>
      <p:sp>
        <p:nvSpPr>
          <p:cNvPr id="4" name="Slide Number Placeholder 3"/>
          <p:cNvSpPr>
            <a:spLocks noGrp="1"/>
          </p:cNvSpPr>
          <p:nvPr>
            <p:ph type="sldNum" sz="quarter" idx="5"/>
          </p:nvPr>
        </p:nvSpPr>
        <p:spPr/>
        <p:txBody>
          <a:bodyPr/>
          <a:lstStyle/>
          <a:p>
            <a:fld id="{7E3EFFCD-2707-464E-8668-7D1BDDA9873E}" type="slidenum">
              <a:rPr lang="en-US" smtClean="0"/>
              <a:t>69</a:t>
            </a:fld>
            <a:endParaRPr lang="en-US"/>
          </a:p>
        </p:txBody>
      </p:sp>
    </p:spTree>
    <p:extLst>
      <p:ext uri="{BB962C8B-B14F-4D97-AF65-F5344CB8AC3E}">
        <p14:creationId xmlns:p14="http://schemas.microsoft.com/office/powerpoint/2010/main" val="27780256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dominant setup in </a:t>
            </a:r>
            <a:r>
              <a:rPr lang="en-US" sz="1200" b="0" i="0" u="none" strike="noStrike" kern="1200" dirty="0" err="1">
                <a:solidFill>
                  <a:schemeClr val="tx1"/>
                </a:solidFill>
                <a:effectLst/>
                <a:latin typeface="+mn-lt"/>
                <a:ea typeface="+mn-ea"/>
                <a:cs typeface="+mn-cs"/>
              </a:rPr>
              <a:t>nlp</a:t>
            </a:r>
            <a:r>
              <a:rPr lang="en-US" sz="1200" b="0" i="0" u="none" strike="noStrike" kern="1200" dirty="0">
                <a:solidFill>
                  <a:schemeClr val="tx1"/>
                </a:solidFill>
                <a:effectLst/>
                <a:latin typeface="+mn-lt"/>
                <a:ea typeface="+mn-ea"/>
                <a:cs typeface="+mn-cs"/>
              </a:rPr>
              <a:t> is “single shot” evaluation: given an input instance, a model needs to predict an output on which its accuracy is judged.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People, however, do not communicate in this manner.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Humans interact; there is often back and forth. </a:t>
            </a:r>
          </a:p>
          <a:p>
            <a:pPr marL="628650" lvl="1"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This interaction helps humans resolve errors, resolve differences and learn from each other.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 believe we should also move towards such ideas in NLP as well. </a:t>
            </a:r>
          </a:p>
          <a:p>
            <a:pPr marL="171450" indent="-171450">
              <a:buFont typeface="Arial" panose="020B0604020202020204" pitchFamily="34" charset="0"/>
              <a:buChar char="•"/>
            </a:pPr>
            <a:r>
              <a:rPr lang="en-US" dirty="0"/>
              <a:t>I think applications like Google Assistant are very natural testbed for “interactive semantics”.  </a:t>
            </a:r>
          </a:p>
        </p:txBody>
      </p:sp>
      <p:sp>
        <p:nvSpPr>
          <p:cNvPr id="4" name="Slide Number Placeholder 3"/>
          <p:cNvSpPr>
            <a:spLocks noGrp="1"/>
          </p:cNvSpPr>
          <p:nvPr>
            <p:ph type="sldNum" sz="quarter" idx="5"/>
          </p:nvPr>
        </p:nvSpPr>
        <p:spPr/>
        <p:txBody>
          <a:bodyPr/>
          <a:lstStyle/>
          <a:p>
            <a:fld id="{7E3EFFCD-2707-464E-8668-7D1BDDA9873E}" type="slidenum">
              <a:rPr lang="en-US" smtClean="0"/>
              <a:t>70</a:t>
            </a:fld>
            <a:endParaRPr lang="en-US"/>
          </a:p>
        </p:txBody>
      </p:sp>
    </p:spTree>
    <p:extLst>
      <p:ext uri="{BB962C8B-B14F-4D97-AF65-F5344CB8AC3E}">
        <p14:creationId xmlns:p14="http://schemas.microsoft.com/office/powerpoint/2010/main" val="11885338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71</a:t>
            </a:fld>
            <a:endParaRPr lang="en-US"/>
          </a:p>
        </p:txBody>
      </p:sp>
    </p:spTree>
    <p:extLst>
      <p:ext uri="{BB962C8B-B14F-4D97-AF65-F5344CB8AC3E}">
        <p14:creationId xmlns:p14="http://schemas.microsoft.com/office/powerpoint/2010/main" val="29442198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Here is another format you’re familiar with: multiple-choice QA, where the question comes with a bunch of candidates. </a:t>
            </a:r>
          </a:p>
          <a:p>
            <a:r>
              <a:rPr lang="en-US" sz="1200" b="0" i="0" u="none" strike="noStrike" kern="1200" dirty="0">
                <a:solidFill>
                  <a:schemeClr val="tx1"/>
                </a:solidFill>
                <a:effectLst/>
                <a:latin typeface="+mn-lt"/>
                <a:ea typeface="+mn-ea"/>
                <a:cs typeface="+mn-cs"/>
              </a:rPr>
              <a:t>(read the question)  and the expected answer is one of these candidate answers. </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72</a:t>
            </a:fld>
            <a:endParaRPr lang="en-US"/>
          </a:p>
        </p:txBody>
      </p:sp>
    </p:spTree>
    <p:extLst>
      <p:ext uri="{BB962C8B-B14F-4D97-AF65-F5344CB8AC3E}">
        <p14:creationId xmlns:p14="http://schemas.microsoft.com/office/powerpoint/2010/main" val="309064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73</a:t>
            </a:fld>
            <a:endParaRPr lang="en-US"/>
          </a:p>
        </p:txBody>
      </p:sp>
    </p:spTree>
    <p:extLst>
      <p:ext uri="{BB962C8B-B14F-4D97-AF65-F5344CB8AC3E}">
        <p14:creationId xmlns:p14="http://schemas.microsoft.com/office/powerpoint/2010/main" val="2168999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74</a:t>
            </a:fld>
            <a:endParaRPr lang="en-US"/>
          </a:p>
        </p:txBody>
      </p:sp>
    </p:spTree>
    <p:extLst>
      <p:ext uri="{BB962C8B-B14F-4D97-AF65-F5344CB8AC3E}">
        <p14:creationId xmlns:p14="http://schemas.microsoft.com/office/powerpoint/2010/main" val="37559409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key technical requisite that we’re borrowing from the field is text-to-text architectures, such as T5, BART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train the models on several dataset simultaneously (as opposed to training in a sequential manner).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To make sure the model is uniformly exposed to all the datasets, we form batches that are expected to contain the same number of instances from each dataset, regardless of its size (sampling probability == inversely proportional to the size of the training data).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75</a:t>
            </a:fld>
            <a:endParaRPr lang="en-US"/>
          </a:p>
        </p:txBody>
      </p:sp>
    </p:spTree>
    <p:extLst>
      <p:ext uri="{BB962C8B-B14F-4D97-AF65-F5344CB8AC3E}">
        <p14:creationId xmlns:p14="http://schemas.microsoft.com/office/powerpoint/2010/main" val="2970203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In this talk, I am advocating for more focus on the “breath” of our progress: We need to build models that cover a broader range of tasks. </a:t>
            </a:r>
            <a:endParaRPr lang="en-US" b="0" dirty="0">
              <a:effectLst/>
            </a:endParaRPr>
          </a:p>
          <a:p>
            <a:pPr rtl="0"/>
            <a:r>
              <a:rPr lang="en-US" sz="1200" b="0" i="0" u="none" strike="noStrike" kern="1200" dirty="0">
                <a:solidFill>
                  <a:schemeClr val="tx1"/>
                </a:solidFill>
                <a:effectLst/>
                <a:latin typeface="+mn-lt"/>
                <a:ea typeface="+mn-ea"/>
                <a:cs typeface="+mn-cs"/>
              </a:rPr>
              <a:t>And I am going to contextualize this broad idea with two recent work on question answering: </a:t>
            </a:r>
            <a:br>
              <a:rPr lang="en-US" sz="1200" b="0"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 the first part, I am going to talk about transfer between different QA formats. </a:t>
            </a:r>
          </a:p>
          <a:p>
            <a:pPr rtl="0" fontAlgn="base"/>
            <a:endParaRPr lang="en-US" sz="1200" b="1"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Then in the 2nd part I am going to introduce a paradigm for inducing generalization across a variety of NLU tasks. </a:t>
            </a:r>
          </a:p>
          <a:p>
            <a:pPr rtl="0" fontAlgn="base"/>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In terms of technical details, these two projects are accomplishing two different tasks. But they are united in that, they are different approaches to broadening the scope of NLU.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7</a:t>
            </a:fld>
            <a:endParaRPr lang="en-US"/>
          </a:p>
        </p:txBody>
      </p:sp>
    </p:spTree>
    <p:extLst>
      <p:ext uri="{BB962C8B-B14F-4D97-AF65-F5344CB8AC3E}">
        <p14:creationId xmlns:p14="http://schemas.microsoft.com/office/powerpoint/2010/main" val="2813202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With respect to our progress in the field, one point that many of us would probably agree is the generality of the representation techniques today. </a:t>
            </a:r>
          </a:p>
          <a:p>
            <a:r>
              <a:rPr lang="en-US" sz="1200" b="0" i="0" u="none" strike="noStrike" kern="1200" dirty="0">
                <a:solidFill>
                  <a:schemeClr val="tx1"/>
                </a:solidFill>
                <a:effectLst/>
                <a:latin typeface="+mn-lt"/>
                <a:ea typeface="+mn-ea"/>
                <a:cs typeface="+mn-cs"/>
              </a:rPr>
              <a:t>On the right you see a picture from QA paper of 20 years ago. You can see sorts of specialized models (parser, question type recognizer, world knowledge axioms,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that they had to use internally to build a representation for their QA model.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Now all that you have to do is to download your favorite </a:t>
            </a:r>
            <a:r>
              <a:rPr lang="en-US" sz="1200" b="0" i="0" u="none" strike="noStrike" kern="1200" dirty="0" err="1">
                <a:solidFill>
                  <a:schemeClr val="tx1"/>
                </a:solidFill>
                <a:effectLst/>
                <a:latin typeface="+mn-lt"/>
                <a:ea typeface="+mn-ea"/>
                <a:cs typeface="+mn-cs"/>
              </a:rPr>
              <a:t>muppet</a:t>
            </a:r>
            <a:r>
              <a:rPr lang="en-US" sz="1200" b="0" i="0" u="none" strike="noStrike" kern="1200" dirty="0">
                <a:solidFill>
                  <a:schemeClr val="tx1"/>
                </a:solidFill>
                <a:effectLst/>
                <a:latin typeface="+mn-lt"/>
                <a:ea typeface="+mn-ea"/>
                <a:cs typeface="+mn-cs"/>
              </a:rPr>
              <a:t>, feed it the input, and devise a task-specific output for it.</a:t>
            </a:r>
          </a:p>
        </p:txBody>
      </p:sp>
      <p:sp>
        <p:nvSpPr>
          <p:cNvPr id="4" name="Slide Number Placeholder 3"/>
          <p:cNvSpPr>
            <a:spLocks noGrp="1"/>
          </p:cNvSpPr>
          <p:nvPr>
            <p:ph type="sldNum" sz="quarter" idx="5"/>
          </p:nvPr>
        </p:nvSpPr>
        <p:spPr/>
        <p:txBody>
          <a:bodyPr/>
          <a:lstStyle/>
          <a:p>
            <a:fld id="{7E3EFFCD-2707-464E-8668-7D1BDDA9873E}" type="slidenum">
              <a:rPr lang="en-US" smtClean="0"/>
              <a:t>76</a:t>
            </a:fld>
            <a:endParaRPr lang="en-US"/>
          </a:p>
        </p:txBody>
      </p:sp>
    </p:spTree>
    <p:extLst>
      <p:ext uri="{BB962C8B-B14F-4D97-AF65-F5344CB8AC3E}">
        <p14:creationId xmlns:p14="http://schemas.microsoft.com/office/powerpoint/2010/main" val="6127308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explore whether UQA generalizes well to other, *unseen* datasets. </a:t>
            </a:r>
            <a:br>
              <a:rPr lang="en-US" dirty="0"/>
            </a:br>
            <a:r>
              <a:rPr lang="en-US" dirty="0"/>
              <a:t>Here is a table that summarizes the results of experiments where we evaluate various models on datasets that are </a:t>
            </a:r>
            <a:r>
              <a:rPr lang="en-US" b="1" dirty="0"/>
              <a:t>not</a:t>
            </a:r>
            <a:r>
              <a:rPr lang="en-US" dirty="0"/>
              <a:t> observed during training. </a:t>
            </a:r>
            <a:br>
              <a:rPr lang="en-US" dirty="0"/>
            </a:br>
            <a:endParaRPr lang="en-US" dirty="0"/>
          </a:p>
          <a:p>
            <a:pPr marL="171450" indent="-171450">
              <a:buFont typeface="Arial" panose="020B0604020202020204" pitchFamily="34" charset="0"/>
              <a:buChar char="•"/>
            </a:pPr>
            <a:r>
              <a:rPr lang="en-US" dirty="0"/>
              <a:t>Each row is a model.</a:t>
            </a:r>
          </a:p>
          <a:p>
            <a:pPr marL="171450" indent="-171450">
              <a:buFont typeface="Arial" panose="020B0604020202020204" pitchFamily="34" charset="0"/>
              <a:buChar char="•"/>
            </a:pPr>
            <a:r>
              <a:rPr lang="en-US" dirty="0"/>
              <a:t>The first few rows shows T5 models trained for individual formats; (e.g., UQA [EX], built by training the model on only extractive datasets).</a:t>
            </a:r>
          </a:p>
          <a:p>
            <a:pPr marL="171450" indent="-171450">
              <a:buFont typeface="Arial" panose="020B0604020202020204" pitchFamily="34" charset="0"/>
              <a:buChar char="•"/>
            </a:pPr>
            <a:r>
              <a:rPr lang="en-US" dirty="0"/>
              <a:t>The last rows shows UQA (training on multiple formats)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Several observations here: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Single-format experts are better at generalization only when the source and target datasets are very similar (for instance </a:t>
            </a:r>
            <a:r>
              <a:rPr lang="en-US" dirty="0" err="1"/>
              <a:t>SQuAD</a:t>
            </a:r>
            <a:r>
              <a:rPr lang="en-US" dirty="0"/>
              <a:t> and </a:t>
            </a:r>
            <a:r>
              <a:rPr lang="en-US" dirty="0" err="1"/>
              <a:t>Quoref</a:t>
            </a:r>
            <a:r>
              <a:rPr lang="en-US" dirty="0"/>
              <a:t>)</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Meanwhile, they do not generalize to unseen datasets of unseen formats;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which kinds of expected, but it goes to show the the importance of feeding a diverse questions, if you want it to function on broad QA.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Overall </a:t>
            </a:r>
            <a:r>
              <a:rPr lang="en-US" dirty="0" err="1"/>
              <a:t>UnifiedQA</a:t>
            </a:r>
            <a:r>
              <a:rPr lang="en-US" dirty="0"/>
              <a:t> shows a pretty generalization compared to the single-format models.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several cases in fact, UQA shows a better generalization than single-format experts; e.g., DROP. </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 point to highlight is that </a:t>
            </a:r>
            <a:r>
              <a:rPr lang="en-US" dirty="0" err="1"/>
              <a:t>UnifiedQA</a:t>
            </a:r>
            <a:r>
              <a:rPr lang="en-US" dirty="0"/>
              <a:t> is trained on multiple-choice questions with 4 candidate answers. </a:t>
            </a:r>
          </a:p>
          <a:p>
            <a:pPr marL="1600200" marR="0" lvl="3"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That being said, it works quite well on datasets with more than 4 candidate answers (QASC and </a:t>
            </a:r>
            <a:r>
              <a:rPr lang="en-US" dirty="0" err="1"/>
              <a:t>CommonsenseQA</a:t>
            </a:r>
            <a:r>
              <a:rPr lang="en-US" dirty="0"/>
              <a:t> have has 8 and 5 candidate answers per question, respectively).</a:t>
            </a:r>
          </a:p>
          <a:p>
            <a:pPr marL="685800" lvl="1" indent="-228600">
              <a:buFont typeface="+mj-lt"/>
              <a:buAutoNum type="arabicPeriod"/>
            </a:pPr>
            <a:endParaRPr lang="en-US" dirty="0"/>
          </a:p>
          <a:p>
            <a:pPr marL="685800" lvl="1" indent="-228600">
              <a:buFont typeface="+mj-lt"/>
              <a:buAutoNum type="arabicPeriod"/>
            </a:pPr>
            <a:r>
              <a:rPr lang="en-US" dirty="0"/>
              <a:t>On average (last column), UNIFIEDQA shows much stronger generalization across a wide range of datasets. </a:t>
            </a:r>
          </a:p>
        </p:txBody>
      </p:sp>
      <p:sp>
        <p:nvSpPr>
          <p:cNvPr id="4" name="Slide Number Placeholder 3"/>
          <p:cNvSpPr>
            <a:spLocks noGrp="1"/>
          </p:cNvSpPr>
          <p:nvPr>
            <p:ph type="sldNum" sz="quarter" idx="5"/>
          </p:nvPr>
        </p:nvSpPr>
        <p:spPr/>
        <p:txBody>
          <a:bodyPr/>
          <a:lstStyle/>
          <a:p>
            <a:fld id="{7E3EFFCD-2707-464E-8668-7D1BDDA9873E}" type="slidenum">
              <a:rPr lang="en-US" smtClean="0"/>
              <a:t>77</a:t>
            </a:fld>
            <a:endParaRPr lang="en-US"/>
          </a:p>
        </p:txBody>
      </p:sp>
    </p:spTree>
    <p:extLst>
      <p:ext uri="{BB962C8B-B14F-4D97-AF65-F5344CB8AC3E}">
        <p14:creationId xmlns:p14="http://schemas.microsoft.com/office/powerpoint/2010/main" val="21337340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Here is another experiment: </a:t>
            </a:r>
          </a:p>
          <a:p>
            <a:pPr rtl="0" fontAlgn="base"/>
            <a:r>
              <a:rPr lang="en-US" sz="1200" b="0" i="0" u="none" strike="noStrike" kern="1200" dirty="0">
                <a:solidFill>
                  <a:schemeClr val="tx1"/>
                </a:solidFill>
                <a:effectLst/>
                <a:latin typeface="+mn-lt"/>
                <a:ea typeface="+mn-ea"/>
                <a:cs typeface="+mn-cs"/>
              </a:rPr>
              <a:t>(read the plots) </a:t>
            </a:r>
          </a:p>
          <a:p>
            <a:pPr rtl="0" fontAlgn="base"/>
            <a:r>
              <a:rPr lang="en-US" sz="1200" b="0" i="0" u="none" strike="noStrike" kern="1200" dirty="0">
                <a:solidFill>
                  <a:schemeClr val="tx1"/>
                </a:solidFill>
                <a:effectLst/>
                <a:latin typeface="+mn-lt"/>
                <a:ea typeface="+mn-ea"/>
                <a:cs typeface="+mn-cs"/>
              </a:rPr>
              <a:t>Again, we see similar trends. </a:t>
            </a:r>
          </a:p>
          <a:p>
            <a:pPr rtl="0"/>
            <a:r>
              <a:rPr lang="en-US" sz="1200" b="0" i="0" u="none" strike="noStrike" kern="1200" dirty="0">
                <a:solidFill>
                  <a:schemeClr val="tx1"/>
                </a:solidFill>
                <a:effectLst/>
                <a:latin typeface="+mn-lt"/>
                <a:ea typeface="+mn-ea"/>
                <a:cs typeface="+mn-cs"/>
              </a:rPr>
              <a:t>Overall, empirically we see that there exists pairs of datasets with different formats that benefit from each other.</a:t>
            </a:r>
            <a:endParaRPr lang="en-US" b="0" dirty="0">
              <a:effectLst/>
            </a:endParaRPr>
          </a:p>
          <a:p>
            <a:pPr rtl="0"/>
            <a:r>
              <a:rPr lang="en-US" sz="1200" b="0" i="0" u="none" strike="noStrike" kern="1200" dirty="0">
                <a:solidFill>
                  <a:schemeClr val="tx1"/>
                </a:solidFill>
                <a:effectLst/>
                <a:latin typeface="+mn-lt"/>
                <a:ea typeface="+mn-ea"/>
                <a:cs typeface="+mn-cs"/>
              </a:rPr>
              <a:t>This brings us to the question of what happens when you mix multiple datasets of different format? </a:t>
            </a:r>
            <a:endParaRPr lang="en-US" b="0" dirty="0">
              <a:effectLst/>
            </a:endParaRPr>
          </a:p>
        </p:txBody>
      </p:sp>
      <p:sp>
        <p:nvSpPr>
          <p:cNvPr id="4" name="Slide Number Placeholder 3"/>
          <p:cNvSpPr>
            <a:spLocks noGrp="1"/>
          </p:cNvSpPr>
          <p:nvPr>
            <p:ph type="sldNum" sz="quarter" idx="5"/>
          </p:nvPr>
        </p:nvSpPr>
        <p:spPr/>
        <p:txBody>
          <a:bodyPr/>
          <a:lstStyle/>
          <a:p>
            <a:fld id="{15E438F2-796D-4542-A64A-55FC71FAA1A2}" type="slidenum">
              <a:rPr lang="en-US" smtClean="0"/>
              <a:t>78</a:t>
            </a:fld>
            <a:endParaRPr lang="en-US"/>
          </a:p>
        </p:txBody>
      </p:sp>
    </p:spTree>
    <p:extLst>
      <p:ext uri="{BB962C8B-B14F-4D97-AF65-F5344CB8AC3E}">
        <p14:creationId xmlns:p14="http://schemas.microsoft.com/office/powerpoint/2010/main" val="36709977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UQA as good as dedicated systems trained for individual datasets?</a:t>
            </a:r>
          </a:p>
          <a:p>
            <a:endParaRPr lang="en-US" dirty="0"/>
          </a:p>
          <a:p>
            <a:r>
              <a:rPr lang="en-US" dirty="0"/>
              <a:t> - The BLUE bars belong to UQA (a single system for multiple datasets of different formats). </a:t>
            </a:r>
          </a:p>
          <a:p>
            <a:r>
              <a:rPr lang="en-US" dirty="0"/>
              <a:t>- The GREEN bars are dataset-specific models; </a:t>
            </a:r>
            <a:r>
              <a:rPr lang="en-US" dirty="0" err="1"/>
              <a:t>i.e</a:t>
            </a:r>
            <a:r>
              <a:rPr lang="en-US" dirty="0"/>
              <a:t>, each bar belongs to each dataset.</a:t>
            </a:r>
          </a:p>
          <a:p>
            <a:br>
              <a:rPr lang="en-US" dirty="0"/>
            </a:br>
            <a:r>
              <a:rPr lang="en-US" dirty="0"/>
              <a:t>The results show that UQA performs almost as good as individual T5 models targeted to each dataset. In some cases UQA performs even better than the single-dataset experts (e.g., on OBQA or NQA).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 bars on the right side) UQA clearly outperforms the ensemble of dataset/format-specific systems. </a:t>
            </a:r>
          </a:p>
          <a:p>
            <a:endParaRPr lang="en-US" dirty="0"/>
          </a:p>
          <a:p>
            <a:endParaRPr lang="en-US" dirty="0"/>
          </a:p>
          <a:p>
            <a:r>
              <a:rPr lang="en-US" dirty="0"/>
              <a:t>(show the table) </a:t>
            </a:r>
          </a:p>
          <a:p>
            <a:endParaRPr lang="en-US" dirty="0"/>
          </a:p>
          <a:p>
            <a:r>
              <a:rPr lang="en-US" dirty="0"/>
              <a:t>Here is the subset of the same results in a tabular format. </a:t>
            </a:r>
          </a:p>
          <a:p>
            <a:r>
              <a:rPr lang="en-US" dirty="0"/>
              <a:t> - each row is a system. </a:t>
            </a:r>
          </a:p>
          <a:p>
            <a:r>
              <a:rPr lang="en-US" dirty="0"/>
              <a:t> - first few rows are dataset-specific systems. </a:t>
            </a:r>
          </a:p>
          <a:p>
            <a:r>
              <a:rPr lang="en-US" dirty="0"/>
              <a:t> - And the last row shows UQA. </a:t>
            </a:r>
          </a:p>
          <a:p>
            <a:r>
              <a:rPr lang="en-US" dirty="0"/>
              <a:t> - You can see that dataset-specific models are good, however, they don't generalize to other formats.</a:t>
            </a:r>
          </a:p>
          <a:p>
            <a:endParaRPr lang="en-US" dirty="0"/>
          </a:p>
          <a:p>
            <a:r>
              <a:rPr lang="en-US" dirty="0"/>
              <a:t>UQA thus offers flexibility across multiple QA formats while compromising almost nothing compared to dataset-specific experts.</a:t>
            </a:r>
          </a:p>
        </p:txBody>
      </p:sp>
      <p:sp>
        <p:nvSpPr>
          <p:cNvPr id="4" name="Slide Number Placeholder 3"/>
          <p:cNvSpPr>
            <a:spLocks noGrp="1"/>
          </p:cNvSpPr>
          <p:nvPr>
            <p:ph type="sldNum" sz="quarter" idx="5"/>
          </p:nvPr>
        </p:nvSpPr>
        <p:spPr/>
        <p:txBody>
          <a:bodyPr/>
          <a:lstStyle/>
          <a:p>
            <a:fld id="{15E438F2-796D-4542-A64A-55FC71FAA1A2}" type="slidenum">
              <a:rPr lang="en-US" smtClean="0"/>
              <a:t>79</a:t>
            </a:fld>
            <a:endParaRPr lang="en-US"/>
          </a:p>
        </p:txBody>
      </p:sp>
    </p:spTree>
    <p:extLst>
      <p:ext uri="{BB962C8B-B14F-4D97-AF65-F5344CB8AC3E}">
        <p14:creationId xmlns:p14="http://schemas.microsoft.com/office/powerpoint/2010/main" val="25845874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Fine-tuning of pre-trained language models has become the standard paradigm for building </a:t>
            </a:r>
            <a:r>
              <a:rPr lang="en-US" dirty="0" err="1"/>
              <a:t>datasetspecific</a:t>
            </a:r>
            <a:r>
              <a:rPr lang="en-US" dirty="0"/>
              <a:t> stat-of-the-art systems. </a:t>
            </a:r>
            <a:br>
              <a:rPr lang="en-US" dirty="0"/>
            </a:br>
            <a:r>
              <a:rPr lang="en-US" dirty="0"/>
              <a:t>The question we address here is: when it comes to QA, is there a value in using UNIFIEDQA as a starting point for fine-tuning, as opposed to a vanilla language model that has not seen other QA datasets before?</a:t>
            </a:r>
          </a:p>
          <a:p>
            <a:endParaRPr lang="en-US" dirty="0"/>
          </a:p>
          <a:p>
            <a:r>
              <a:rPr lang="en-US" dirty="0"/>
              <a:t>Here I am showing the results of fine-tine two systems.</a:t>
            </a:r>
          </a:p>
          <a:p>
            <a:endParaRPr lang="en-US" dirty="0"/>
          </a:p>
          <a:p>
            <a:br>
              <a:rPr lang="en-US" dirty="0"/>
            </a:br>
            <a:r>
              <a:rPr lang="en-US" dirty="0"/>
              <a:t>We see that fine-tuning on UNIFIEDQA consistently dominates fine-tuning on T5 and BART, respectively. </a:t>
            </a:r>
          </a:p>
          <a:p>
            <a:r>
              <a:rPr lang="en-US" dirty="0"/>
              <a:t>It also dominates the best previous scores on the datasets. Intuitively, since UNIFIEDQA has seen different formats, it should be positioned to achieve higher scores after a little fine-tuning, compared to fine-tuning on a vanilla T5 or BART model. </a:t>
            </a:r>
          </a:p>
          <a:p>
            <a:r>
              <a:rPr lang="en-US" dirty="0"/>
              <a:t>This could be especially effective when a user has limited training data for a target QA task</a:t>
            </a:r>
            <a:br>
              <a:rPr lang="en-US" dirty="0"/>
            </a:br>
            <a:r>
              <a:rPr lang="en-US" dirty="0"/>
              <a:t>This also highlights that the effectiveness of </a:t>
            </a:r>
            <a:r>
              <a:rPr lang="en-US" dirty="0" err="1"/>
              <a:t>crossformat</a:t>
            </a:r>
            <a:r>
              <a:rPr lang="en-US" dirty="0"/>
              <a:t> training is not limited only to T5, but is rather a general trend for text-to-text architectures.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80</a:t>
            </a:fld>
            <a:endParaRPr lang="en-US"/>
          </a:p>
        </p:txBody>
      </p:sp>
    </p:spTree>
    <p:extLst>
      <p:ext uri="{BB962C8B-B14F-4D97-AF65-F5344CB8AC3E}">
        <p14:creationId xmlns:p14="http://schemas.microsoft.com/office/powerpoint/2010/main" val="42755205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t>
            </a:r>
            <a:r>
              <a:rPr lang="en-US" dirty="0" err="1"/>
              <a:t>wanna</a:t>
            </a:r>
            <a:r>
              <a:rPr lang="en-US" dirty="0"/>
              <a:t> address a common question that I get these days here; </a:t>
            </a:r>
          </a:p>
          <a:p>
            <a:r>
              <a:rPr lang="en-US" dirty="0"/>
              <a:t>And that is:  (read) </a:t>
            </a:r>
          </a:p>
          <a:p>
            <a:r>
              <a:rPr lang="en-US" dirty="0"/>
              <a:t>This is a simple question, but surprisingly a tricky one to answer.</a:t>
            </a:r>
          </a:p>
          <a:p>
            <a:pPr marL="171450" indent="-171450">
              <a:buFontTx/>
              <a:buChar char="-"/>
            </a:pPr>
            <a:r>
              <a:rPr lang="en-US" dirty="0"/>
              <a:t>If we want to be a bit simplistic, here is the e</a:t>
            </a:r>
            <a:r>
              <a:rPr lang="en-US" sz="1200" b="0" i="0" kern="1200" dirty="0">
                <a:solidFill>
                  <a:schemeClr val="tx1"/>
                </a:solidFill>
                <a:effectLst/>
                <a:latin typeface="+mn-lt"/>
                <a:ea typeface="+mn-ea"/>
                <a:cs typeface="+mn-cs"/>
              </a:rPr>
              <a:t>asy answer: On the surface level, there is not much overlap between the datasets, and hence there is no leakage.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 is something really unsatisfactory about this answer … </a:t>
            </a:r>
          </a:p>
          <a:p>
            <a:pPr marL="171450" indent="-171450">
              <a:buFontTx/>
              <a:buChar char="-"/>
            </a:pPr>
            <a:r>
              <a:rPr lang="en-US" sz="1200" b="0" i="0" kern="1200" dirty="0">
                <a:solidFill>
                  <a:schemeClr val="tx1"/>
                </a:solidFill>
                <a:effectLst/>
                <a:latin typeface="+mn-lt"/>
                <a:ea typeface="+mn-ea"/>
                <a:cs typeface="+mn-cs"/>
              </a:rPr>
              <a:t>Here is the correct (but the tricky) one: with more more (supervised on unsupervised) observations, the chances of leakage increases. </a:t>
            </a:r>
          </a:p>
          <a:p>
            <a:pPr marL="628650" lvl="1" indent="-171450">
              <a:buFontTx/>
              <a:buChar char="-"/>
            </a:pPr>
            <a:r>
              <a:rPr lang="en-US" sz="1200" b="0" i="0" kern="1200" dirty="0">
                <a:solidFill>
                  <a:schemeClr val="tx1"/>
                </a:solidFill>
                <a:effectLst/>
                <a:latin typeface="+mn-lt"/>
                <a:ea typeface="+mn-ea"/>
                <a:cs typeface="+mn-cs"/>
              </a:rPr>
              <a:t>And this issue is not just particular to </a:t>
            </a:r>
            <a:r>
              <a:rPr lang="en-US" sz="1200" b="0" i="0" kern="1200" dirty="0" err="1">
                <a:solidFill>
                  <a:schemeClr val="tx1"/>
                </a:solidFill>
                <a:effectLst/>
                <a:latin typeface="+mn-lt"/>
                <a:ea typeface="+mn-ea"/>
                <a:cs typeface="+mn-cs"/>
              </a:rPr>
              <a:t>UnifiedQA</a:t>
            </a:r>
            <a:r>
              <a:rPr lang="en-US" sz="1200" b="0" i="0" kern="1200" dirty="0">
                <a:solidFill>
                  <a:schemeClr val="tx1"/>
                </a:solidFill>
                <a:effectLst/>
                <a:latin typeface="+mn-lt"/>
                <a:ea typeface="+mn-ea"/>
                <a:cs typeface="+mn-cs"/>
              </a:rPr>
              <a:t>; </a:t>
            </a:r>
          </a:p>
          <a:p>
            <a:pPr marL="628650" lvl="1" indent="-171450">
              <a:buFontTx/>
              <a:buChar char="-"/>
            </a:pPr>
            <a:r>
              <a:rPr lang="en-US" sz="1200" b="0" i="0" kern="1200" dirty="0">
                <a:solidFill>
                  <a:schemeClr val="tx1"/>
                </a:solidFill>
                <a:effectLst/>
                <a:latin typeface="+mn-lt"/>
                <a:ea typeface="+mn-ea"/>
                <a:cs typeface="+mn-cs"/>
              </a:rPr>
              <a:t>Our models have already seen the answers to many of the questions somewhere on the internet, mostly during pre-training. </a:t>
            </a:r>
          </a:p>
          <a:p>
            <a:pPr marL="628650" lvl="1" indent="-171450">
              <a:buFontTx/>
              <a:buChar char="-"/>
            </a:pPr>
            <a:r>
              <a:rPr lang="en-US" dirty="0"/>
              <a:t>But the issue is: will the LM or </a:t>
            </a:r>
            <a:r>
              <a:rPr lang="en-US" dirty="0" err="1"/>
              <a:t>UnifiedQA</a:t>
            </a:r>
            <a:r>
              <a:rPr lang="en-US" dirty="0"/>
              <a:t> of today, work on questions of tomorrow; questions that we don’t necessarily know today. </a:t>
            </a:r>
          </a:p>
          <a:p>
            <a:pPr marL="628650" lvl="1" indent="-171450">
              <a:buFontTx/>
              <a:buChar char="-"/>
            </a:pPr>
            <a:r>
              <a:rPr lang="en-US" sz="1200" b="0" i="0" kern="1200" dirty="0">
                <a:solidFill>
                  <a:schemeClr val="tx1"/>
                </a:solidFill>
                <a:effectLst/>
                <a:latin typeface="+mn-lt"/>
                <a:ea typeface="+mn-ea"/>
                <a:cs typeface="+mn-cs"/>
              </a:rPr>
              <a:t>I don't know how to go about studying myself, but I encourage everyone to think about it; we (as a community) need to better methodologies for evaluation of our real progress. </a:t>
            </a: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81</a:t>
            </a:fld>
            <a:endParaRPr lang="en-US"/>
          </a:p>
        </p:txBody>
      </p:sp>
    </p:spTree>
    <p:extLst>
      <p:ext uri="{BB962C8B-B14F-4D97-AF65-F5344CB8AC3E}">
        <p14:creationId xmlns:p14="http://schemas.microsoft.com/office/powerpoint/2010/main" val="2405443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…hence, it is discouraged.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 The good news is that: there is ….  </a:t>
            </a:r>
            <a:r>
              <a:rPr lang="en-US" dirty="0"/>
              <a:t>[seemingly different].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 reasoning is shared among formats, one can benefit from mixing different QA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dirty="0"/>
              <a:t> - We build based on these intuitions to create a model </a:t>
            </a: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82</a:t>
            </a:fld>
            <a:endParaRPr lang="en-US"/>
          </a:p>
        </p:txBody>
      </p:sp>
    </p:spTree>
    <p:extLst>
      <p:ext uri="{BB962C8B-B14F-4D97-AF65-F5344CB8AC3E}">
        <p14:creationId xmlns:p14="http://schemas.microsoft.com/office/powerpoint/2010/main" val="3070059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chunk of my time is spent on analyzing models, </a:t>
            </a:r>
          </a:p>
          <a:p>
            <a:pPr lvl="1" rtl="0" fontAlgn="base"/>
            <a:r>
              <a:rPr lang="en-US" sz="1200" b="0" i="0" u="none" strike="noStrike" kern="1200" dirty="0">
                <a:solidFill>
                  <a:schemeClr val="tx1"/>
                </a:solidFill>
                <a:effectLst/>
                <a:latin typeface="+mn-lt"/>
                <a:ea typeface="+mn-ea"/>
                <a:cs typeface="+mn-cs"/>
              </a:rPr>
              <a:t>Whether they do what they’re supposed to do, </a:t>
            </a:r>
          </a:p>
          <a:p>
            <a:pPr lvl="1" rtl="0" fontAlgn="base"/>
            <a:r>
              <a:rPr lang="en-US" sz="1200" b="0" i="0" u="none" strike="noStrike" kern="1200" dirty="0">
                <a:solidFill>
                  <a:schemeClr val="tx1"/>
                </a:solidFill>
                <a:effectLst/>
                <a:latin typeface="+mn-lt"/>
                <a:ea typeface="+mn-ea"/>
                <a:cs typeface="+mn-cs"/>
              </a:rPr>
              <a:t>What are the unintended behaviors encoded in them</a:t>
            </a:r>
          </a:p>
          <a:p>
            <a:pPr lvl="2" rtl="0" fontAlgn="base"/>
            <a:r>
              <a:rPr lang="en-US" sz="1200" b="0" i="0" u="none" strike="noStrike" kern="1200" dirty="0">
                <a:solidFill>
                  <a:schemeClr val="tx1"/>
                </a:solidFill>
                <a:effectLst/>
                <a:latin typeface="+mn-lt"/>
                <a:ea typeface="+mn-ea"/>
                <a:cs typeface="+mn-cs"/>
              </a:rPr>
              <a:t>To highlight an example: In a recent work, we advocated for “contrast sets” as a practical way to measure models’ robustness to minor changes at the decision boundaries.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83</a:t>
            </a:fld>
            <a:endParaRPr lang="en-US"/>
          </a:p>
        </p:txBody>
      </p:sp>
    </p:spTree>
    <p:extLst>
      <p:ext uri="{BB962C8B-B14F-4D97-AF65-F5344CB8AC3E}">
        <p14:creationId xmlns:p14="http://schemas.microsoft.com/office/powerpoint/2010/main" val="3794261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Last but not least, we build models for problems that are more directly connected to societies. </a:t>
            </a:r>
          </a:p>
          <a:p>
            <a:pPr lvl="1" rtl="0" fontAlgn="base"/>
            <a:r>
              <a:rPr lang="en-US" sz="1200" b="0" i="0" u="none" strike="noStrike" kern="1200" dirty="0">
                <a:solidFill>
                  <a:schemeClr val="tx1"/>
                </a:solidFill>
                <a:effectLst/>
                <a:latin typeface="+mn-lt"/>
                <a:ea typeface="+mn-ea"/>
                <a:cs typeface="+mn-cs"/>
              </a:rPr>
              <a:t>Along this mindset, I have worked on problems related to social biases encoded in models</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84</a:t>
            </a:fld>
            <a:endParaRPr lang="en-US"/>
          </a:p>
        </p:txBody>
      </p:sp>
    </p:spTree>
    <p:extLst>
      <p:ext uri="{BB962C8B-B14F-4D97-AF65-F5344CB8AC3E}">
        <p14:creationId xmlns:p14="http://schemas.microsoft.com/office/powerpoint/2010/main" val="4255601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have also dabbled in the problem domain of “information pollution”, where one needs to tackle issues on: discovery of perspectives, claim provenance, claim trustworthiness, etc. Very crucial problems for the age of “information abundance”.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Another instance that I remain passionate about is the problem domain of “information pollution”, where one needs to tackle issues on: discovery of perspectives, claim provenance, claim trustworthiness, etc. Very crucial problems for the age of “information abundance”. </a:t>
            </a:r>
          </a:p>
          <a:p>
            <a:endParaRPr lang="en-US" dirty="0"/>
          </a:p>
        </p:txBody>
      </p:sp>
      <p:sp>
        <p:nvSpPr>
          <p:cNvPr id="4" name="Slide Number Placeholder 3"/>
          <p:cNvSpPr>
            <a:spLocks noGrp="1"/>
          </p:cNvSpPr>
          <p:nvPr>
            <p:ph type="sldNum" sz="quarter" idx="5"/>
          </p:nvPr>
        </p:nvSpPr>
        <p:spPr/>
        <p:txBody>
          <a:bodyPr/>
          <a:lstStyle/>
          <a:p>
            <a:fld id="{15E438F2-796D-4542-A64A-55FC71FAA1A2}" type="slidenum">
              <a:rPr lang="en-US" smtClean="0"/>
              <a:t>85</a:t>
            </a:fld>
            <a:endParaRPr lang="en-US"/>
          </a:p>
        </p:txBody>
      </p:sp>
    </p:spTree>
    <p:extLst>
      <p:ext uri="{BB962C8B-B14F-4D97-AF65-F5344CB8AC3E}">
        <p14:creationId xmlns:p14="http://schemas.microsoft.com/office/powerpoint/2010/main" val="2985721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5E438F2-796D-4542-A64A-55FC71FAA1A2}" type="slidenum">
              <a:rPr lang="en-US" smtClean="0"/>
              <a:t>8</a:t>
            </a:fld>
            <a:endParaRPr lang="en-US"/>
          </a:p>
        </p:txBody>
      </p:sp>
    </p:spTree>
    <p:extLst>
      <p:ext uri="{BB962C8B-B14F-4D97-AF65-F5344CB8AC3E}">
        <p14:creationId xmlns:p14="http://schemas.microsoft.com/office/powerpoint/2010/main" val="15883186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cc3c0b50d5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cc3c0b50d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048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ce2d93d9a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ce2d93d9a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8097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d010d278ab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d010d278a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FYI: add pointers/arrows/boxes to walk them through the important numbers. </a:t>
            </a:r>
            <a:endParaRPr/>
          </a:p>
        </p:txBody>
      </p:sp>
    </p:spTree>
    <p:extLst>
      <p:ext uri="{BB962C8B-B14F-4D97-AF65-F5344CB8AC3E}">
        <p14:creationId xmlns:p14="http://schemas.microsoft.com/office/powerpoint/2010/main" val="2384595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d010d278ab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d010d278a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741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d013f1a1e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d013f1a1e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9924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0"/>
        <p:cNvGrpSpPr/>
        <p:nvPr/>
      </p:nvGrpSpPr>
      <p:grpSpPr>
        <a:xfrm>
          <a:off x="0" y="0"/>
          <a:ext cx="0" cy="0"/>
          <a:chOff x="0" y="0"/>
          <a:chExt cx="0" cy="0"/>
        </a:xfrm>
      </p:grpSpPr>
      <p:sp>
        <p:nvSpPr>
          <p:cNvPr id="3741" name="Google Shape;3741;gb405b35b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2" name="Google Shape;3742;gb405b35b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2"/>
        <p:cNvGrpSpPr/>
        <p:nvPr/>
      </p:nvGrpSpPr>
      <p:grpSpPr>
        <a:xfrm>
          <a:off x="0" y="0"/>
          <a:ext cx="0" cy="0"/>
          <a:chOff x="0" y="0"/>
          <a:chExt cx="0" cy="0"/>
        </a:xfrm>
      </p:grpSpPr>
      <p:sp>
        <p:nvSpPr>
          <p:cNvPr id="3753" name="Google Shape;3753;gb405b35be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4" name="Google Shape;3754;gb405b35be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b405b35be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b405b35be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41b02bc65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41b02bc6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b8e4819555_2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b8e4819555_2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recent years, the community has built many QA datasets. </a:t>
            </a:r>
            <a:endParaRPr lang="en-US" sz="11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3EFFCD-2707-464E-8668-7D1BDDA9873E}" type="slidenum">
              <a:rPr lang="en-US" smtClean="0"/>
              <a:t>10</a:t>
            </a:fld>
            <a:endParaRPr lang="en-US"/>
          </a:p>
        </p:txBody>
      </p:sp>
    </p:spTree>
    <p:extLst>
      <p:ext uri="{BB962C8B-B14F-4D97-AF65-F5344CB8AC3E}">
        <p14:creationId xmlns:p14="http://schemas.microsoft.com/office/powerpoint/2010/main" val="15444654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b405b35be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7" name="Google Shape;3817;gb405b35be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b8e4819555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b8e4819555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0"/>
        <p:cNvGrpSpPr/>
        <p:nvPr/>
      </p:nvGrpSpPr>
      <p:grpSpPr>
        <a:xfrm>
          <a:off x="0" y="0"/>
          <a:ext cx="0" cy="0"/>
          <a:chOff x="0" y="0"/>
          <a:chExt cx="0" cy="0"/>
        </a:xfrm>
      </p:grpSpPr>
      <p:sp>
        <p:nvSpPr>
          <p:cNvPr id="3831" name="Google Shape;3831;gb8e4819555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2" name="Google Shape;3832;gb8e481955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2"/>
        <p:cNvGrpSpPr/>
        <p:nvPr/>
      </p:nvGrpSpPr>
      <p:grpSpPr>
        <a:xfrm>
          <a:off x="0" y="0"/>
          <a:ext cx="0" cy="0"/>
          <a:chOff x="0" y="0"/>
          <a:chExt cx="0" cy="0"/>
        </a:xfrm>
      </p:grpSpPr>
      <p:sp>
        <p:nvSpPr>
          <p:cNvPr id="3863" name="Google Shape;3863;gb41b02bc65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4" name="Google Shape;3864;gb41b02bc6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b41b02bc65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9" name="Google Shape;3889;gb41b02bc65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b41b02bc65_1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7" name="Google Shape;3897;gb41b02bc65_1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3"/>
        <p:cNvGrpSpPr/>
        <p:nvPr/>
      </p:nvGrpSpPr>
      <p:grpSpPr>
        <a:xfrm>
          <a:off x="0" y="0"/>
          <a:ext cx="0" cy="0"/>
          <a:chOff x="0" y="0"/>
          <a:chExt cx="0" cy="0"/>
        </a:xfrm>
      </p:grpSpPr>
      <p:sp>
        <p:nvSpPr>
          <p:cNvPr id="3904" name="Google Shape;3904;gb8e4819555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5" name="Google Shape;3905;gb8e4819555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b41b02bc6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b41b02bc6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c8714010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c8714010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b41b02bc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8" name="Google Shape;3988;gb41b02bc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4" descr="A picture containing drawing&#10;&#10;Description automatically generated">
            <a:extLst>
              <a:ext uri="{FF2B5EF4-FFF2-40B4-BE49-F238E27FC236}">
                <a16:creationId xmlns:a16="http://schemas.microsoft.com/office/drawing/2014/main" id="{952A4547-9516-B840-B0FA-017A16448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438" y="2032000"/>
            <a:ext cx="40100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p:cNvSpPr>
            <a:spLocks noGrp="1"/>
          </p:cNvSpPr>
          <p:nvPr>
            <p:ph type="ctrTitle" hasCustomPrompt="1"/>
          </p:nvPr>
        </p:nvSpPr>
        <p:spPr>
          <a:xfrm>
            <a:off x="1524000" y="4389120"/>
            <a:ext cx="9144000" cy="1517904"/>
          </a:xfrm>
          <a:prstGeom prst="rect">
            <a:avLst/>
          </a:prstGeom>
        </p:spPr>
        <p:txBody>
          <a:bodyPr anchor="t">
            <a:normAutofit/>
          </a:bodyPr>
          <a:lstStyle>
            <a:lvl1pPr algn="ctr">
              <a:defRPr sz="5400">
                <a:solidFill>
                  <a:schemeClr val="bg1"/>
                </a:solidFill>
              </a:defRPr>
            </a:lvl1pPr>
          </a:lstStyle>
          <a:p>
            <a:r>
              <a:rPr lang="en-US" dirty="0"/>
              <a:t>Slide Master Title Here</a:t>
            </a:r>
          </a:p>
        </p:txBody>
      </p:sp>
      <p:pic>
        <p:nvPicPr>
          <p:cNvPr id="4" name="Picture 7">
            <a:extLst>
              <a:ext uri="{FF2B5EF4-FFF2-40B4-BE49-F238E27FC236}">
                <a16:creationId xmlns:a16="http://schemas.microsoft.com/office/drawing/2014/main" id="{84AEFA95-B778-5C49-A6CC-3F75A488B0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424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5B874F-B7D2-B047-8177-49C1A9D4C66D}"/>
              </a:ext>
            </a:extLst>
          </p:cNvPr>
          <p:cNvSpPr/>
          <p:nvPr/>
        </p:nvSpPr>
        <p:spPr>
          <a:xfrm>
            <a:off x="6096000" y="0"/>
            <a:ext cx="6096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endParaRPr>
          </a:p>
        </p:txBody>
      </p:sp>
      <p:pic>
        <p:nvPicPr>
          <p:cNvPr id="6" name="Picture 7" descr="A picture containing drawing&#10;&#10;Description automatically generated">
            <a:extLst>
              <a:ext uri="{FF2B5EF4-FFF2-40B4-BE49-F238E27FC236}">
                <a16:creationId xmlns:a16="http://schemas.microsoft.com/office/drawing/2014/main" id="{734A7957-AF96-5247-A6A8-A19D59CF2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a:extLst>
              <a:ext uri="{FF2B5EF4-FFF2-40B4-BE49-F238E27FC236}">
                <a16:creationId xmlns:a16="http://schemas.microsoft.com/office/drawing/2014/main" id="{5F090DB0-7C99-D94C-984C-284A77EA5853}"/>
              </a:ext>
            </a:extLst>
          </p:cNvPr>
          <p:cNvSpPr txBox="1">
            <a:spLocks noChangeArrowheads="1"/>
          </p:cNvSpPr>
          <p:nvPr/>
        </p:nvSpPr>
        <p:spPr bwMode="auto">
          <a:xfrm>
            <a:off x="6648450" y="358775"/>
            <a:ext cx="5065713" cy="593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fontAlgn="base">
              <a:spcBef>
                <a:spcPct val="0"/>
              </a:spcBef>
              <a:spcAft>
                <a:spcPct val="0"/>
              </a:spcAft>
              <a:defRPr>
                <a:solidFill>
                  <a:schemeClr val="tx1"/>
                </a:solidFill>
                <a:latin typeface="Corbel" panose="020B0503020204020204" pitchFamily="34" charset="0"/>
              </a:defRPr>
            </a:lvl6pPr>
            <a:lvl7pPr marL="2971800" indent="-228600" fontAlgn="base">
              <a:spcBef>
                <a:spcPct val="0"/>
              </a:spcBef>
              <a:spcAft>
                <a:spcPct val="0"/>
              </a:spcAft>
              <a:defRPr>
                <a:solidFill>
                  <a:schemeClr val="tx1"/>
                </a:solidFill>
                <a:latin typeface="Corbel" panose="020B0503020204020204" pitchFamily="34" charset="0"/>
              </a:defRPr>
            </a:lvl7pPr>
            <a:lvl8pPr marL="3429000" indent="-228600" fontAlgn="base">
              <a:spcBef>
                <a:spcPct val="0"/>
              </a:spcBef>
              <a:spcAft>
                <a:spcPct val="0"/>
              </a:spcAft>
              <a:defRPr>
                <a:solidFill>
                  <a:schemeClr val="tx1"/>
                </a:solidFill>
                <a:latin typeface="Corbel" panose="020B0503020204020204" pitchFamily="34" charset="0"/>
              </a:defRPr>
            </a:lvl8pPr>
            <a:lvl9pPr marL="3886200" indent="-228600" fontAlgn="base">
              <a:spcBef>
                <a:spcPct val="0"/>
              </a:spcBef>
              <a:spcAft>
                <a:spcPct val="0"/>
              </a:spcAft>
              <a:defRPr>
                <a:solidFill>
                  <a:schemeClr val="tx1"/>
                </a:solidFill>
                <a:latin typeface="Corbel" panose="020B0503020204020204" pitchFamily="34" charset="0"/>
              </a:defRPr>
            </a:lvl9pPr>
          </a:lstStyle>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a:p>
            <a:pPr eaLnBrk="1" hangingPunct="1">
              <a:lnSpc>
                <a:spcPct val="90000"/>
              </a:lnSpc>
              <a:spcBef>
                <a:spcPts val="1000"/>
              </a:spcBef>
              <a:buFont typeface="Arial" panose="020B0604020202020204" pitchFamily="34" charset="0"/>
              <a:buChar char="•"/>
            </a:pPr>
            <a:r>
              <a:rPr lang="en-US" altLang="en-US" sz="2800">
                <a:solidFill>
                  <a:schemeClr val="bg1"/>
                </a:solidFill>
              </a:rPr>
              <a:t>Click to edit Master text styles</a:t>
            </a:r>
          </a:p>
        </p:txBody>
      </p:sp>
      <p:sp>
        <p:nvSpPr>
          <p:cNvPr id="12" name="Title 1"/>
          <p:cNvSpPr>
            <a:spLocks noGrp="1"/>
          </p:cNvSpPr>
          <p:nvPr>
            <p:ph type="title"/>
          </p:nvPr>
        </p:nvSpPr>
        <p:spPr>
          <a:xfrm>
            <a:off x="838200" y="1297813"/>
            <a:ext cx="4392168" cy="2396363"/>
          </a:xfrm>
          <a:prstGeom prst="rect">
            <a:avLst/>
          </a:prstGeom>
        </p:spPr>
        <p:txBody>
          <a:bodyPr anchor="b"/>
          <a:lstStyle>
            <a:lvl1pPr>
              <a:defRPr b="1">
                <a:solidFill>
                  <a:schemeClr val="accent1"/>
                </a:solidFill>
                <a:latin typeface="+mj-lt"/>
              </a:defRPr>
            </a:lvl1pPr>
          </a:lstStyle>
          <a:p>
            <a:r>
              <a:rPr lang="en-US"/>
              <a:t>Click to edit Master title style</a:t>
            </a:r>
            <a:endParaRPr lang="en-US" dirty="0"/>
          </a:p>
        </p:txBody>
      </p:sp>
      <p:sp>
        <p:nvSpPr>
          <p:cNvPr id="13" name="Text Placeholder 2"/>
          <p:cNvSpPr>
            <a:spLocks noGrp="1"/>
          </p:cNvSpPr>
          <p:nvPr>
            <p:ph type="body" idx="13"/>
          </p:nvPr>
        </p:nvSpPr>
        <p:spPr>
          <a:xfrm>
            <a:off x="838200" y="3757359"/>
            <a:ext cx="4392168"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Slide Number Placeholder 5">
            <a:extLst>
              <a:ext uri="{FF2B5EF4-FFF2-40B4-BE49-F238E27FC236}">
                <a16:creationId xmlns:a16="http://schemas.microsoft.com/office/drawing/2014/main" id="{AC222359-E0EE-A949-B052-632455D7C92E}"/>
              </a:ext>
            </a:extLst>
          </p:cNvPr>
          <p:cNvSpPr>
            <a:spLocks noGrp="1"/>
          </p:cNvSpPr>
          <p:nvPr>
            <p:ph type="sldNum" sz="quarter" idx="14"/>
          </p:nvPr>
        </p:nvSpPr>
        <p:spPr>
          <a:xfrm>
            <a:off x="10466388" y="6296025"/>
            <a:ext cx="530225" cy="365125"/>
          </a:xfrm>
        </p:spPr>
        <p:txBody>
          <a:bodyPr/>
          <a:lstStyle>
            <a:lvl1pPr>
              <a:defRPr smtClean="0">
                <a:solidFill>
                  <a:schemeClr val="bg1"/>
                </a:solidFill>
              </a:defRPr>
            </a:lvl1pPr>
          </a:lstStyle>
          <a:p>
            <a:pPr>
              <a:defRPr/>
            </a:pPr>
            <a:fld id="{14BB7950-5AED-6946-A62A-FD8855BD583B}" type="slidenum">
              <a:rPr lang="en-US"/>
              <a:pPr>
                <a:defRPr/>
              </a:pPr>
              <a:t>‹#›</a:t>
            </a:fld>
            <a:endParaRPr lang="en-US" dirty="0"/>
          </a:p>
        </p:txBody>
      </p:sp>
    </p:spTree>
    <p:extLst>
      <p:ext uri="{BB962C8B-B14F-4D97-AF65-F5344CB8AC3E}">
        <p14:creationId xmlns:p14="http://schemas.microsoft.com/office/powerpoint/2010/main" val="11869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Text">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7" name="Title 1">
            <a:extLst>
              <a:ext uri="{FF2B5EF4-FFF2-40B4-BE49-F238E27FC236}">
                <a16:creationId xmlns:a16="http://schemas.microsoft.com/office/drawing/2014/main" id="{76F0FBE7-864E-BD4F-A721-BCBC29C58CCE}"/>
              </a:ext>
            </a:extLst>
          </p:cNvPr>
          <p:cNvSpPr>
            <a:spLocks noGrp="1"/>
          </p:cNvSpPr>
          <p:nvPr>
            <p:ph type="title"/>
          </p:nvPr>
        </p:nvSpPr>
        <p:spPr>
          <a:xfrm>
            <a:off x="371436" y="457200"/>
            <a:ext cx="3364223" cy="1600200"/>
          </a:xfrm>
          <a:prstGeom prst="rect">
            <a:avLst/>
          </a:prstGeom>
        </p:spPr>
        <p:txBody>
          <a:bodyPr anchor="b"/>
          <a:lstStyle>
            <a:lvl1pPr>
              <a:defRPr sz="3200" b="1">
                <a:solidFill>
                  <a:schemeClr val="bg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94E2E14-31DD-D14C-BC0D-24DDBD120D97}"/>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E9A56C16-D42F-FF48-BF85-3FAA3F7310A7}"/>
              </a:ext>
            </a:extLst>
          </p:cNvPr>
          <p:cNvSpPr>
            <a:spLocks noGrp="1"/>
          </p:cNvSpPr>
          <p:nvPr>
            <p:ph type="body" sz="half" idx="2"/>
          </p:nvPr>
        </p:nvSpPr>
        <p:spPr>
          <a:xfrm>
            <a:off x="371436" y="2167128"/>
            <a:ext cx="3364223" cy="3811588"/>
          </a:xfrm>
          <a:prstGeom prst="rect">
            <a:avLst/>
          </a:prstGeo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09806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Text - Alternate">
    <p:bg>
      <p:bgPr>
        <a:solidFill>
          <a:srgbClr val="99EE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8F01C69-3B81-C448-A576-B360FB4D2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2FDDDB1-8CD0-3E48-B0E1-96D6E3B6239A}"/>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1370535F-97B6-9A41-ABF5-4F1CB4079FA7}" type="slidenum">
              <a:rPr lang="en-US"/>
              <a:pPr>
                <a:defRPr/>
              </a:pPr>
              <a:t>‹#›</a:t>
            </a:fld>
            <a:endParaRPr lang="en-US" dirty="0"/>
          </a:p>
        </p:txBody>
      </p:sp>
      <p:sp>
        <p:nvSpPr>
          <p:cNvPr id="7" name="Title 1">
            <a:extLst>
              <a:ext uri="{FF2B5EF4-FFF2-40B4-BE49-F238E27FC236}">
                <a16:creationId xmlns:a16="http://schemas.microsoft.com/office/drawing/2014/main" id="{7CB5DFDE-CE60-5540-9DA7-8E1F14A3861F}"/>
              </a:ext>
            </a:extLst>
          </p:cNvPr>
          <p:cNvSpPr>
            <a:spLocks noGrp="1"/>
          </p:cNvSpPr>
          <p:nvPr>
            <p:ph type="title"/>
          </p:nvPr>
        </p:nvSpPr>
        <p:spPr>
          <a:xfrm>
            <a:off x="371438" y="468352"/>
            <a:ext cx="3364222"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7EA61211-D1FC-2A44-BDF8-3687E7CD04A1}"/>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Text Placeholder 3">
            <a:extLst>
              <a:ext uri="{FF2B5EF4-FFF2-40B4-BE49-F238E27FC236}">
                <a16:creationId xmlns:a16="http://schemas.microsoft.com/office/drawing/2014/main" id="{0A4B03B8-2568-E845-A8E4-9E0223191967}"/>
              </a:ext>
            </a:extLst>
          </p:cNvPr>
          <p:cNvSpPr>
            <a:spLocks noGrp="1"/>
          </p:cNvSpPr>
          <p:nvPr>
            <p:ph type="body" sz="half" idx="2"/>
          </p:nvPr>
        </p:nvSpPr>
        <p:spPr>
          <a:xfrm>
            <a:off x="371438" y="2178280"/>
            <a:ext cx="3364222" cy="3811588"/>
          </a:xfrm>
          <a:prstGeom prst="rect">
            <a:avLst/>
          </a:prstGeom>
        </p:spPr>
        <p:txBody>
          <a:bodyPr>
            <a:normAutofit/>
          </a:bodyPr>
          <a:lstStyle>
            <a:lvl1pPr marL="0" indent="0">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9079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and Text - Ligh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A7AE52-2AD5-C54D-B47F-043A9B4C64D7}"/>
              </a:ext>
            </a:extLst>
          </p:cNvPr>
          <p:cNvSpPr>
            <a:spLocks noGrp="1"/>
          </p:cNvSpPr>
          <p:nvPr>
            <p:ph type="title"/>
          </p:nvPr>
        </p:nvSpPr>
        <p:spPr>
          <a:xfrm>
            <a:off x="371439" y="457200"/>
            <a:ext cx="3364220" cy="1600200"/>
          </a:xfrm>
          <a:prstGeom prst="rect">
            <a:avLst/>
          </a:prstGeom>
        </p:spPr>
        <p:txBody>
          <a:bodyPr anchor="b"/>
          <a:lstStyle>
            <a:lvl1pPr>
              <a:defRPr sz="3200" b="1">
                <a:solidFill>
                  <a:schemeClr val="accent1"/>
                </a:solidFill>
              </a:defRPr>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D4BC29FD-3082-DE48-8F00-DD387F6A0E95}"/>
              </a:ext>
            </a:extLst>
          </p:cNvPr>
          <p:cNvSpPr>
            <a:spLocks noGrp="1"/>
          </p:cNvSpPr>
          <p:nvPr>
            <p:ph type="pic" idx="1"/>
          </p:nvPr>
        </p:nvSpPr>
        <p:spPr>
          <a:xfrm>
            <a:off x="4148254" y="0"/>
            <a:ext cx="8043746"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a:extLst>
              <a:ext uri="{FF2B5EF4-FFF2-40B4-BE49-F238E27FC236}">
                <a16:creationId xmlns:a16="http://schemas.microsoft.com/office/drawing/2014/main" id="{1579FEC1-E602-7C44-9981-34B032301DC5}"/>
              </a:ext>
            </a:extLst>
          </p:cNvPr>
          <p:cNvSpPr>
            <a:spLocks noGrp="1"/>
          </p:cNvSpPr>
          <p:nvPr>
            <p:ph type="body" sz="half" idx="2"/>
          </p:nvPr>
        </p:nvSpPr>
        <p:spPr>
          <a:xfrm>
            <a:off x="371439" y="2137410"/>
            <a:ext cx="3364220" cy="3811588"/>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D64CA0DA-0BA1-9442-9EF8-23DF5F7CA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D376EDBC-7C1C-0545-AC24-35CA91AF8941}"/>
              </a:ext>
            </a:extLst>
          </p:cNvPr>
          <p:cNvSpPr>
            <a:spLocks noGrp="1"/>
          </p:cNvSpPr>
          <p:nvPr>
            <p:ph type="sldNum" sz="quarter" idx="10"/>
          </p:nvPr>
        </p:nvSpPr>
        <p:spPr>
          <a:xfrm>
            <a:off x="10466388" y="6296025"/>
            <a:ext cx="530225" cy="365125"/>
          </a:xfrm>
          <a:effectLst>
            <a:outerShdw blurRad="50800" dist="12700" dir="2700000" algn="tl" rotWithShape="0">
              <a:prstClr val="black">
                <a:alpha val="77000"/>
              </a:prstClr>
            </a:outerShdw>
          </a:effectLst>
        </p:spPr>
        <p:txBody>
          <a:bodyPr/>
          <a:lstStyle>
            <a:lvl1pPr>
              <a:defRPr smtClean="0">
                <a:solidFill>
                  <a:schemeClr val="bg1"/>
                </a:solidFill>
              </a:defRPr>
            </a:lvl1pPr>
          </a:lstStyle>
          <a:p>
            <a:pPr>
              <a:defRPr/>
            </a:pPr>
            <a:fld id="{29E005EF-8BE2-7C48-BB7A-8310637E7F81}" type="slidenum">
              <a:rPr lang="en-US"/>
              <a:pPr>
                <a:defRPr/>
              </a:pPr>
              <a:t>‹#›</a:t>
            </a:fld>
            <a:endParaRPr lang="en-US" dirty="0"/>
          </a:p>
        </p:txBody>
      </p:sp>
    </p:spTree>
    <p:extLst>
      <p:ext uri="{BB962C8B-B14F-4D97-AF65-F5344CB8AC3E}">
        <p14:creationId xmlns:p14="http://schemas.microsoft.com/office/powerpoint/2010/main" val="2261446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C46F604-7E05-0844-B0D1-E8380BBC9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0" y="0"/>
            <a:ext cx="12192000" cy="68580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5" name="Slide Number Placeholder 5">
            <a:extLst>
              <a:ext uri="{FF2B5EF4-FFF2-40B4-BE49-F238E27FC236}">
                <a16:creationId xmlns:a16="http://schemas.microsoft.com/office/drawing/2014/main" id="{F23275ED-299F-E647-976F-327AEAC4B9F0}"/>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9BCA354B-78B0-2B40-B18D-76FF0D29A3DF}" type="slidenum">
              <a:rPr lang="en-US"/>
              <a:pPr>
                <a:defRPr/>
              </a:pPr>
              <a:t>‹#›</a:t>
            </a:fld>
            <a:endParaRPr lang="en-US" dirty="0"/>
          </a:p>
        </p:txBody>
      </p:sp>
    </p:spTree>
    <p:extLst>
      <p:ext uri="{BB962C8B-B14F-4D97-AF65-F5344CB8AC3E}">
        <p14:creationId xmlns:p14="http://schemas.microsoft.com/office/powerpoint/2010/main" val="705370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8FFABB9E-35A8-E64A-8574-61210ACE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353AB23-1E2B-1144-9E8E-3F976E750297}"/>
              </a:ext>
            </a:extLst>
          </p:cNvPr>
          <p:cNvSpPr>
            <a:spLocks noGrp="1"/>
          </p:cNvSpPr>
          <p:nvPr>
            <p:ph type="sldNum" sz="quarter" idx="10"/>
          </p:nvPr>
        </p:nvSpPr>
        <p:spPr>
          <a:xfrm>
            <a:off x="10466388" y="6296025"/>
            <a:ext cx="530225" cy="365125"/>
          </a:xfrm>
        </p:spPr>
        <p:txBody>
          <a:bodyPr/>
          <a:lstStyle>
            <a:lvl1pPr>
              <a:defRPr smtClean="0">
                <a:solidFill>
                  <a:schemeClr val="bg1"/>
                </a:solidFill>
              </a:defRPr>
            </a:lvl1pPr>
          </a:lstStyle>
          <a:p>
            <a:pPr>
              <a:defRPr/>
            </a:pPr>
            <a:fld id="{B3B075CB-1BFE-3F44-BFAD-0F90D2C8F8AC}" type="slidenum">
              <a:rPr lang="en-US"/>
              <a:pPr>
                <a:defRPr/>
              </a:pPr>
              <a:t>‹#›</a:t>
            </a:fld>
            <a:endParaRPr lang="en-US" dirty="0"/>
          </a:p>
        </p:txBody>
      </p:sp>
      <p:sp>
        <p:nvSpPr>
          <p:cNvPr id="10" name="Title 1">
            <a:extLst>
              <a:ext uri="{FF2B5EF4-FFF2-40B4-BE49-F238E27FC236}">
                <a16:creationId xmlns:a16="http://schemas.microsoft.com/office/drawing/2014/main" id="{56E48334-0727-5645-9F0E-315BB10E1AC0}"/>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bg1"/>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36E83646-BAE3-884A-B6B1-C14C300AE591}"/>
              </a:ext>
            </a:extLst>
          </p:cNvPr>
          <p:cNvSpPr>
            <a:spLocks noGrp="1"/>
          </p:cNvSpPr>
          <p:nvPr>
            <p:ph type="body" idx="1"/>
          </p:nvPr>
        </p:nvSpPr>
        <p:spPr>
          <a:xfrm>
            <a:off x="631115" y="4813775"/>
            <a:ext cx="10929769" cy="1482250"/>
          </a:xfrm>
        </p:spPr>
        <p:txBody>
          <a:bodyPr>
            <a:normAutofit/>
          </a:bodyPr>
          <a:lstStyle>
            <a:lvl1pPr marL="0" indent="0" algn="ctr">
              <a:buNone/>
              <a:defRPr sz="2200" b="0">
                <a:solidFill>
                  <a:schemeClr val="bg1"/>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277066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5" name="Rectangle 4">
            <a:extLst>
              <a:ext uri="{FF2B5EF4-FFF2-40B4-BE49-F238E27FC236}">
                <a16:creationId xmlns:a16="http://schemas.microsoft.com/office/drawing/2014/main" id="{2B4B19BE-D489-B545-8B09-E36213AE6617}"/>
              </a:ext>
            </a:extLst>
          </p:cNvPr>
          <p:cNvSpPr/>
          <p:nvPr userDrawn="1"/>
        </p:nvSpPr>
        <p:spPr>
          <a:xfrm>
            <a:off x="0" y="735980"/>
            <a:ext cx="12192000" cy="2693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EA8ACAB-4798-2148-B6FB-DF61A8471A79}"/>
              </a:ext>
            </a:extLst>
          </p:cNvPr>
          <p:cNvSpPr>
            <a:spLocks noGrp="1"/>
          </p:cNvSpPr>
          <p:nvPr>
            <p:ph type="title"/>
          </p:nvPr>
        </p:nvSpPr>
        <p:spPr>
          <a:xfrm>
            <a:off x="838200" y="969110"/>
            <a:ext cx="10515600" cy="2288865"/>
          </a:xfrm>
          <a:prstGeom prst="rect">
            <a:avLst/>
          </a:prstGeom>
        </p:spPr>
        <p:txBody>
          <a:bodyPr anchor="ctr"/>
          <a:lstStyle>
            <a:lvl1pPr algn="ctr">
              <a:defRPr b="1">
                <a:solidFill>
                  <a:schemeClr val="bg1">
                    <a:lumMod val="95000"/>
                  </a:schemeClr>
                </a:solidFill>
                <a:latin typeface="+mj-lt"/>
              </a:defRPr>
            </a:lvl1pPr>
          </a:lstStyle>
          <a:p>
            <a:r>
              <a:rPr lang="en-US" dirty="0"/>
              <a:t>Click to edit Master title style</a:t>
            </a:r>
          </a:p>
        </p:txBody>
      </p:sp>
      <p:sp>
        <p:nvSpPr>
          <p:cNvPr id="7" name="Text Placeholder 2">
            <a:extLst>
              <a:ext uri="{FF2B5EF4-FFF2-40B4-BE49-F238E27FC236}">
                <a16:creationId xmlns:a16="http://schemas.microsoft.com/office/drawing/2014/main" id="{57D1FE82-8E3B-0A46-AD93-005C43A0989D}"/>
              </a:ext>
            </a:extLst>
          </p:cNvPr>
          <p:cNvSpPr>
            <a:spLocks noGrp="1"/>
          </p:cNvSpPr>
          <p:nvPr>
            <p:ph type="body" idx="1"/>
          </p:nvPr>
        </p:nvSpPr>
        <p:spPr>
          <a:xfrm>
            <a:off x="631115" y="4248165"/>
            <a:ext cx="10929769" cy="1482250"/>
          </a:xfrm>
        </p:spPr>
        <p:txBody>
          <a:bodyPr>
            <a:normAutofit/>
          </a:bodyPr>
          <a:lstStyle>
            <a:lvl1pPr marL="0" indent="0" algn="ctr">
              <a:buNone/>
              <a:defRPr sz="2100" b="0">
                <a:solidFill>
                  <a:srgbClr val="57595C"/>
                </a:solidFill>
                <a:latin typeface="Corbel" panose="020B0503020204020204" pitchFamily="34" charset="0"/>
                <a:ea typeface="Corbel" panose="020B0503020204020204" pitchFamily="34" charset="0"/>
                <a:cs typeface="Corbel"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528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
        <p:nvSpPr>
          <p:cNvPr id="4" name="Title 1">
            <a:extLst>
              <a:ext uri="{FF2B5EF4-FFF2-40B4-BE49-F238E27FC236}">
                <a16:creationId xmlns:a16="http://schemas.microsoft.com/office/drawing/2014/main" id="{BB94F01B-B209-594F-BAFD-824E7CC200AD}"/>
              </a:ext>
            </a:extLst>
          </p:cNvPr>
          <p:cNvSpPr>
            <a:spLocks noGrp="1"/>
          </p:cNvSpPr>
          <p:nvPr>
            <p:ph type="title"/>
          </p:nvPr>
        </p:nvSpPr>
        <p:spPr>
          <a:xfrm>
            <a:off x="838200" y="2288865"/>
            <a:ext cx="10515600" cy="2288865"/>
          </a:xfrm>
          <a:prstGeom prst="rect">
            <a:avLst/>
          </a:prstGeom>
        </p:spPr>
        <p:txBody>
          <a:bodyPr anchor="ctr"/>
          <a:lstStyle>
            <a:lvl1pPr algn="ct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889972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 Alternate">
    <p:spTree>
      <p:nvGrpSpPr>
        <p:cNvPr id="1" name=""/>
        <p:cNvGrpSpPr/>
        <p:nvPr/>
      </p:nvGrpSpPr>
      <p:grpSpPr>
        <a:xfrm>
          <a:off x="0" y="0"/>
          <a:ext cx="0" cy="0"/>
          <a:chOff x="0" y="0"/>
          <a:chExt cx="0" cy="0"/>
        </a:xfrm>
      </p:grpSpPr>
      <p:pic>
        <p:nvPicPr>
          <p:cNvPr id="2" name="Picture 4" descr="A close up of a logo&#10;&#10;Description automatically generated">
            <a:extLst>
              <a:ext uri="{FF2B5EF4-FFF2-40B4-BE49-F238E27FC236}">
                <a16:creationId xmlns:a16="http://schemas.microsoft.com/office/drawing/2014/main" id="{486352BB-EEE8-EA48-A96B-3C064F831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a:extLst>
              <a:ext uri="{FF2B5EF4-FFF2-40B4-BE49-F238E27FC236}">
                <a16:creationId xmlns:a16="http://schemas.microsoft.com/office/drawing/2014/main" id="{8083EC3A-EB3E-7345-B46A-27ACBD087784}"/>
              </a:ext>
            </a:extLst>
          </p:cNvPr>
          <p:cNvSpPr>
            <a:spLocks noGrp="1"/>
          </p:cNvSpPr>
          <p:nvPr>
            <p:ph type="sldNum" sz="quarter" idx="10"/>
          </p:nvPr>
        </p:nvSpPr>
        <p:spPr>
          <a:xfrm>
            <a:off x="10466388" y="6296025"/>
            <a:ext cx="530225" cy="365125"/>
          </a:xfrm>
        </p:spPr>
        <p:txBody>
          <a:bodyPr/>
          <a:lstStyle>
            <a:lvl1pPr>
              <a:defRPr/>
            </a:lvl1pPr>
          </a:lstStyle>
          <a:p>
            <a:pPr>
              <a:defRPr/>
            </a:pPr>
            <a:fld id="{37E6B2A9-E175-7F40-B993-EC9D598FC2D7}" type="slidenum">
              <a:rPr lang="en-US"/>
              <a:pPr>
                <a:defRPr/>
              </a:pPr>
              <a:t>‹#›</a:t>
            </a:fld>
            <a:endParaRPr lang="en-US" dirty="0"/>
          </a:p>
        </p:txBody>
      </p:sp>
    </p:spTree>
    <p:extLst>
      <p:ext uri="{BB962C8B-B14F-4D97-AF65-F5344CB8AC3E}">
        <p14:creationId xmlns:p14="http://schemas.microsoft.com/office/powerpoint/2010/main" val="2449765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Rectangle 4"/>
          <p:cNvSpPr/>
          <p:nvPr userDrawn="1"/>
        </p:nvSpPr>
        <p:spPr>
          <a:xfrm>
            <a:off x="112746" y="5747454"/>
            <a:ext cx="838200" cy="10278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54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ltern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C74FF6-860F-4E4F-BF31-A61FB6CB61EE}"/>
              </a:ext>
            </a:extLst>
          </p:cNvPr>
          <p:cNvSpPr/>
          <p:nvPr/>
        </p:nvSpPr>
        <p:spPr>
          <a:xfrm>
            <a:off x="1490663" y="4287838"/>
            <a:ext cx="9317037" cy="1106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hasCustomPrompt="1"/>
          </p:nvPr>
        </p:nvSpPr>
        <p:spPr>
          <a:xfrm>
            <a:off x="1490472" y="4437406"/>
            <a:ext cx="9211056" cy="875258"/>
          </a:xfrm>
          <a:prstGeom prst="rect">
            <a:avLst/>
          </a:prstGeom>
        </p:spPr>
        <p:txBody>
          <a:bodyPr anchor="t">
            <a:normAutofit/>
          </a:bodyPr>
          <a:lstStyle>
            <a:lvl1pPr algn="ctr">
              <a:defRPr sz="5400">
                <a:solidFill>
                  <a:schemeClr val="accent1"/>
                </a:solidFill>
              </a:defRPr>
            </a:lvl1pPr>
          </a:lstStyle>
          <a:p>
            <a:r>
              <a:rPr lang="en-US" dirty="0"/>
              <a:t>Slide Master Title Here</a:t>
            </a:r>
          </a:p>
        </p:txBody>
      </p:sp>
      <p:sp>
        <p:nvSpPr>
          <p:cNvPr id="8" name="Rectangle 7">
            <a:extLst>
              <a:ext uri="{FF2B5EF4-FFF2-40B4-BE49-F238E27FC236}">
                <a16:creationId xmlns:a16="http://schemas.microsoft.com/office/drawing/2014/main" id="{6D113851-9316-134E-B32D-A2DA40F0007B}"/>
              </a:ext>
            </a:extLst>
          </p:cNvPr>
          <p:cNvSpPr/>
          <p:nvPr userDrawn="1"/>
        </p:nvSpPr>
        <p:spPr>
          <a:xfrm>
            <a:off x="3794759" y="1976312"/>
            <a:ext cx="4526281" cy="2312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C5C2AFD-8722-EE4C-A29A-3816759D49F6}"/>
              </a:ext>
            </a:extLst>
          </p:cNvPr>
          <p:cNvPicPr>
            <a:picLocks noChangeAspect="1"/>
          </p:cNvPicPr>
          <p:nvPr userDrawn="1"/>
        </p:nvPicPr>
        <p:blipFill>
          <a:blip r:embed="rId2"/>
          <a:stretch>
            <a:fillRect/>
          </a:stretch>
        </p:blipFill>
        <p:spPr>
          <a:xfrm>
            <a:off x="3949341" y="2118448"/>
            <a:ext cx="4017922" cy="1916550"/>
          </a:xfrm>
          <a:prstGeom prst="rect">
            <a:avLst/>
          </a:prstGeom>
        </p:spPr>
      </p:pic>
      <p:pic>
        <p:nvPicPr>
          <p:cNvPr id="7" name="Picture 7">
            <a:extLst>
              <a:ext uri="{FF2B5EF4-FFF2-40B4-BE49-F238E27FC236}">
                <a16:creationId xmlns:a16="http://schemas.microsoft.com/office/drawing/2014/main" id="{FBB7D9B0-9ECB-2C41-A2DD-73F0D947A08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1231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5"/>
        <p:cNvGrpSpPr/>
        <p:nvPr/>
      </p:nvGrpSpPr>
      <p:grpSpPr>
        <a:xfrm>
          <a:off x="0" y="0"/>
          <a:ext cx="0" cy="0"/>
          <a:chOff x="0" y="0"/>
          <a:chExt cx="0" cy="0"/>
        </a:xfrm>
      </p:grpSpPr>
      <p:sp>
        <p:nvSpPr>
          <p:cNvPr id="36" name="Google Shape;36;p6"/>
          <p:cNvSpPr/>
          <p:nvPr/>
        </p:nvSpPr>
        <p:spPr>
          <a:xfrm>
            <a:off x="0" y="0"/>
            <a:ext cx="12192000" cy="1325600"/>
          </a:xfrm>
          <a:prstGeom prst="rect">
            <a:avLst/>
          </a:prstGeom>
          <a:solidFill>
            <a:srgbClr val="1A4595"/>
          </a:solidFill>
          <a:ln w="12700" cap="flat" cmpd="sng">
            <a:solidFill>
              <a:srgbClr val="1A4595"/>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1" i="0" u="none" strike="noStrike" cap="none">
              <a:solidFill>
                <a:srgbClr val="FFFFFF"/>
              </a:solidFill>
              <a:latin typeface="Corbel"/>
              <a:ea typeface="Corbel"/>
              <a:cs typeface="Corbel"/>
              <a:sym typeface="Corbel"/>
            </a:endParaRPr>
          </a:p>
        </p:txBody>
      </p:sp>
      <p:pic>
        <p:nvPicPr>
          <p:cNvPr id="37" name="Google Shape;37;p6"/>
          <p:cNvPicPr preferRelativeResize="0"/>
          <p:nvPr/>
        </p:nvPicPr>
        <p:blipFill rotWithShape="1">
          <a:blip r:embed="rId2">
            <a:alphaModFix/>
          </a:blip>
          <a:srcRect t="27953" r="53201"/>
          <a:stretch/>
        </p:blipFill>
        <p:spPr>
          <a:xfrm>
            <a:off x="9069389" y="1"/>
            <a:ext cx="3117847" cy="1757364"/>
          </a:xfrm>
          <a:prstGeom prst="rect">
            <a:avLst/>
          </a:prstGeom>
          <a:noFill/>
          <a:ln>
            <a:noFill/>
          </a:ln>
        </p:spPr>
      </p:pic>
      <p:sp>
        <p:nvSpPr>
          <p:cNvPr id="38" name="Google Shape;38;p6"/>
          <p:cNvSpPr/>
          <p:nvPr/>
        </p:nvSpPr>
        <p:spPr>
          <a:xfrm>
            <a:off x="655637" y="290513"/>
            <a:ext cx="85600" cy="871600"/>
          </a:xfrm>
          <a:prstGeom prst="rect">
            <a:avLst/>
          </a:prstGeom>
          <a:solidFill>
            <a:srgbClr val="255ED3"/>
          </a:solidFill>
          <a:ln w="12700" cap="flat" cmpd="sng">
            <a:solidFill>
              <a:srgbClr val="1B4499"/>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r>
              <a:rPr lang="en" sz="1867" b="0" i="0" u="none" strike="noStrike" cap="none">
                <a:solidFill>
                  <a:srgbClr val="255ED3"/>
                </a:solidFill>
                <a:latin typeface="Corbel"/>
                <a:ea typeface="Corbel"/>
                <a:cs typeface="Corbel"/>
                <a:sym typeface="Corbel"/>
              </a:rPr>
              <a:t>  </a:t>
            </a:r>
            <a:endParaRPr sz="1467"/>
          </a:p>
        </p:txBody>
      </p:sp>
      <p:sp>
        <p:nvSpPr>
          <p:cNvPr id="39" name="Google Shape;39;p6"/>
          <p:cNvSpPr txBox="1">
            <a:spLocks noGrp="1"/>
          </p:cNvSpPr>
          <p:nvPr>
            <p:ph type="title"/>
          </p:nvPr>
        </p:nvSpPr>
        <p:spPr>
          <a:xfrm>
            <a:off x="822000" y="288567"/>
            <a:ext cx="106540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4000">
                <a:solidFill>
                  <a:schemeClr val="lt1"/>
                </a:solidFill>
              </a:defRPr>
            </a:lvl1pPr>
            <a:lvl2pPr lvl="1">
              <a:spcBef>
                <a:spcPts val="0"/>
              </a:spcBef>
              <a:spcAft>
                <a:spcPts val="0"/>
              </a:spcAft>
              <a:buClr>
                <a:schemeClr val="lt1"/>
              </a:buClr>
              <a:buSzPts val="3000"/>
              <a:buNone/>
              <a:defRPr sz="4000">
                <a:solidFill>
                  <a:schemeClr val="lt1"/>
                </a:solidFill>
              </a:defRPr>
            </a:lvl2pPr>
            <a:lvl3pPr lvl="2">
              <a:spcBef>
                <a:spcPts val="0"/>
              </a:spcBef>
              <a:spcAft>
                <a:spcPts val="0"/>
              </a:spcAft>
              <a:buClr>
                <a:schemeClr val="lt1"/>
              </a:buClr>
              <a:buSzPts val="3000"/>
              <a:buNone/>
              <a:defRPr sz="4000">
                <a:solidFill>
                  <a:schemeClr val="lt1"/>
                </a:solidFill>
              </a:defRPr>
            </a:lvl3pPr>
            <a:lvl4pPr lvl="3">
              <a:spcBef>
                <a:spcPts val="0"/>
              </a:spcBef>
              <a:spcAft>
                <a:spcPts val="0"/>
              </a:spcAft>
              <a:buClr>
                <a:schemeClr val="lt1"/>
              </a:buClr>
              <a:buSzPts val="3000"/>
              <a:buNone/>
              <a:defRPr sz="4000">
                <a:solidFill>
                  <a:schemeClr val="lt1"/>
                </a:solidFill>
              </a:defRPr>
            </a:lvl4pPr>
            <a:lvl5pPr lvl="4">
              <a:spcBef>
                <a:spcPts val="0"/>
              </a:spcBef>
              <a:spcAft>
                <a:spcPts val="0"/>
              </a:spcAft>
              <a:buClr>
                <a:schemeClr val="lt1"/>
              </a:buClr>
              <a:buSzPts val="3000"/>
              <a:buNone/>
              <a:defRPr sz="4000">
                <a:solidFill>
                  <a:schemeClr val="lt1"/>
                </a:solidFill>
              </a:defRPr>
            </a:lvl5pPr>
            <a:lvl6pPr lvl="5">
              <a:spcBef>
                <a:spcPts val="0"/>
              </a:spcBef>
              <a:spcAft>
                <a:spcPts val="0"/>
              </a:spcAft>
              <a:buClr>
                <a:schemeClr val="lt1"/>
              </a:buClr>
              <a:buSzPts val="3000"/>
              <a:buNone/>
              <a:defRPr sz="4000">
                <a:solidFill>
                  <a:schemeClr val="lt1"/>
                </a:solidFill>
              </a:defRPr>
            </a:lvl6pPr>
            <a:lvl7pPr lvl="6">
              <a:spcBef>
                <a:spcPts val="0"/>
              </a:spcBef>
              <a:spcAft>
                <a:spcPts val="0"/>
              </a:spcAft>
              <a:buClr>
                <a:schemeClr val="lt1"/>
              </a:buClr>
              <a:buSzPts val="3000"/>
              <a:buNone/>
              <a:defRPr sz="4000">
                <a:solidFill>
                  <a:schemeClr val="lt1"/>
                </a:solidFill>
              </a:defRPr>
            </a:lvl7pPr>
            <a:lvl8pPr lvl="7">
              <a:spcBef>
                <a:spcPts val="0"/>
              </a:spcBef>
              <a:spcAft>
                <a:spcPts val="0"/>
              </a:spcAft>
              <a:buClr>
                <a:schemeClr val="lt1"/>
              </a:buClr>
              <a:buSzPts val="3000"/>
              <a:buNone/>
              <a:defRPr sz="4000">
                <a:solidFill>
                  <a:schemeClr val="lt1"/>
                </a:solidFill>
              </a:defRPr>
            </a:lvl8pPr>
            <a:lvl9pPr lvl="8">
              <a:spcBef>
                <a:spcPts val="0"/>
              </a:spcBef>
              <a:spcAft>
                <a:spcPts val="0"/>
              </a:spcAft>
              <a:buClr>
                <a:schemeClr val="lt1"/>
              </a:buClr>
              <a:buSzPts val="3000"/>
              <a:buNone/>
              <a:defRPr sz="4000">
                <a:solidFill>
                  <a:schemeClr val="lt1"/>
                </a:solidFill>
              </a:defRPr>
            </a:lvl9pPr>
          </a:lstStyle>
          <a:p>
            <a:endParaRPr/>
          </a:p>
        </p:txBody>
      </p:sp>
      <p:sp>
        <p:nvSpPr>
          <p:cNvPr id="40" name="Google Shape;40;p6"/>
          <p:cNvSpPr txBox="1">
            <a:spLocks noGrp="1"/>
          </p:cNvSpPr>
          <p:nvPr>
            <p:ph type="body" idx="1"/>
          </p:nvPr>
        </p:nvSpPr>
        <p:spPr>
          <a:xfrm>
            <a:off x="822000" y="1536633"/>
            <a:ext cx="11012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6"/>
          <p:cNvSpPr txBox="1">
            <a:spLocks noGrp="1"/>
          </p:cNvSpPr>
          <p:nvPr>
            <p:ph type="sldNum" idx="12"/>
          </p:nvPr>
        </p:nvSpPr>
        <p:spPr>
          <a:xfrm>
            <a:off x="10280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42" name="Google Shape;42;p6" descr="A close up of a logo&#10;&#10;Description automatically generated"/>
          <p:cNvPicPr preferRelativeResize="0"/>
          <p:nvPr/>
        </p:nvPicPr>
        <p:blipFill rotWithShape="1">
          <a:blip r:embed="rId3">
            <a:alphaModFix/>
          </a:blip>
          <a:srcRect/>
          <a:stretch/>
        </p:blipFill>
        <p:spPr>
          <a:xfrm>
            <a:off x="11068051" y="6296026"/>
            <a:ext cx="766764" cy="365124"/>
          </a:xfrm>
          <a:prstGeom prst="rect">
            <a:avLst/>
          </a:prstGeom>
          <a:noFill/>
          <a:ln>
            <a:noFill/>
          </a:ln>
        </p:spPr>
      </p:pic>
    </p:spTree>
    <p:extLst>
      <p:ext uri="{BB962C8B-B14F-4D97-AF65-F5344CB8AC3E}">
        <p14:creationId xmlns:p14="http://schemas.microsoft.com/office/powerpoint/2010/main" val="3944355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B4BDA69A-5399-2547-81AD-AE501BE0C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EB7607AE-83DF-F946-B923-6E5DDEF8E218}"/>
              </a:ext>
            </a:extLst>
          </p:cNvPr>
          <p:cNvSpPr/>
          <p:nvPr/>
        </p:nvSpPr>
        <p:spPr>
          <a:xfrm>
            <a:off x="0" y="0"/>
            <a:ext cx="1038225"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6" name="Picture 7">
            <a:extLst>
              <a:ext uri="{FF2B5EF4-FFF2-40B4-BE49-F238E27FC236}">
                <a16:creationId xmlns:a16="http://schemas.microsoft.com/office/drawing/2014/main" id="{74CDB412-8279-7349-AC4C-DB4CCAF61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915298" y="2196548"/>
            <a:ext cx="9152752" cy="1909762"/>
          </a:xfrm>
          <a:prstGeom prst="rect">
            <a:avLst/>
          </a:prstGeom>
        </p:spPr>
        <p:txBody>
          <a:bodyPr anchor="b"/>
          <a:lstStyle>
            <a:lvl1pPr algn="l">
              <a:defRPr sz="6000" b="1">
                <a:solidFill>
                  <a:schemeClr val="accent1"/>
                </a:solidFill>
              </a:defRPr>
            </a:lvl1pPr>
          </a:lstStyle>
          <a:p>
            <a:r>
              <a:rPr lang="en-US" dirty="0"/>
              <a:t>Section Title Goes Here</a:t>
            </a:r>
          </a:p>
        </p:txBody>
      </p:sp>
      <p:sp>
        <p:nvSpPr>
          <p:cNvPr id="3" name="Subtitle 2"/>
          <p:cNvSpPr>
            <a:spLocks noGrp="1"/>
          </p:cNvSpPr>
          <p:nvPr>
            <p:ph type="subTitle" idx="1" hasCustomPrompt="1"/>
          </p:nvPr>
        </p:nvSpPr>
        <p:spPr>
          <a:xfrm>
            <a:off x="1915298" y="4198386"/>
            <a:ext cx="9152752" cy="834038"/>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something extra to this if you like</a:t>
            </a:r>
          </a:p>
        </p:txBody>
      </p:sp>
      <p:sp>
        <p:nvSpPr>
          <p:cNvPr id="7" name="Slide Number Placeholder 5">
            <a:extLst>
              <a:ext uri="{FF2B5EF4-FFF2-40B4-BE49-F238E27FC236}">
                <a16:creationId xmlns:a16="http://schemas.microsoft.com/office/drawing/2014/main" id="{33F6E290-EB7E-CD4C-9502-A405A7AF8242}"/>
              </a:ext>
            </a:extLst>
          </p:cNvPr>
          <p:cNvSpPr>
            <a:spLocks noGrp="1"/>
          </p:cNvSpPr>
          <p:nvPr>
            <p:ph type="sldNum" sz="quarter" idx="10"/>
          </p:nvPr>
        </p:nvSpPr>
        <p:spPr>
          <a:xfrm>
            <a:off x="10466388" y="6296025"/>
            <a:ext cx="530225" cy="365125"/>
          </a:xfrm>
        </p:spPr>
        <p:txBody>
          <a:bodyPr/>
          <a:lstStyle>
            <a:lvl1pPr>
              <a:defRPr/>
            </a:lvl1pPr>
          </a:lstStyle>
          <a:p>
            <a:pPr>
              <a:defRPr/>
            </a:pPr>
            <a:fld id="{457D0C9B-67E4-EE4D-9F86-A8A2C273B7F3}" type="slidenum">
              <a:rPr lang="en-US"/>
              <a:pPr>
                <a:defRPr/>
              </a:pPr>
              <a:t>‹#›</a:t>
            </a:fld>
            <a:endParaRPr lang="en-US" dirty="0"/>
          </a:p>
        </p:txBody>
      </p:sp>
    </p:spTree>
    <p:extLst>
      <p:ext uri="{BB962C8B-B14F-4D97-AF65-F5344CB8AC3E}">
        <p14:creationId xmlns:p14="http://schemas.microsoft.com/office/powerpoint/2010/main" val="2659003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Alternate Dark">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561681-AC63-AC42-ADF8-79260A48FC3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9033" b="39491"/>
          <a:stretch>
            <a:fillRect/>
          </a:stretch>
        </p:blipFill>
        <p:spPr bwMode="auto">
          <a:xfrm rot="5400000">
            <a:off x="-2291556" y="2291556"/>
            <a:ext cx="60594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A picture containing drawing&#10;&#10;Description automatically generated">
            <a:extLst>
              <a:ext uri="{FF2B5EF4-FFF2-40B4-BE49-F238E27FC236}">
                <a16:creationId xmlns:a16="http://schemas.microsoft.com/office/drawing/2014/main" id="{83D0A600-4D8D-4849-B225-7C8538BFD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98" b="17615"/>
          <a:stretch>
            <a:fillRect/>
          </a:stretch>
        </p:blipFill>
        <p:spPr bwMode="auto">
          <a:xfrm>
            <a:off x="5894388" y="2752725"/>
            <a:ext cx="6297612"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C2EA8B4B-F88A-1E4B-AC89-AC59FACC6F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6463" y="62960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1147202" y="1600200"/>
            <a:ext cx="8851557" cy="1909762"/>
          </a:xfrm>
          <a:prstGeom prst="rect">
            <a:avLst/>
          </a:prstGeom>
        </p:spPr>
        <p:txBody>
          <a:bodyPr anchor="b"/>
          <a:lstStyle>
            <a:lvl1pPr algn="l">
              <a:defRPr sz="6000" b="1">
                <a:solidFill>
                  <a:schemeClr val="bg1"/>
                </a:solidFill>
              </a:defRPr>
            </a:lvl1pPr>
          </a:lstStyle>
          <a:p>
            <a:r>
              <a:rPr lang="en-US" dirty="0"/>
              <a:t>Section Title Goes Here</a:t>
            </a:r>
          </a:p>
        </p:txBody>
      </p:sp>
      <p:sp>
        <p:nvSpPr>
          <p:cNvPr id="3" name="Subtitle 2"/>
          <p:cNvSpPr>
            <a:spLocks noGrp="1"/>
          </p:cNvSpPr>
          <p:nvPr>
            <p:ph type="subTitle" idx="1"/>
          </p:nvPr>
        </p:nvSpPr>
        <p:spPr>
          <a:xfrm>
            <a:off x="1147202" y="3602038"/>
            <a:ext cx="8851557" cy="834038"/>
          </a:xfrm>
          <a:prstGeom prst="rect">
            <a:avLst/>
          </a:prstGeo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A2BCE8ED-89E2-F540-8F9A-B399E638C639}"/>
              </a:ext>
            </a:extLst>
          </p:cNvPr>
          <p:cNvSpPr>
            <a:spLocks noGrp="1"/>
          </p:cNvSpPr>
          <p:nvPr>
            <p:ph type="sldNum" sz="quarter" idx="10"/>
          </p:nvPr>
        </p:nvSpPr>
        <p:spPr>
          <a:xfrm>
            <a:off x="10466388" y="6296025"/>
            <a:ext cx="530225" cy="365125"/>
          </a:xfrm>
        </p:spPr>
        <p:txBody>
          <a:bodyPr/>
          <a:lstStyle>
            <a:lvl1pPr>
              <a:defRPr smtClean="0">
                <a:solidFill>
                  <a:schemeClr val="accent1">
                    <a:lumMod val="20000"/>
                    <a:lumOff val="80000"/>
                  </a:schemeClr>
                </a:solidFill>
              </a:defRPr>
            </a:lvl1pPr>
          </a:lstStyle>
          <a:p>
            <a:pPr>
              <a:defRPr/>
            </a:pPr>
            <a:fld id="{05372BE0-BC18-2948-AA51-3CC7323BE54A}" type="slidenum">
              <a:rPr lang="en-US"/>
              <a:pPr>
                <a:defRPr/>
              </a:pPr>
              <a:t>‹#›</a:t>
            </a:fld>
            <a:endParaRPr lang="en-US" dirty="0"/>
          </a:p>
        </p:txBody>
      </p:sp>
    </p:spTree>
    <p:extLst>
      <p:ext uri="{BB962C8B-B14F-4D97-AF65-F5344CB8AC3E}">
        <p14:creationId xmlns:p14="http://schemas.microsoft.com/office/powerpoint/2010/main" val="359897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 Alternate Light">
    <p:bg>
      <p:bgPr>
        <a:solidFill>
          <a:srgbClr val="99EEFF"/>
        </a:solidFill>
        <a:effectLst/>
      </p:bgPr>
    </p:bg>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05B0AD27-F477-F947-B798-A3429142A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099B4229-A520-8548-AA52-F638A13C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33" t="2" b="49232"/>
          <a:stretch>
            <a:fillRect/>
          </a:stretch>
        </p:blipFill>
        <p:spPr bwMode="auto">
          <a:xfrm rot="5400000">
            <a:off x="-2410619" y="2410619"/>
            <a:ext cx="605948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1581912" y="1683321"/>
            <a:ext cx="9765538" cy="2293938"/>
          </a:xfrm>
          <a:prstGeom prst="rect">
            <a:avLst/>
          </a:prstGeom>
        </p:spPr>
        <p:txBody>
          <a:bodyPr anchor="b"/>
          <a:lstStyle>
            <a:lvl1pPr>
              <a:defRPr sz="6000" b="1">
                <a:solidFill>
                  <a:schemeClr val="accent1"/>
                </a:solidFill>
              </a:defRPr>
            </a:lvl1pPr>
          </a:lstStyle>
          <a:p>
            <a:r>
              <a:rPr lang="en-US" dirty="0"/>
              <a:t>Section Title Goes Here</a:t>
            </a:r>
          </a:p>
        </p:txBody>
      </p:sp>
      <p:sp>
        <p:nvSpPr>
          <p:cNvPr id="3" name="Text Placeholder 2"/>
          <p:cNvSpPr>
            <a:spLocks noGrp="1"/>
          </p:cNvSpPr>
          <p:nvPr>
            <p:ph type="body" idx="1"/>
          </p:nvPr>
        </p:nvSpPr>
        <p:spPr>
          <a:xfrm>
            <a:off x="1581912" y="4004247"/>
            <a:ext cx="9765538" cy="1500187"/>
          </a:xfrm>
          <a:prstGeom prst="rect">
            <a:avLst/>
          </a:prstGeo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8CDFC9F1-74D8-C94F-945D-44514401E48A}"/>
              </a:ext>
            </a:extLst>
          </p:cNvPr>
          <p:cNvSpPr>
            <a:spLocks noGrp="1"/>
          </p:cNvSpPr>
          <p:nvPr>
            <p:ph type="sldNum" sz="quarter" idx="10"/>
          </p:nvPr>
        </p:nvSpPr>
        <p:spPr>
          <a:xfrm>
            <a:off x="10466388" y="6296025"/>
            <a:ext cx="530225" cy="365125"/>
          </a:xfrm>
        </p:spPr>
        <p:txBody>
          <a:bodyPr/>
          <a:lstStyle>
            <a:lvl1pPr>
              <a:defRPr smtClean="0">
                <a:solidFill>
                  <a:schemeClr val="accent1"/>
                </a:solidFill>
              </a:defRPr>
            </a:lvl1pPr>
          </a:lstStyle>
          <a:p>
            <a:pPr>
              <a:defRPr/>
            </a:pPr>
            <a:fld id="{0D929C90-1AB1-0149-B55A-AC988D491CF7}" type="slidenum">
              <a:rPr lang="en-US"/>
              <a:pPr>
                <a:defRPr/>
              </a:pPr>
              <a:t>‹#›</a:t>
            </a:fld>
            <a:endParaRPr lang="en-US" dirty="0"/>
          </a:p>
        </p:txBody>
      </p:sp>
    </p:spTree>
    <p:extLst>
      <p:ext uri="{BB962C8B-B14F-4D97-AF65-F5344CB8AC3E}">
        <p14:creationId xmlns:p14="http://schemas.microsoft.com/office/powerpoint/2010/main" val="129466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0E02EF-ECEF-6546-AC8B-3D9B46C65A2E}"/>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6" descr="A close up of a logo&#10;&#10;Description automatically generated">
            <a:extLst>
              <a:ext uri="{FF2B5EF4-FFF2-40B4-BE49-F238E27FC236}">
                <a16:creationId xmlns:a16="http://schemas.microsoft.com/office/drawing/2014/main" id="{AC819F05-A83F-3643-B040-D237D3084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FECD17EB-6099-FA49-8A8C-B3C478B19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EDC743DF-CE2F-EA42-A107-42B46EB37B37}"/>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2"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397578C-3AF1-214B-8745-EB0DF06394A7}"/>
              </a:ext>
            </a:extLst>
          </p:cNvPr>
          <p:cNvSpPr>
            <a:spLocks noGrp="1"/>
          </p:cNvSpPr>
          <p:nvPr>
            <p:ph type="sldNum" sz="quarter" idx="10"/>
          </p:nvPr>
        </p:nvSpPr>
        <p:spPr>
          <a:xfrm>
            <a:off x="10466388" y="6296025"/>
            <a:ext cx="530225" cy="365125"/>
          </a:xfrm>
        </p:spPr>
        <p:txBody>
          <a:bodyPr/>
          <a:lstStyle>
            <a:lvl1pPr>
              <a:defRPr/>
            </a:lvl1pPr>
          </a:lstStyle>
          <a:p>
            <a:pPr>
              <a:defRPr/>
            </a:pPr>
            <a:fld id="{0121240C-47AF-2F4D-83B3-CC3EDF50F794}" type="slidenum">
              <a:rPr lang="en-US"/>
              <a:pPr>
                <a:defRPr/>
              </a:pPr>
              <a:t>‹#›</a:t>
            </a:fld>
            <a:endParaRPr lang="en-US" dirty="0"/>
          </a:p>
        </p:txBody>
      </p:sp>
    </p:spTree>
    <p:extLst>
      <p:ext uri="{BB962C8B-B14F-4D97-AF65-F5344CB8AC3E}">
        <p14:creationId xmlns:p14="http://schemas.microsoft.com/office/powerpoint/2010/main" val="494830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4" descr="A close up of a logo&#10;&#10;Description automatically generated">
            <a:extLst>
              <a:ext uri="{FF2B5EF4-FFF2-40B4-BE49-F238E27FC236}">
                <a16:creationId xmlns:a16="http://schemas.microsoft.com/office/drawing/2014/main" id="{2861E2B0-E417-3449-9BD2-8EDF99E6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48480E8D-B466-C743-B6B4-A928EAFC4BE4}"/>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9" name="Picture 7">
            <a:extLst>
              <a:ext uri="{FF2B5EF4-FFF2-40B4-BE49-F238E27FC236}">
                <a16:creationId xmlns:a16="http://schemas.microsoft.com/office/drawing/2014/main" id="{D8D996C0-D6E0-D44C-B017-797FE75F0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24184CC-91A6-624F-9A8B-C2AA443015F0}"/>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E77F978D-5363-FC43-A6C2-7EA5DF39F036}"/>
              </a:ext>
            </a:extLst>
          </p:cNvPr>
          <p:cNvSpPr>
            <a:spLocks noGrp="1"/>
          </p:cNvSpPr>
          <p:nvPr>
            <p:ph type="sldNum" sz="quarter" idx="10"/>
          </p:nvPr>
        </p:nvSpPr>
        <p:spPr>
          <a:xfrm>
            <a:off x="10466388" y="6296025"/>
            <a:ext cx="530225" cy="365125"/>
          </a:xfrm>
        </p:spPr>
        <p:txBody>
          <a:bodyPr/>
          <a:lstStyle>
            <a:lvl1pPr>
              <a:defRPr/>
            </a:lvl1pPr>
          </a:lstStyle>
          <a:p>
            <a:pPr>
              <a:defRPr/>
            </a:pPr>
            <a:fld id="{F3EA02B2-7C1B-3745-B04D-2D251A8ED9EE}" type="slidenum">
              <a:rPr lang="en-US"/>
              <a:pPr>
                <a:defRPr/>
              </a:pPr>
              <a:t>‹#›</a:t>
            </a:fld>
            <a:endParaRPr lang="en-US" dirty="0"/>
          </a:p>
        </p:txBody>
      </p:sp>
    </p:spTree>
    <p:extLst>
      <p:ext uri="{BB962C8B-B14F-4D97-AF65-F5344CB8AC3E}">
        <p14:creationId xmlns:p14="http://schemas.microsoft.com/office/powerpoint/2010/main" val="226538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4" descr="A close up of a logo&#10;&#10;Description automatically generated">
            <a:extLst>
              <a:ext uri="{FF2B5EF4-FFF2-40B4-BE49-F238E27FC236}">
                <a16:creationId xmlns:a16="http://schemas.microsoft.com/office/drawing/2014/main" id="{E089BD9A-FFD6-8E45-962D-88FE091FD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8050" y="62960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86F970-AFAF-D545-8BD5-845C66F5C19C}"/>
              </a:ext>
            </a:extLst>
          </p:cNvPr>
          <p:cNvSpPr/>
          <p:nvPr/>
        </p:nvSpPr>
        <p:spPr>
          <a:xfrm>
            <a:off x="0" y="0"/>
            <a:ext cx="12192000" cy="132556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p>
        </p:txBody>
      </p:sp>
      <p:pic>
        <p:nvPicPr>
          <p:cNvPr id="5" name="Picture 7">
            <a:extLst>
              <a:ext uri="{FF2B5EF4-FFF2-40B4-BE49-F238E27FC236}">
                <a16:creationId xmlns:a16="http://schemas.microsoft.com/office/drawing/2014/main" id="{98E84515-8741-CD43-9D01-F8671983E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7956" r="53200"/>
          <a:stretch>
            <a:fillRect/>
          </a:stretch>
        </p:blipFill>
        <p:spPr bwMode="auto">
          <a:xfrm>
            <a:off x="9069388" y="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1C545D3-CCAF-0F42-BDA5-8FE3FE81E583}"/>
              </a:ext>
            </a:extLst>
          </p:cNvPr>
          <p:cNvSpPr/>
          <p:nvPr/>
        </p:nvSpPr>
        <p:spPr>
          <a:xfrm>
            <a:off x="655638" y="290513"/>
            <a:ext cx="85725" cy="87153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accent1"/>
                </a:solidFill>
              </a:rPr>
              <a:t>  </a:t>
            </a:r>
          </a:p>
        </p:txBody>
      </p:sp>
      <p:sp>
        <p:nvSpPr>
          <p:cNvPr id="9" name="Title 1"/>
          <p:cNvSpPr>
            <a:spLocks noGrp="1"/>
          </p:cNvSpPr>
          <p:nvPr>
            <p:ph type="title"/>
          </p:nvPr>
        </p:nvSpPr>
        <p:spPr>
          <a:xfrm>
            <a:off x="838200" y="290984"/>
            <a:ext cx="10515600" cy="960438"/>
          </a:xfrm>
          <a:prstGeom prst="rect">
            <a:avLst/>
          </a:prstGeom>
        </p:spPr>
        <p:txBody>
          <a:bodyPr/>
          <a:lstStyle>
            <a:lvl1pPr>
              <a:defRPr b="1">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9A7F302A-7F43-3043-9DEB-52C78F693E04}"/>
              </a:ext>
            </a:extLst>
          </p:cNvPr>
          <p:cNvSpPr>
            <a:spLocks noGrp="1"/>
          </p:cNvSpPr>
          <p:nvPr>
            <p:ph type="sldNum" sz="quarter" idx="10"/>
          </p:nvPr>
        </p:nvSpPr>
        <p:spPr>
          <a:xfrm>
            <a:off x="10466388" y="6296025"/>
            <a:ext cx="530225" cy="365125"/>
          </a:xfrm>
        </p:spPr>
        <p:txBody>
          <a:bodyPr/>
          <a:lstStyle>
            <a:lvl1pPr>
              <a:defRPr/>
            </a:lvl1pPr>
          </a:lstStyle>
          <a:p>
            <a:pPr>
              <a:defRPr/>
            </a:pPr>
            <a:fld id="{17736792-7E9C-9442-95C1-E9985CE4D3B6}" type="slidenum">
              <a:rPr lang="en-US"/>
              <a:pPr>
                <a:defRPr/>
              </a:pPr>
              <a:t>‹#›</a:t>
            </a:fld>
            <a:endParaRPr lang="en-US" dirty="0"/>
          </a:p>
        </p:txBody>
      </p:sp>
    </p:spTree>
    <p:extLst>
      <p:ext uri="{BB962C8B-B14F-4D97-AF65-F5344CB8AC3E}">
        <p14:creationId xmlns:p14="http://schemas.microsoft.com/office/powerpoint/2010/main" val="1243525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 Alterna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F471D0-9651-9B4A-80EA-21715A86596F}"/>
              </a:ext>
            </a:extLst>
          </p:cNvPr>
          <p:cNvSpPr>
            <a:spLocks noGrp="1"/>
          </p:cNvSpPr>
          <p:nvPr>
            <p:ph type="sldNum" sz="quarter" idx="12"/>
          </p:nvPr>
        </p:nvSpPr>
        <p:spPr>
          <a:xfrm>
            <a:off x="10465903" y="6296716"/>
            <a:ext cx="530087" cy="365125"/>
          </a:xfrm>
          <a:prstGeom prst="rect">
            <a:avLst/>
          </a:prstGeom>
        </p:spPr>
        <p:txBody>
          <a:bodyPr/>
          <a:lstStyle/>
          <a:p>
            <a:fld id="{C97FC88E-866D-894C-A5F4-69E219FEB641}" type="slidenum">
              <a:rPr lang="en-US" smtClean="0"/>
              <a:t>‹#›</a:t>
            </a:fld>
            <a:endParaRPr lang="en-US" dirty="0"/>
          </a:p>
        </p:txBody>
      </p:sp>
      <p:pic>
        <p:nvPicPr>
          <p:cNvPr id="7" name="Picture 6" descr="A close up of a logo&#10;&#10;Description automatically generated">
            <a:extLst>
              <a:ext uri="{FF2B5EF4-FFF2-40B4-BE49-F238E27FC236}">
                <a16:creationId xmlns:a16="http://schemas.microsoft.com/office/drawing/2014/main" id="{F31EA3ED-6BC0-5D48-B8B9-7BFC690DC3B0}"/>
              </a:ext>
            </a:extLst>
          </p:cNvPr>
          <p:cNvPicPr>
            <a:picLocks noChangeAspect="1"/>
          </p:cNvPicPr>
          <p:nvPr userDrawn="1"/>
        </p:nvPicPr>
        <p:blipFill>
          <a:blip r:embed="rId2"/>
          <a:stretch>
            <a:fillRect/>
          </a:stretch>
        </p:blipFill>
        <p:spPr>
          <a:xfrm>
            <a:off x="11068730" y="6296714"/>
            <a:ext cx="765461" cy="365125"/>
          </a:xfrm>
          <a:prstGeom prst="rect">
            <a:avLst/>
          </a:prstGeom>
        </p:spPr>
      </p:pic>
      <p:sp>
        <p:nvSpPr>
          <p:cNvPr id="5" name="Title 1">
            <a:extLst>
              <a:ext uri="{FF2B5EF4-FFF2-40B4-BE49-F238E27FC236}">
                <a16:creationId xmlns:a16="http://schemas.microsoft.com/office/drawing/2014/main" id="{4CCA1D8C-29BD-E64C-B7CB-25F1E109E687}"/>
              </a:ext>
            </a:extLst>
          </p:cNvPr>
          <p:cNvSpPr>
            <a:spLocks noGrp="1"/>
          </p:cNvSpPr>
          <p:nvPr>
            <p:ph type="title"/>
          </p:nvPr>
        </p:nvSpPr>
        <p:spPr>
          <a:xfrm>
            <a:off x="838200" y="365125"/>
            <a:ext cx="10515600" cy="1325563"/>
          </a:xfrm>
          <a:prstGeom prst="rect">
            <a:avLst/>
          </a:prstGeom>
        </p:spPr>
        <p:txBody>
          <a:bodyPr/>
          <a:lstStyle>
            <a:lvl1pPr>
              <a:defRPr b="1">
                <a:solidFill>
                  <a:schemeClr val="accent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57890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A3AE55B-C10E-6E47-8794-00182927010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CF84D15-F03F-D54A-9E48-12212D4D4A0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A69D563D-C0A6-CD4E-A739-F924D1FC0B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0DBE22DD-494E-1849-B805-BC38FDC971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6" r:id="rId7"/>
    <p:sldLayoutId id="2147483697" r:id="rId8"/>
    <p:sldLayoutId id="2147483707" r:id="rId9"/>
    <p:sldLayoutId id="2147483699" r:id="rId10"/>
    <p:sldLayoutId id="2147483702" r:id="rId11"/>
    <p:sldLayoutId id="2147483703" r:id="rId12"/>
    <p:sldLayoutId id="2147483701" r:id="rId13"/>
    <p:sldLayoutId id="2147483704" r:id="rId14"/>
    <p:sldLayoutId id="2147483708" r:id="rId15"/>
    <p:sldLayoutId id="2147483710" r:id="rId16"/>
    <p:sldLayoutId id="2147483706" r:id="rId17"/>
    <p:sldLayoutId id="2147483712" r:id="rId18"/>
    <p:sldLayoutId id="2147483711" r:id="rId19"/>
    <p:sldLayoutId id="2147483713" r:id="rId20"/>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orbel"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Corbel"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Corbel"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Corbel"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Corbel"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Corbel"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Corbel"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Corbel" panose="020B0503020204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6.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9.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7.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9.xml"/><Relationship Id="rId1" Type="http://schemas.openxmlformats.org/officeDocument/2006/relationships/slideLayout" Target="../slideLayouts/slideLayout20.xml"/><Relationship Id="rId5" Type="http://schemas.openxmlformats.org/officeDocument/2006/relationships/image" Target="../media/image68.png"/><Relationship Id="rId4" Type="http://schemas.openxmlformats.org/officeDocument/2006/relationships/image" Target="../media/image67.png"/></Relationships>
</file>

<file path=ppt/slides/_rels/slide116.xml.rels><?xml version="1.0" encoding="UTF-8" standalone="yes"?>
<Relationships xmlns="http://schemas.openxmlformats.org/package/2006/relationships"><Relationship Id="rId3" Type="http://schemas.openxmlformats.org/officeDocument/2006/relationships/hyperlink" Target="https://www.wikihow.com/" TargetMode="External"/><Relationship Id="rId2" Type="http://schemas.openxmlformats.org/officeDocument/2006/relationships/notesSlide" Target="../notesSlides/notesSlide110.xml"/><Relationship Id="rId1" Type="http://schemas.openxmlformats.org/officeDocument/2006/relationships/slideLayout" Target="../slideLayouts/slideLayout20.xml"/><Relationship Id="rId4" Type="http://schemas.openxmlformats.org/officeDocument/2006/relationships/hyperlink" Target="https://www.ck12.org/"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6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3.tiff"/><Relationship Id="rId4" Type="http://schemas.openxmlformats.org/officeDocument/2006/relationships/image" Target="../media/image36.jpeg"/></Relationships>
</file>

<file path=ppt/slides/_rels/slide71.xml.rels><?xml version="1.0" encoding="UTF-8" standalone="yes"?>
<Relationships xmlns="http://schemas.openxmlformats.org/package/2006/relationships"><Relationship Id="rId3" Type="http://schemas.openxmlformats.org/officeDocument/2006/relationships/hyperlink" Target="https://unifiedqa.apps.allenai.org/"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hyperlink" Target="https://modularqa-demo.apps.allenai.org/"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1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9.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2.xml"/><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CC58-4645-A448-8A30-C8E0609AF0B5}"/>
              </a:ext>
            </a:extLst>
          </p:cNvPr>
          <p:cNvSpPr>
            <a:spLocks noGrp="1"/>
          </p:cNvSpPr>
          <p:nvPr>
            <p:ph type="ctrTitle"/>
          </p:nvPr>
        </p:nvSpPr>
        <p:spPr>
          <a:xfrm>
            <a:off x="1915297" y="2196548"/>
            <a:ext cx="9984260" cy="1909762"/>
          </a:xfrm>
        </p:spPr>
        <p:txBody>
          <a:bodyPr/>
          <a:lstStyle/>
          <a:p>
            <a:r>
              <a:rPr lang="en-US" dirty="0"/>
              <a:t>Progress in the Breadth: </a:t>
            </a:r>
            <a:r>
              <a:rPr lang="en-US" sz="3600" b="0" dirty="0"/>
              <a:t>Broadening the Scope of Language Understanding</a:t>
            </a:r>
            <a:endParaRPr lang="en-US" sz="1400" dirty="0"/>
          </a:p>
        </p:txBody>
      </p:sp>
      <p:sp>
        <p:nvSpPr>
          <p:cNvPr id="3" name="Subtitle 2">
            <a:extLst>
              <a:ext uri="{FF2B5EF4-FFF2-40B4-BE49-F238E27FC236}">
                <a16:creationId xmlns:a16="http://schemas.microsoft.com/office/drawing/2014/main" id="{C4AB8135-824C-134E-AD47-DC9D63351773}"/>
              </a:ext>
            </a:extLst>
          </p:cNvPr>
          <p:cNvSpPr>
            <a:spLocks noGrp="1"/>
          </p:cNvSpPr>
          <p:nvPr>
            <p:ph type="subTitle" idx="1"/>
          </p:nvPr>
        </p:nvSpPr>
        <p:spPr>
          <a:xfrm>
            <a:off x="1915297" y="4379162"/>
            <a:ext cx="9984259" cy="834038"/>
          </a:xfrm>
        </p:spPr>
        <p:txBody>
          <a:bodyPr/>
          <a:lstStyle/>
          <a:p>
            <a:r>
              <a:rPr lang="en-US" dirty="0"/>
              <a:t>Daniel </a:t>
            </a:r>
            <a:r>
              <a:rPr lang="en-US" dirty="0" err="1"/>
              <a:t>Khashabi</a:t>
            </a:r>
            <a:r>
              <a:rPr lang="en-US" dirty="0"/>
              <a:t> </a:t>
            </a:r>
            <a:br>
              <a:rPr lang="en-US" dirty="0"/>
            </a:br>
            <a:r>
              <a:rPr lang="en-US" dirty="0"/>
              <a:t>Allen Institute for AI</a:t>
            </a:r>
            <a:br>
              <a:rPr lang="en-US" dirty="0"/>
            </a:br>
            <a:br>
              <a:rPr lang="en-US" dirty="0"/>
            </a:br>
            <a:br>
              <a:rPr lang="en-US" dirty="0"/>
            </a:br>
            <a:r>
              <a:rPr lang="en-US" sz="1800" dirty="0"/>
              <a:t>Joint w/ Swaroop Mishra, Tushar </a:t>
            </a:r>
            <a:r>
              <a:rPr lang="en-US" sz="1800" dirty="0" err="1"/>
              <a:t>Khot</a:t>
            </a:r>
            <a:r>
              <a:rPr lang="en-US" sz="1800" dirty="0"/>
              <a:t>, Ashish Sabharwal, Hanna </a:t>
            </a:r>
            <a:r>
              <a:rPr lang="en-US" sz="1800" dirty="0" err="1"/>
              <a:t>Hajishirzi</a:t>
            </a:r>
            <a:r>
              <a:rPr lang="en-US" sz="1800" dirty="0"/>
              <a:t>, </a:t>
            </a:r>
            <a:r>
              <a:rPr lang="en-US" sz="1800" dirty="0" err="1"/>
              <a:t>Oyvind</a:t>
            </a:r>
            <a:r>
              <a:rPr lang="en-US" sz="1800" dirty="0"/>
              <a:t> </a:t>
            </a:r>
            <a:r>
              <a:rPr lang="en-US" sz="1800" dirty="0" err="1"/>
              <a:t>Tafjord</a:t>
            </a:r>
            <a:r>
              <a:rPr lang="en-US" sz="1800" dirty="0"/>
              <a:t>, Peter Clark </a:t>
            </a:r>
            <a:endParaRPr lang="en-US" sz="2800" dirty="0"/>
          </a:p>
        </p:txBody>
      </p:sp>
      <p:sp>
        <p:nvSpPr>
          <p:cNvPr id="4" name="Slide Number Placeholder 3">
            <a:extLst>
              <a:ext uri="{FF2B5EF4-FFF2-40B4-BE49-F238E27FC236}">
                <a16:creationId xmlns:a16="http://schemas.microsoft.com/office/drawing/2014/main" id="{47F29B39-6F75-0C4C-9592-124004B49BEC}"/>
              </a:ext>
            </a:extLst>
          </p:cNvPr>
          <p:cNvSpPr>
            <a:spLocks noGrp="1"/>
          </p:cNvSpPr>
          <p:nvPr>
            <p:ph type="sldNum" sz="quarter" idx="10"/>
          </p:nvPr>
        </p:nvSpPr>
        <p:spPr/>
        <p:txBody>
          <a:bodyPr/>
          <a:lstStyle/>
          <a:p>
            <a:pPr>
              <a:defRPr/>
            </a:pPr>
            <a:fld id="{457D0C9B-67E4-EE4D-9F86-A8A2C273B7F3}" type="slidenum">
              <a:rPr lang="en-US" smtClean="0"/>
              <a:pPr>
                <a:defRPr/>
              </a:pPr>
              <a:t>1</a:t>
            </a:fld>
            <a:endParaRPr lang="en-US" dirty="0"/>
          </a:p>
        </p:txBody>
      </p:sp>
    </p:spTree>
    <p:extLst>
      <p:ext uri="{BB962C8B-B14F-4D97-AF65-F5344CB8AC3E}">
        <p14:creationId xmlns:p14="http://schemas.microsoft.com/office/powerpoint/2010/main" val="3152608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endParaRPr lang="en-US" dirty="0"/>
          </a:p>
          <a:p>
            <a:pPr marL="0" indent="0">
              <a:buNone/>
            </a:pPr>
            <a:endParaRPr lang="en-US" dirty="0"/>
          </a:p>
          <a:p>
            <a:pPr marL="457200" lvl="1" indent="0">
              <a:buNone/>
            </a:pPr>
            <a:endParaRPr lang="en-US" dirty="0"/>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10</a:t>
            </a:fld>
            <a:endParaRPr lang="en-US" dirty="0"/>
          </a:p>
        </p:txBody>
      </p:sp>
      <p:sp>
        <p:nvSpPr>
          <p:cNvPr id="30" name="TextBox 29">
            <a:extLst>
              <a:ext uri="{FF2B5EF4-FFF2-40B4-BE49-F238E27FC236}">
                <a16:creationId xmlns:a16="http://schemas.microsoft.com/office/drawing/2014/main" id="{B9F59F12-7DC6-C845-8B69-BA2168E6A63F}"/>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B4D921F1-1137-1E40-AA61-21897F4C30B4}"/>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9670971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373"/>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92" name="Google Shape;3892;p37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100</a:t>
            </a:fld>
            <a:endParaRPr/>
          </a:p>
        </p:txBody>
      </p:sp>
      <p:sp>
        <p:nvSpPr>
          <p:cNvPr id="3893" name="Google Shape;3893;p373"/>
          <p:cNvSpPr txBox="1">
            <a:spLocks noGrp="1"/>
          </p:cNvSpPr>
          <p:nvPr>
            <p:ph type="body" idx="1"/>
          </p:nvPr>
        </p:nvSpPr>
        <p:spPr>
          <a:xfrm>
            <a:off x="822000" y="173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1:</a:t>
            </a:r>
            <a:r>
              <a:rPr lang="en" sz="2000">
                <a:solidFill>
                  <a:schemeClr val="dk1"/>
                </a:solidFill>
              </a:rPr>
              <a:t> Collection of crowdsourced data (and their templates) for a large number (hopefully, &gt;=50) of datasets.</a:t>
            </a:r>
            <a:endParaRPr sz="2000">
              <a:solidFill>
                <a:schemeClr val="dk1"/>
              </a:solidFill>
            </a:endParaRPr>
          </a:p>
          <a:p>
            <a:pPr marL="1219170" indent="-423323">
              <a:buClr>
                <a:schemeClr val="dk1"/>
              </a:buClr>
              <a:buSzPts val="1400"/>
              <a:buChar char="➢"/>
            </a:pPr>
            <a:r>
              <a:rPr lang="en" sz="1867">
                <a:solidFill>
                  <a:srgbClr val="1155CC"/>
                </a:solidFill>
              </a:rPr>
              <a:t>This would involve the intermediate annotations  for datasets w/ multiple crowdsourcing steps. </a:t>
            </a:r>
            <a:endParaRPr sz="1867">
              <a:solidFill>
                <a:srgbClr val="1155CC"/>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
        <p:nvSpPr>
          <p:cNvPr id="3894" name="Google Shape;3894;p373"/>
          <p:cNvSpPr txBox="1">
            <a:spLocks noGrp="1"/>
          </p:cNvSpPr>
          <p:nvPr>
            <p:ph type="body" idx="1"/>
          </p:nvPr>
        </p:nvSpPr>
        <p:spPr>
          <a:xfrm>
            <a:off x="822000" y="4279833"/>
            <a:ext cx="11012800" cy="1023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2000" b="1">
                <a:solidFill>
                  <a:schemeClr val="dk1"/>
                </a:solidFill>
              </a:rPr>
              <a:t>Step 2: </a:t>
            </a:r>
            <a:r>
              <a:rPr lang="en" sz="2000">
                <a:solidFill>
                  <a:schemeClr val="dk1"/>
                </a:solidFill>
              </a:rPr>
              <a:t>Conversion to a structured format</a:t>
            </a:r>
            <a:endParaRPr sz="2000">
              <a:solidFill>
                <a:schemeClr val="dk1"/>
              </a:solidFill>
            </a:endParaRPr>
          </a:p>
          <a:p>
            <a:pPr marL="1219170" indent="-423323">
              <a:buClr>
                <a:schemeClr val="dk1"/>
              </a:buClr>
              <a:buSzPts val="1400"/>
              <a:buChar char="➢"/>
            </a:pPr>
            <a:r>
              <a:rPr lang="en" sz="1867">
                <a:solidFill>
                  <a:srgbClr val="1155CC"/>
                </a:solidFill>
              </a:rPr>
              <a:t>Splitting each dataset (and templates) into sub-tasks, where each sub-task represents one step of data creation process.</a:t>
            </a:r>
            <a:endParaRPr sz="1867">
              <a:solidFill>
                <a:srgbClr val="1155CC"/>
              </a:solidFill>
            </a:endParaRPr>
          </a:p>
          <a:p>
            <a:pPr marL="1219170" indent="0">
              <a:buNone/>
            </a:pPr>
            <a:endParaRPr sz="1867" b="1">
              <a:solidFill>
                <a:schemeClr val="dk1"/>
              </a:solidFill>
            </a:endParaRPr>
          </a:p>
          <a:p>
            <a:pPr marL="0" indent="609585">
              <a:lnSpc>
                <a:spcPct val="100000"/>
              </a:lnSpc>
              <a:buNone/>
            </a:pPr>
            <a:r>
              <a:rPr lang="en" sz="1867">
                <a:solidFill>
                  <a:srgbClr val="1155CC"/>
                </a:solidFill>
              </a:rPr>
              <a:t>                                       </a:t>
            </a:r>
            <a:endParaRPr sz="1867">
              <a:solidFill>
                <a:srgbClr val="1155CC"/>
              </a:solidFill>
            </a:endParaRPr>
          </a:p>
          <a:p>
            <a:pPr marL="0" indent="0">
              <a:lnSpc>
                <a:spcPct val="100000"/>
              </a:lnSpc>
              <a:buNone/>
            </a:pPr>
            <a:endParaRPr sz="1867">
              <a:solidFill>
                <a:srgbClr val="1155CC"/>
              </a:solidFill>
            </a:endParaRPr>
          </a:p>
          <a:p>
            <a:pPr marL="0" indent="0">
              <a:buNone/>
            </a:pPr>
            <a:endParaRPr>
              <a:solidFill>
                <a:srgbClr val="1155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3"/>
                                        </p:tgtEl>
                                        <p:attrNameLst>
                                          <p:attrName>style.visibility</p:attrName>
                                        </p:attrNameLst>
                                      </p:cBhvr>
                                      <p:to>
                                        <p:strVal val="visible"/>
                                      </p:to>
                                    </p:set>
                                    <p:animEffect transition="in" filter="fade">
                                      <p:cBhvr>
                                        <p:cTn id="7" dur="1000"/>
                                        <p:tgtEl>
                                          <p:spTgt spid="38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4"/>
                                        </p:tgtEl>
                                        <p:attrNameLst>
                                          <p:attrName>style.visibility</p:attrName>
                                        </p:attrNameLst>
                                      </p:cBhvr>
                                      <p:to>
                                        <p:strVal val="visible"/>
                                      </p:to>
                                    </p:set>
                                    <p:animEffect transition="in" filter="fade">
                                      <p:cBhvr>
                                        <p:cTn id="12" dur="1000"/>
                                        <p:tgtEl>
                                          <p:spTgt spid="3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374"/>
          <p:cNvSpPr txBox="1">
            <a:spLocks noGrp="1"/>
          </p:cNvSpPr>
          <p:nvPr>
            <p:ph type="body" idx="1"/>
          </p:nvPr>
        </p:nvSpPr>
        <p:spPr>
          <a:xfrm>
            <a:off x="822000" y="15366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Compiled 6 datasets: </a:t>
            </a:r>
            <a:endParaRPr sz="1867">
              <a:solidFill>
                <a:srgbClr val="434343"/>
              </a:solidFill>
            </a:endParaRPr>
          </a:p>
          <a:p>
            <a:pPr lvl="1">
              <a:spcBef>
                <a:spcPts val="0"/>
              </a:spcBef>
              <a:buClr>
                <a:srgbClr val="1155CC"/>
              </a:buClr>
            </a:pPr>
            <a:r>
              <a:rPr lang="en" sz="1867">
                <a:solidFill>
                  <a:srgbClr val="1155CC"/>
                </a:solidFill>
              </a:rPr>
              <a:t>Quoref</a:t>
            </a:r>
            <a:endParaRPr sz="1867">
              <a:solidFill>
                <a:srgbClr val="1155CC"/>
              </a:solidFill>
            </a:endParaRPr>
          </a:p>
          <a:p>
            <a:pPr lvl="1">
              <a:spcBef>
                <a:spcPts val="0"/>
              </a:spcBef>
              <a:buClr>
                <a:srgbClr val="1155CC"/>
              </a:buClr>
            </a:pPr>
            <a:r>
              <a:rPr lang="en" sz="1867">
                <a:solidFill>
                  <a:srgbClr val="1155CC"/>
                </a:solidFill>
              </a:rPr>
              <a:t>DROP</a:t>
            </a:r>
            <a:endParaRPr sz="1867">
              <a:solidFill>
                <a:srgbClr val="1155CC"/>
              </a:solidFill>
            </a:endParaRPr>
          </a:p>
          <a:p>
            <a:pPr lvl="1">
              <a:spcBef>
                <a:spcPts val="0"/>
              </a:spcBef>
              <a:buClr>
                <a:srgbClr val="1155CC"/>
              </a:buClr>
            </a:pPr>
            <a:r>
              <a:rPr lang="en" sz="1867">
                <a:solidFill>
                  <a:srgbClr val="1155CC"/>
                </a:solidFill>
              </a:rPr>
              <a:t>CosmosQA</a:t>
            </a:r>
            <a:endParaRPr sz="1867">
              <a:solidFill>
                <a:srgbClr val="1155CC"/>
              </a:solidFill>
            </a:endParaRPr>
          </a:p>
          <a:p>
            <a:pPr lvl="1">
              <a:spcBef>
                <a:spcPts val="0"/>
              </a:spcBef>
              <a:buClr>
                <a:srgbClr val="1155CC"/>
              </a:buClr>
            </a:pPr>
            <a:r>
              <a:rPr lang="en" sz="1867">
                <a:solidFill>
                  <a:srgbClr val="1155CC"/>
                </a:solidFill>
              </a:rPr>
              <a:t> MCTACO </a:t>
            </a:r>
            <a:endParaRPr sz="1867">
              <a:solidFill>
                <a:srgbClr val="1155CC"/>
              </a:solidFill>
            </a:endParaRPr>
          </a:p>
          <a:p>
            <a:pPr lvl="1">
              <a:spcBef>
                <a:spcPts val="0"/>
              </a:spcBef>
              <a:buClr>
                <a:srgbClr val="1155CC"/>
              </a:buClr>
            </a:pPr>
            <a:r>
              <a:rPr lang="en" sz="1867">
                <a:solidFill>
                  <a:srgbClr val="1155CC"/>
                </a:solidFill>
              </a:rPr>
              <a:t>Winogrande</a:t>
            </a:r>
            <a:endParaRPr>
              <a:solidFill>
                <a:srgbClr val="1155CC"/>
              </a:solidFill>
            </a:endParaRPr>
          </a:p>
          <a:p>
            <a:pPr lvl="1">
              <a:spcBef>
                <a:spcPts val="0"/>
              </a:spcBef>
              <a:buClr>
                <a:srgbClr val="1155CC"/>
              </a:buClr>
            </a:pPr>
            <a:r>
              <a:rPr lang="en" sz="1867">
                <a:solidFill>
                  <a:srgbClr val="1155CC"/>
                </a:solidFill>
              </a:rPr>
              <a:t>QASC</a:t>
            </a:r>
            <a:endParaRPr sz="1867">
              <a:solidFill>
                <a:srgbClr val="1155CC"/>
              </a:solidFill>
            </a:endParaRPr>
          </a:p>
          <a:p>
            <a:pPr marL="0" indent="0">
              <a:buNone/>
            </a:pPr>
            <a:endParaRPr sz="1867">
              <a:solidFill>
                <a:srgbClr val="1155CC"/>
              </a:solidFill>
            </a:endParaRPr>
          </a:p>
          <a:p>
            <a:pPr marL="0" indent="0">
              <a:buNone/>
            </a:pPr>
            <a:endParaRPr sz="1867">
              <a:solidFill>
                <a:srgbClr val="434343"/>
              </a:solidFill>
            </a:endParaRPr>
          </a:p>
        </p:txBody>
      </p:sp>
      <p:sp>
        <p:nvSpPr>
          <p:cNvPr id="3900" name="Google Shape;3900;p3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101</a:t>
            </a:fld>
            <a:endParaRPr/>
          </a:p>
        </p:txBody>
      </p:sp>
      <p:sp>
        <p:nvSpPr>
          <p:cNvPr id="3901" name="Google Shape;3901;p374"/>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a:p>
        </p:txBody>
      </p:sp>
      <p:sp>
        <p:nvSpPr>
          <p:cNvPr id="3902" name="Google Shape;3902;p374"/>
          <p:cNvSpPr txBox="1">
            <a:spLocks noGrp="1"/>
          </p:cNvSpPr>
          <p:nvPr>
            <p:ph type="body" idx="1"/>
          </p:nvPr>
        </p:nvSpPr>
        <p:spPr>
          <a:xfrm>
            <a:off x="822000" y="4178233"/>
            <a:ext cx="11012800" cy="2348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434343"/>
              </a:buClr>
              <a:buSzPts val="1400"/>
            </a:pPr>
            <a:r>
              <a:rPr lang="en" sz="1867">
                <a:solidFill>
                  <a:srgbClr val="434343"/>
                </a:solidFill>
              </a:rPr>
              <a:t>How to come up with a careful, flexible and high-coverage schema for “instructions”?</a:t>
            </a:r>
            <a:endParaRPr sz="1867">
              <a:solidFill>
                <a:srgbClr val="434343"/>
              </a:solidFill>
            </a:endParaRPr>
          </a:p>
          <a:p>
            <a:pPr lvl="1">
              <a:spcBef>
                <a:spcPts val="0"/>
              </a:spcBef>
              <a:buClr>
                <a:srgbClr val="434343"/>
              </a:buClr>
            </a:pPr>
            <a:r>
              <a:rPr lang="en">
                <a:solidFill>
                  <a:srgbClr val="1155CC"/>
                </a:solidFill>
              </a:rPr>
              <a:t>Proposed a schema that with a variety of fields</a:t>
            </a:r>
            <a:r>
              <a:rPr lang="en" sz="1867">
                <a:solidFill>
                  <a:srgbClr val="1155CC"/>
                </a:solidFill>
              </a:rPr>
              <a:t>.</a:t>
            </a:r>
            <a:endParaRPr sz="1867">
              <a:solidFill>
                <a:srgbClr val="1D1C1D"/>
              </a:solidFill>
              <a:highlight>
                <a:srgbClr val="F8F8F8"/>
              </a:highlight>
              <a:latin typeface="Arial"/>
              <a:ea typeface="Arial"/>
              <a:cs typeface="Arial"/>
              <a:sym typeface="Arial"/>
            </a:endParaRPr>
          </a:p>
          <a:p>
            <a:pPr indent="0">
              <a:buNone/>
            </a:pPr>
            <a:endParaRPr sz="1867">
              <a:solidFill>
                <a:srgbClr val="434343"/>
              </a:solidFill>
            </a:endParaRPr>
          </a:p>
          <a:p>
            <a:pPr marL="0" indent="0">
              <a:buNone/>
            </a:pPr>
            <a:endParaRPr sz="1867">
              <a:solidFill>
                <a:srgbClr val="434343"/>
              </a:solidFill>
            </a:endParaRPr>
          </a:p>
          <a:p>
            <a:pPr marL="0" indent="0">
              <a:buNone/>
            </a:pPr>
            <a:endParaRPr sz="1867">
              <a:solidFill>
                <a:srgbClr val="1155CC"/>
              </a:solidFill>
            </a:endParaRPr>
          </a:p>
          <a:p>
            <a:pPr marL="0" indent="0">
              <a:buNone/>
            </a:pPr>
            <a:endParaRPr sz="1867">
              <a:solidFill>
                <a:srgbClr val="43434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9"/>
                                        </p:tgtEl>
                                        <p:attrNameLst>
                                          <p:attrName>style.visibility</p:attrName>
                                        </p:attrNameLst>
                                      </p:cBhvr>
                                      <p:to>
                                        <p:strVal val="visible"/>
                                      </p:to>
                                    </p:set>
                                    <p:animEffect transition="in" filter="fade">
                                      <p:cBhvr>
                                        <p:cTn id="7" dur="1000"/>
                                        <p:tgtEl>
                                          <p:spTgt spid="38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2"/>
                                        </p:tgtEl>
                                        <p:attrNameLst>
                                          <p:attrName>style.visibility</p:attrName>
                                        </p:attrNameLst>
                                      </p:cBhvr>
                                      <p:to>
                                        <p:strVal val="visible"/>
                                      </p:to>
                                    </p:set>
                                    <p:animEffect transition="in" filter="fade">
                                      <p:cBhvr>
                                        <p:cTn id="12" dur="1000"/>
                                        <p:tgtEl>
                                          <p:spTgt spid="3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06"/>
        <p:cNvGrpSpPr/>
        <p:nvPr/>
      </p:nvGrpSpPr>
      <p:grpSpPr>
        <a:xfrm>
          <a:off x="0" y="0"/>
          <a:ext cx="0" cy="0"/>
          <a:chOff x="0" y="0"/>
          <a:chExt cx="0" cy="0"/>
        </a:xfrm>
      </p:grpSpPr>
      <p:sp>
        <p:nvSpPr>
          <p:cNvPr id="3907" name="Google Shape;3907;p3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“Sub-task”</a:t>
            </a:r>
            <a:endParaRPr/>
          </a:p>
          <a:p>
            <a:endParaRPr/>
          </a:p>
        </p:txBody>
      </p:sp>
      <p:sp>
        <p:nvSpPr>
          <p:cNvPr id="3908" name="Google Shape;3908;p375"/>
          <p:cNvSpPr txBox="1">
            <a:spLocks noGrp="1"/>
          </p:cNvSpPr>
          <p:nvPr>
            <p:ph type="body" idx="1"/>
          </p:nvPr>
        </p:nvSpPr>
        <p:spPr>
          <a:xfrm>
            <a:off x="371600" y="1638233"/>
            <a:ext cx="5334400" cy="32860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Split each template in to sub-tasks </a:t>
            </a:r>
            <a:br>
              <a:rPr lang="en" sz="1600"/>
            </a:br>
            <a:endParaRPr sz="1733"/>
          </a:p>
        </p:txBody>
      </p:sp>
      <p:sp>
        <p:nvSpPr>
          <p:cNvPr id="3909" name="Google Shape;3909;p3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102</a:t>
            </a:fld>
            <a:endParaRPr/>
          </a:p>
        </p:txBody>
      </p:sp>
      <p:pic>
        <p:nvPicPr>
          <p:cNvPr id="3910" name="Google Shape;3910;p375"/>
          <p:cNvPicPr preferRelativeResize="0"/>
          <p:nvPr/>
        </p:nvPicPr>
        <p:blipFill rotWithShape="1">
          <a:blip r:embed="rId3">
            <a:alphaModFix/>
          </a:blip>
          <a:srcRect l="4647" t="39100" r="4575" b="1421"/>
          <a:stretch/>
        </p:blipFill>
        <p:spPr>
          <a:xfrm>
            <a:off x="5920233" y="1944167"/>
            <a:ext cx="5471335" cy="1894967"/>
          </a:xfrm>
          <a:prstGeom prst="rect">
            <a:avLst/>
          </a:prstGeom>
          <a:noFill/>
          <a:ln>
            <a:noFill/>
          </a:ln>
        </p:spPr>
      </p:pic>
      <p:pic>
        <p:nvPicPr>
          <p:cNvPr id="3911" name="Google Shape;3911;p375"/>
          <p:cNvPicPr preferRelativeResize="0"/>
          <p:nvPr/>
        </p:nvPicPr>
        <p:blipFill rotWithShape="1">
          <a:blip r:embed="rId4">
            <a:alphaModFix/>
          </a:blip>
          <a:srcRect l="6355" r="5616"/>
          <a:stretch/>
        </p:blipFill>
        <p:spPr>
          <a:xfrm>
            <a:off x="5955134" y="3854471"/>
            <a:ext cx="5471333" cy="2279264"/>
          </a:xfrm>
          <a:prstGeom prst="rect">
            <a:avLst/>
          </a:prstGeom>
          <a:noFill/>
          <a:ln>
            <a:noFill/>
          </a:ln>
        </p:spPr>
      </p:pic>
      <p:sp>
        <p:nvSpPr>
          <p:cNvPr id="3912" name="Google Shape;3912;p375"/>
          <p:cNvSpPr/>
          <p:nvPr/>
        </p:nvSpPr>
        <p:spPr>
          <a:xfrm>
            <a:off x="5912733" y="201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3" name="Google Shape;3913;p375"/>
          <p:cNvSpPr/>
          <p:nvPr/>
        </p:nvSpPr>
        <p:spPr>
          <a:xfrm>
            <a:off x="11105633" y="1643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Subtask1</a:t>
            </a:r>
            <a:endParaRPr sz="1200">
              <a:latin typeface="Lato"/>
              <a:ea typeface="Lato"/>
              <a:cs typeface="Lato"/>
              <a:sym typeface="Lato"/>
            </a:endParaRPr>
          </a:p>
        </p:txBody>
      </p:sp>
      <p:sp>
        <p:nvSpPr>
          <p:cNvPr id="3914" name="Google Shape;3914;p375"/>
          <p:cNvSpPr/>
          <p:nvPr/>
        </p:nvSpPr>
        <p:spPr>
          <a:xfrm>
            <a:off x="5912733" y="282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5" name="Google Shape;3915;p375"/>
          <p:cNvSpPr/>
          <p:nvPr/>
        </p:nvSpPr>
        <p:spPr>
          <a:xfrm>
            <a:off x="5912733" y="37432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6" name="Google Shape;3916;p375"/>
          <p:cNvSpPr/>
          <p:nvPr/>
        </p:nvSpPr>
        <p:spPr>
          <a:xfrm>
            <a:off x="5912733" y="45560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7" name="Google Shape;3917;p375"/>
          <p:cNvSpPr/>
          <p:nvPr/>
        </p:nvSpPr>
        <p:spPr>
          <a:xfrm>
            <a:off x="5912733" y="5368867"/>
            <a:ext cx="54712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18" name="Google Shape;3918;p375"/>
          <p:cNvSpPr/>
          <p:nvPr/>
        </p:nvSpPr>
        <p:spPr>
          <a:xfrm>
            <a:off x="11105633" y="25578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Subtask2</a:t>
            </a:r>
            <a:endParaRPr sz="1200">
              <a:latin typeface="Lato"/>
              <a:ea typeface="Lato"/>
              <a:cs typeface="Lato"/>
              <a:sym typeface="Lato"/>
            </a:endParaRPr>
          </a:p>
        </p:txBody>
      </p:sp>
      <p:sp>
        <p:nvSpPr>
          <p:cNvPr id="3919" name="Google Shape;3919;p375"/>
          <p:cNvSpPr/>
          <p:nvPr/>
        </p:nvSpPr>
        <p:spPr>
          <a:xfrm>
            <a:off x="11105633" y="34722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Subtask3</a:t>
            </a:r>
            <a:endParaRPr sz="1200">
              <a:latin typeface="Lato"/>
              <a:ea typeface="Lato"/>
              <a:cs typeface="Lato"/>
              <a:sym typeface="Lato"/>
            </a:endParaRPr>
          </a:p>
        </p:txBody>
      </p:sp>
      <p:sp>
        <p:nvSpPr>
          <p:cNvPr id="3920" name="Google Shape;3920;p375"/>
          <p:cNvSpPr/>
          <p:nvPr/>
        </p:nvSpPr>
        <p:spPr>
          <a:xfrm>
            <a:off x="11105633" y="43866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Subtask4</a:t>
            </a:r>
            <a:endParaRPr sz="1200">
              <a:latin typeface="Lato"/>
              <a:ea typeface="Lato"/>
              <a:cs typeface="Lato"/>
              <a:sym typeface="Lato"/>
            </a:endParaRPr>
          </a:p>
        </p:txBody>
      </p:sp>
      <p:sp>
        <p:nvSpPr>
          <p:cNvPr id="3921" name="Google Shape;3921;p375"/>
          <p:cNvSpPr/>
          <p:nvPr/>
        </p:nvSpPr>
        <p:spPr>
          <a:xfrm>
            <a:off x="11105633" y="5199400"/>
            <a:ext cx="876400" cy="300800"/>
          </a:xfrm>
          <a:prstGeom prst="wedgeRectCallout">
            <a:avLst>
              <a:gd name="adj1" fmla="val -36723"/>
              <a:gd name="adj2" fmla="val 70596"/>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Subtask5</a:t>
            </a:r>
            <a:endParaRPr sz="1200">
              <a:latin typeface="Lato"/>
              <a:ea typeface="Lato"/>
              <a:cs typeface="Lato"/>
              <a:sym typeface="Lato"/>
            </a:endParaRPr>
          </a:p>
        </p:txBody>
      </p:sp>
      <p:sp>
        <p:nvSpPr>
          <p:cNvPr id="3922" name="Google Shape;3922;p375"/>
          <p:cNvSpPr txBox="1">
            <a:spLocks noGrp="1"/>
          </p:cNvSpPr>
          <p:nvPr>
            <p:ph type="body" idx="1"/>
          </p:nvPr>
        </p:nvSpPr>
        <p:spPr>
          <a:xfrm>
            <a:off x="235400" y="1939200"/>
            <a:ext cx="5334400" cy="29604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lnSpc>
                <a:spcPct val="100000"/>
              </a:lnSpc>
              <a:buNone/>
            </a:pPr>
            <a:endParaRPr sz="1600"/>
          </a:p>
          <a:p>
            <a:pPr lvl="1" indent="-397923">
              <a:lnSpc>
                <a:spcPct val="100000"/>
              </a:lnSpc>
              <a:spcBef>
                <a:spcPts val="0"/>
              </a:spcBef>
              <a:buClr>
                <a:schemeClr val="dk1"/>
              </a:buClr>
              <a:buSzPts val="1100"/>
            </a:pPr>
            <a:r>
              <a:rPr lang="en" sz="1733">
                <a:solidFill>
                  <a:schemeClr val="dk1"/>
                </a:solidFill>
              </a:rPr>
              <a:t>Each sub-task represents one step of data creation process.</a:t>
            </a:r>
            <a:endParaRPr sz="1600"/>
          </a:p>
          <a:p>
            <a:pPr marL="1219170" indent="0">
              <a:lnSpc>
                <a:spcPct val="100000"/>
              </a:lnSpc>
              <a:buNone/>
            </a:pPr>
            <a:endParaRPr sz="1600"/>
          </a:p>
          <a:p>
            <a:pPr marL="1219170" indent="0">
              <a:lnSpc>
                <a:spcPct val="100000"/>
              </a:lnSpc>
              <a:buNone/>
            </a:pPr>
            <a:endParaRPr sz="1600"/>
          </a:p>
          <a:p>
            <a:pPr marL="1219170" indent="0">
              <a:lnSpc>
                <a:spcPct val="100000"/>
              </a:lnSpc>
              <a:buNone/>
            </a:pPr>
            <a:endParaRPr sz="1600"/>
          </a:p>
          <a:p>
            <a:pPr lvl="1" indent="-397923">
              <a:lnSpc>
                <a:spcPct val="100000"/>
              </a:lnSpc>
              <a:spcBef>
                <a:spcPts val="0"/>
              </a:spcBef>
              <a:buClr>
                <a:schemeClr val="dk1"/>
              </a:buClr>
              <a:buSzPts val="1100"/>
            </a:pPr>
            <a:r>
              <a:rPr lang="en" sz="1733"/>
              <a:t>Input of each sub-task is either external input like passages or output of some other sub-task. </a:t>
            </a:r>
            <a:endParaRPr sz="2000"/>
          </a:p>
          <a:p>
            <a:pPr indent="0">
              <a:lnSpc>
                <a:spcPct val="100000"/>
              </a:lnSpc>
              <a:buNone/>
            </a:pPr>
            <a:endParaRPr sz="2000"/>
          </a:p>
          <a:p>
            <a:pPr indent="0">
              <a:lnSpc>
                <a:spcPct val="100000"/>
              </a:lnSpc>
              <a:buNone/>
            </a:pPr>
            <a:endParaRPr sz="2000"/>
          </a:p>
          <a:p>
            <a:pPr lvl="1" indent="-397923">
              <a:lnSpc>
                <a:spcPct val="100000"/>
              </a:lnSpc>
              <a:spcBef>
                <a:spcPts val="0"/>
              </a:spcBef>
              <a:buClr>
                <a:schemeClr val="dk1"/>
              </a:buClr>
              <a:buSzPts val="1100"/>
            </a:pPr>
            <a:r>
              <a:rPr lang="en" sz="1733"/>
              <a:t>The output is purely collected from crowdworker annotation.</a:t>
            </a:r>
            <a:endParaRPr sz="1733"/>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0"/>
                                        </p:tgtEl>
                                        <p:attrNameLst>
                                          <p:attrName>style.visibility</p:attrName>
                                        </p:attrNameLst>
                                      </p:cBhvr>
                                      <p:to>
                                        <p:strVal val="visible"/>
                                      </p:to>
                                    </p:set>
                                    <p:animEffect transition="in" filter="fade">
                                      <p:cBhvr>
                                        <p:cTn id="7" dur="1000"/>
                                        <p:tgtEl>
                                          <p:spTgt spid="3910"/>
                                        </p:tgtEl>
                                      </p:cBhvr>
                                    </p:animEffect>
                                  </p:childTnLst>
                                </p:cTn>
                              </p:par>
                              <p:par>
                                <p:cTn id="8" presetID="10" presetClass="entr" presetSubtype="0" fill="hold" nodeType="withEffect">
                                  <p:stCondLst>
                                    <p:cond delay="0"/>
                                  </p:stCondLst>
                                  <p:childTnLst>
                                    <p:set>
                                      <p:cBhvr>
                                        <p:cTn id="9" dur="1" fill="hold">
                                          <p:stCondLst>
                                            <p:cond delay="0"/>
                                          </p:stCondLst>
                                        </p:cTn>
                                        <p:tgtEl>
                                          <p:spTgt spid="3912"/>
                                        </p:tgtEl>
                                        <p:attrNameLst>
                                          <p:attrName>style.visibility</p:attrName>
                                        </p:attrNameLst>
                                      </p:cBhvr>
                                      <p:to>
                                        <p:strVal val="visible"/>
                                      </p:to>
                                    </p:set>
                                    <p:animEffect transition="in" filter="fade">
                                      <p:cBhvr>
                                        <p:cTn id="10" dur="1000"/>
                                        <p:tgtEl>
                                          <p:spTgt spid="3912"/>
                                        </p:tgtEl>
                                      </p:cBhvr>
                                    </p:animEffect>
                                  </p:childTnLst>
                                </p:cTn>
                              </p:par>
                              <p:par>
                                <p:cTn id="11" presetID="10" presetClass="entr" presetSubtype="0" fill="hold" nodeType="withEffect">
                                  <p:stCondLst>
                                    <p:cond delay="0"/>
                                  </p:stCondLst>
                                  <p:childTnLst>
                                    <p:set>
                                      <p:cBhvr>
                                        <p:cTn id="12" dur="1" fill="hold">
                                          <p:stCondLst>
                                            <p:cond delay="0"/>
                                          </p:stCondLst>
                                        </p:cTn>
                                        <p:tgtEl>
                                          <p:spTgt spid="3913"/>
                                        </p:tgtEl>
                                        <p:attrNameLst>
                                          <p:attrName>style.visibility</p:attrName>
                                        </p:attrNameLst>
                                      </p:cBhvr>
                                      <p:to>
                                        <p:strVal val="visible"/>
                                      </p:to>
                                    </p:set>
                                    <p:animEffect transition="in" filter="fade">
                                      <p:cBhvr>
                                        <p:cTn id="13" dur="1000"/>
                                        <p:tgtEl>
                                          <p:spTgt spid="3913"/>
                                        </p:tgtEl>
                                      </p:cBhvr>
                                    </p:animEffect>
                                  </p:childTnLst>
                                </p:cTn>
                              </p:par>
                              <p:par>
                                <p:cTn id="14" presetID="10" presetClass="entr" presetSubtype="0" fill="hold" nodeType="withEffect">
                                  <p:stCondLst>
                                    <p:cond delay="0"/>
                                  </p:stCondLst>
                                  <p:childTnLst>
                                    <p:set>
                                      <p:cBhvr>
                                        <p:cTn id="15" dur="1" fill="hold">
                                          <p:stCondLst>
                                            <p:cond delay="0"/>
                                          </p:stCondLst>
                                        </p:cTn>
                                        <p:tgtEl>
                                          <p:spTgt spid="3918"/>
                                        </p:tgtEl>
                                        <p:attrNameLst>
                                          <p:attrName>style.visibility</p:attrName>
                                        </p:attrNameLst>
                                      </p:cBhvr>
                                      <p:to>
                                        <p:strVal val="visible"/>
                                      </p:to>
                                    </p:set>
                                    <p:animEffect transition="in" filter="fade">
                                      <p:cBhvr>
                                        <p:cTn id="16" dur="1000"/>
                                        <p:tgtEl>
                                          <p:spTgt spid="3918"/>
                                        </p:tgtEl>
                                      </p:cBhvr>
                                    </p:animEffect>
                                  </p:childTnLst>
                                </p:cTn>
                              </p:par>
                              <p:par>
                                <p:cTn id="17" presetID="10" presetClass="entr" presetSubtype="0" fill="hold" nodeType="withEffect">
                                  <p:stCondLst>
                                    <p:cond delay="0"/>
                                  </p:stCondLst>
                                  <p:childTnLst>
                                    <p:set>
                                      <p:cBhvr>
                                        <p:cTn id="18" dur="1" fill="hold">
                                          <p:stCondLst>
                                            <p:cond delay="0"/>
                                          </p:stCondLst>
                                        </p:cTn>
                                        <p:tgtEl>
                                          <p:spTgt spid="3919"/>
                                        </p:tgtEl>
                                        <p:attrNameLst>
                                          <p:attrName>style.visibility</p:attrName>
                                        </p:attrNameLst>
                                      </p:cBhvr>
                                      <p:to>
                                        <p:strVal val="visible"/>
                                      </p:to>
                                    </p:set>
                                    <p:animEffect transition="in" filter="fade">
                                      <p:cBhvr>
                                        <p:cTn id="19" dur="1000"/>
                                        <p:tgtEl>
                                          <p:spTgt spid="3919"/>
                                        </p:tgtEl>
                                      </p:cBhvr>
                                    </p:animEffect>
                                  </p:childTnLst>
                                </p:cTn>
                              </p:par>
                              <p:par>
                                <p:cTn id="20" presetID="10" presetClass="entr" presetSubtype="0" fill="hold" nodeType="withEffect">
                                  <p:stCondLst>
                                    <p:cond delay="0"/>
                                  </p:stCondLst>
                                  <p:childTnLst>
                                    <p:set>
                                      <p:cBhvr>
                                        <p:cTn id="21" dur="1" fill="hold">
                                          <p:stCondLst>
                                            <p:cond delay="0"/>
                                          </p:stCondLst>
                                        </p:cTn>
                                        <p:tgtEl>
                                          <p:spTgt spid="3920"/>
                                        </p:tgtEl>
                                        <p:attrNameLst>
                                          <p:attrName>style.visibility</p:attrName>
                                        </p:attrNameLst>
                                      </p:cBhvr>
                                      <p:to>
                                        <p:strVal val="visible"/>
                                      </p:to>
                                    </p:set>
                                    <p:animEffect transition="in" filter="fade">
                                      <p:cBhvr>
                                        <p:cTn id="22" dur="1000"/>
                                        <p:tgtEl>
                                          <p:spTgt spid="3920"/>
                                        </p:tgtEl>
                                      </p:cBhvr>
                                    </p:animEffect>
                                  </p:childTnLst>
                                </p:cTn>
                              </p:par>
                              <p:par>
                                <p:cTn id="23" presetID="10" presetClass="entr" presetSubtype="0" fill="hold" nodeType="withEffect">
                                  <p:stCondLst>
                                    <p:cond delay="0"/>
                                  </p:stCondLst>
                                  <p:childTnLst>
                                    <p:set>
                                      <p:cBhvr>
                                        <p:cTn id="24" dur="1" fill="hold">
                                          <p:stCondLst>
                                            <p:cond delay="0"/>
                                          </p:stCondLst>
                                        </p:cTn>
                                        <p:tgtEl>
                                          <p:spTgt spid="3921"/>
                                        </p:tgtEl>
                                        <p:attrNameLst>
                                          <p:attrName>style.visibility</p:attrName>
                                        </p:attrNameLst>
                                      </p:cBhvr>
                                      <p:to>
                                        <p:strVal val="visible"/>
                                      </p:to>
                                    </p:set>
                                    <p:animEffect transition="in" filter="fade">
                                      <p:cBhvr>
                                        <p:cTn id="25" dur="1000"/>
                                        <p:tgtEl>
                                          <p:spTgt spid="3921"/>
                                        </p:tgtEl>
                                      </p:cBhvr>
                                    </p:animEffect>
                                  </p:childTnLst>
                                </p:cTn>
                              </p:par>
                              <p:par>
                                <p:cTn id="26" presetID="10" presetClass="entr" presetSubtype="0" fill="hold" nodeType="withEffect">
                                  <p:stCondLst>
                                    <p:cond delay="0"/>
                                  </p:stCondLst>
                                  <p:childTnLst>
                                    <p:set>
                                      <p:cBhvr>
                                        <p:cTn id="27" dur="1" fill="hold">
                                          <p:stCondLst>
                                            <p:cond delay="0"/>
                                          </p:stCondLst>
                                        </p:cTn>
                                        <p:tgtEl>
                                          <p:spTgt spid="3914"/>
                                        </p:tgtEl>
                                        <p:attrNameLst>
                                          <p:attrName>style.visibility</p:attrName>
                                        </p:attrNameLst>
                                      </p:cBhvr>
                                      <p:to>
                                        <p:strVal val="visible"/>
                                      </p:to>
                                    </p:set>
                                    <p:animEffect transition="in" filter="fade">
                                      <p:cBhvr>
                                        <p:cTn id="28" dur="1000"/>
                                        <p:tgtEl>
                                          <p:spTgt spid="3914"/>
                                        </p:tgtEl>
                                      </p:cBhvr>
                                    </p:animEffect>
                                  </p:childTnLst>
                                </p:cTn>
                              </p:par>
                              <p:par>
                                <p:cTn id="29" presetID="10" presetClass="entr" presetSubtype="0" fill="hold" nodeType="withEffect">
                                  <p:stCondLst>
                                    <p:cond delay="0"/>
                                  </p:stCondLst>
                                  <p:childTnLst>
                                    <p:set>
                                      <p:cBhvr>
                                        <p:cTn id="30" dur="1" fill="hold">
                                          <p:stCondLst>
                                            <p:cond delay="0"/>
                                          </p:stCondLst>
                                        </p:cTn>
                                        <p:tgtEl>
                                          <p:spTgt spid="3915"/>
                                        </p:tgtEl>
                                        <p:attrNameLst>
                                          <p:attrName>style.visibility</p:attrName>
                                        </p:attrNameLst>
                                      </p:cBhvr>
                                      <p:to>
                                        <p:strVal val="visible"/>
                                      </p:to>
                                    </p:set>
                                    <p:animEffect transition="in" filter="fade">
                                      <p:cBhvr>
                                        <p:cTn id="31" dur="1000"/>
                                        <p:tgtEl>
                                          <p:spTgt spid="3915"/>
                                        </p:tgtEl>
                                      </p:cBhvr>
                                    </p:animEffect>
                                  </p:childTnLst>
                                </p:cTn>
                              </p:par>
                              <p:par>
                                <p:cTn id="32" presetID="10" presetClass="entr" presetSubtype="0" fill="hold" nodeType="withEffect">
                                  <p:stCondLst>
                                    <p:cond delay="0"/>
                                  </p:stCondLst>
                                  <p:childTnLst>
                                    <p:set>
                                      <p:cBhvr>
                                        <p:cTn id="33" dur="1" fill="hold">
                                          <p:stCondLst>
                                            <p:cond delay="0"/>
                                          </p:stCondLst>
                                        </p:cTn>
                                        <p:tgtEl>
                                          <p:spTgt spid="3916"/>
                                        </p:tgtEl>
                                        <p:attrNameLst>
                                          <p:attrName>style.visibility</p:attrName>
                                        </p:attrNameLst>
                                      </p:cBhvr>
                                      <p:to>
                                        <p:strVal val="visible"/>
                                      </p:to>
                                    </p:set>
                                    <p:animEffect transition="in" filter="fade">
                                      <p:cBhvr>
                                        <p:cTn id="34" dur="1000"/>
                                        <p:tgtEl>
                                          <p:spTgt spid="3916"/>
                                        </p:tgtEl>
                                      </p:cBhvr>
                                    </p:animEffect>
                                  </p:childTnLst>
                                </p:cTn>
                              </p:par>
                              <p:par>
                                <p:cTn id="35" presetID="10" presetClass="entr" presetSubtype="0" fill="hold" nodeType="withEffect">
                                  <p:stCondLst>
                                    <p:cond delay="0"/>
                                  </p:stCondLst>
                                  <p:childTnLst>
                                    <p:set>
                                      <p:cBhvr>
                                        <p:cTn id="36" dur="1" fill="hold">
                                          <p:stCondLst>
                                            <p:cond delay="0"/>
                                          </p:stCondLst>
                                        </p:cTn>
                                        <p:tgtEl>
                                          <p:spTgt spid="3917"/>
                                        </p:tgtEl>
                                        <p:attrNameLst>
                                          <p:attrName>style.visibility</p:attrName>
                                        </p:attrNameLst>
                                      </p:cBhvr>
                                      <p:to>
                                        <p:strVal val="visible"/>
                                      </p:to>
                                    </p:set>
                                    <p:animEffect transition="in" filter="fade">
                                      <p:cBhvr>
                                        <p:cTn id="37" dur="1000"/>
                                        <p:tgtEl>
                                          <p:spTgt spid="3917"/>
                                        </p:tgtEl>
                                      </p:cBhvr>
                                    </p:animEffect>
                                  </p:childTnLst>
                                </p:cTn>
                              </p:par>
                              <p:par>
                                <p:cTn id="38" presetID="10" presetClass="entr" presetSubtype="0" fill="hold" nodeType="withEffect">
                                  <p:stCondLst>
                                    <p:cond delay="0"/>
                                  </p:stCondLst>
                                  <p:childTnLst>
                                    <p:set>
                                      <p:cBhvr>
                                        <p:cTn id="39" dur="1" fill="hold">
                                          <p:stCondLst>
                                            <p:cond delay="0"/>
                                          </p:stCondLst>
                                        </p:cTn>
                                        <p:tgtEl>
                                          <p:spTgt spid="3911"/>
                                        </p:tgtEl>
                                        <p:attrNameLst>
                                          <p:attrName>style.visibility</p:attrName>
                                        </p:attrNameLst>
                                      </p:cBhvr>
                                      <p:to>
                                        <p:strVal val="visible"/>
                                      </p:to>
                                    </p:set>
                                    <p:animEffect transition="in" filter="fade">
                                      <p:cBhvr>
                                        <p:cTn id="40" dur="1000"/>
                                        <p:tgtEl>
                                          <p:spTgt spid="3911"/>
                                        </p:tgtEl>
                                      </p:cBhvr>
                                    </p:animEffect>
                                  </p:childTnLst>
                                </p:cTn>
                              </p:par>
                              <p:par>
                                <p:cTn id="41" presetID="10" presetClass="entr" presetSubtype="0" fill="hold" nodeType="withEffect">
                                  <p:stCondLst>
                                    <p:cond delay="0"/>
                                  </p:stCondLst>
                                  <p:childTnLst>
                                    <p:set>
                                      <p:cBhvr>
                                        <p:cTn id="42" dur="1" fill="hold">
                                          <p:stCondLst>
                                            <p:cond delay="0"/>
                                          </p:stCondLst>
                                        </p:cTn>
                                        <p:tgtEl>
                                          <p:spTgt spid="3908"/>
                                        </p:tgtEl>
                                        <p:attrNameLst>
                                          <p:attrName>style.visibility</p:attrName>
                                        </p:attrNameLst>
                                      </p:cBhvr>
                                      <p:to>
                                        <p:strVal val="visible"/>
                                      </p:to>
                                    </p:set>
                                    <p:animEffect transition="in" filter="fade">
                                      <p:cBhvr>
                                        <p:cTn id="43" dur="1000"/>
                                        <p:tgtEl>
                                          <p:spTgt spid="39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922">
                                            <p:txEl>
                                              <p:pRg st="1" end="1"/>
                                            </p:txEl>
                                          </p:spTgt>
                                        </p:tgtEl>
                                        <p:attrNameLst>
                                          <p:attrName>style.visibility</p:attrName>
                                        </p:attrNameLst>
                                      </p:cBhvr>
                                      <p:to>
                                        <p:strVal val="visible"/>
                                      </p:to>
                                    </p:set>
                                    <p:animEffect transition="in" filter="fade">
                                      <p:cBhvr>
                                        <p:cTn id="48" dur="1000"/>
                                        <p:tgtEl>
                                          <p:spTgt spid="3922">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22">
                                            <p:txEl>
                                              <p:pRg st="5" end="5"/>
                                            </p:txEl>
                                          </p:spTgt>
                                        </p:tgtEl>
                                        <p:attrNameLst>
                                          <p:attrName>style.visibility</p:attrName>
                                        </p:attrNameLst>
                                      </p:cBhvr>
                                      <p:to>
                                        <p:strVal val="visible"/>
                                      </p:to>
                                    </p:set>
                                    <p:animEffect transition="in" filter="fade">
                                      <p:cBhvr>
                                        <p:cTn id="53" dur="1000"/>
                                        <p:tgtEl>
                                          <p:spTgt spid="392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922">
                                            <p:txEl>
                                              <p:pRg st="8" end="8"/>
                                            </p:txEl>
                                          </p:spTgt>
                                        </p:tgtEl>
                                        <p:attrNameLst>
                                          <p:attrName>style.visibility</p:attrName>
                                        </p:attrNameLst>
                                      </p:cBhvr>
                                      <p:to>
                                        <p:strVal val="visible"/>
                                      </p:to>
                                    </p:set>
                                    <p:animEffect transition="in" filter="fade">
                                      <p:cBhvr>
                                        <p:cTn id="58" dur="1000"/>
                                        <p:tgtEl>
                                          <p:spTgt spid="3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926"/>
        <p:cNvGrpSpPr/>
        <p:nvPr/>
      </p:nvGrpSpPr>
      <p:grpSpPr>
        <a:xfrm>
          <a:off x="0" y="0"/>
          <a:ext cx="0" cy="0"/>
          <a:chOff x="0" y="0"/>
          <a:chExt cx="0" cy="0"/>
        </a:xfrm>
      </p:grpSpPr>
      <p:grpSp>
        <p:nvGrpSpPr>
          <p:cNvPr id="3927" name="Google Shape;3927;p376"/>
          <p:cNvGrpSpPr/>
          <p:nvPr/>
        </p:nvGrpSpPr>
        <p:grpSpPr>
          <a:xfrm>
            <a:off x="7060967" y="1816700"/>
            <a:ext cx="4835200" cy="4400800"/>
            <a:chOff x="5295725" y="1362525"/>
            <a:chExt cx="3626400" cy="3300600"/>
          </a:xfrm>
        </p:grpSpPr>
        <p:sp>
          <p:nvSpPr>
            <p:cNvPr id="3928" name="Google Shape;3928;p376"/>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29" name="Google Shape;3929;p376"/>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30" name="Google Shape;3930;p376"/>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31" name="Google Shape;3931;p376"/>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32" name="Google Shape;3932;p376"/>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33" name="Google Shape;3933;p376"/>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34" name="Google Shape;3934;p37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35" name="Google Shape;3935;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103</a:t>
            </a:fld>
            <a:endParaRPr/>
          </a:p>
        </p:txBody>
      </p:sp>
      <p:pic>
        <p:nvPicPr>
          <p:cNvPr id="3936" name="Google Shape;3936;p376"/>
          <p:cNvPicPr preferRelativeResize="0"/>
          <p:nvPr/>
        </p:nvPicPr>
        <p:blipFill rotWithShape="1">
          <a:blip r:embed="rId3">
            <a:alphaModFix/>
          </a:blip>
          <a:srcRect/>
          <a:stretch/>
        </p:blipFill>
        <p:spPr>
          <a:xfrm>
            <a:off x="256852" y="1791565"/>
            <a:ext cx="6353177" cy="4050276"/>
          </a:xfrm>
          <a:prstGeom prst="rect">
            <a:avLst/>
          </a:prstGeom>
          <a:noFill/>
          <a:ln>
            <a:noFill/>
          </a:ln>
        </p:spPr>
      </p:pic>
      <p:sp>
        <p:nvSpPr>
          <p:cNvPr id="3937" name="Google Shape;3937;p376"/>
          <p:cNvSpPr/>
          <p:nvPr/>
        </p:nvSpPr>
        <p:spPr>
          <a:xfrm>
            <a:off x="712400" y="1738233"/>
            <a:ext cx="1638400" cy="5224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38" name="Google Shape;3938;p37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103</a:t>
            </a:fld>
            <a:endParaRPr/>
          </a:p>
        </p:txBody>
      </p:sp>
      <p:sp>
        <p:nvSpPr>
          <p:cNvPr id="3939" name="Google Shape;3939;p376"/>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40" name="Google Shape;3940;p376"/>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41" name="Google Shape;3941;p376"/>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42" name="Google Shape;3942;p376"/>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43" name="Google Shape;3943;p376"/>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44" name="Google Shape;3944;p376"/>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5" name="Google Shape;3945;p376"/>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6" name="Google Shape;3946;p376"/>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47" name="Google Shape;3947;p376"/>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48" name="Google Shape;3948;p376"/>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49" name="Google Shape;3949;p376"/>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50" name="Google Shape;3950;p376"/>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51" name="Google Shape;3951;p376"/>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52" name="Google Shape;3952;p376"/>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53" name="Google Shape;3953;p376"/>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54" name="Google Shape;3954;p376"/>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3955" name="Google Shape;3955;p376"/>
          <p:cNvCxnSpPr>
            <a:stCxn id="3937" idx="0"/>
            <a:endCxn id="3931" idx="1"/>
          </p:cNvCxnSpPr>
          <p:nvPr/>
        </p:nvCxnSpPr>
        <p:spPr>
          <a:xfrm rot="-5400000" flipH="1">
            <a:off x="4027400" y="-757567"/>
            <a:ext cx="776800" cy="5768400"/>
          </a:xfrm>
          <a:prstGeom prst="curvedConnector4">
            <a:avLst>
              <a:gd name="adj1" fmla="val -40873"/>
              <a:gd name="adj2" fmla="val 5710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7"/>
                                        </p:tgtEl>
                                        <p:attrNameLst>
                                          <p:attrName>style.visibility</p:attrName>
                                        </p:attrNameLst>
                                      </p:cBhvr>
                                      <p:to>
                                        <p:strVal val="visible"/>
                                      </p:to>
                                    </p:set>
                                    <p:animEffect transition="in" filter="fade">
                                      <p:cBhvr>
                                        <p:cTn id="7" dur="1000"/>
                                        <p:tgtEl>
                                          <p:spTgt spid="3927"/>
                                        </p:tgtEl>
                                      </p:cBhvr>
                                    </p:animEffect>
                                  </p:childTnLst>
                                </p:cTn>
                              </p:par>
                              <p:par>
                                <p:cTn id="8" presetID="10" presetClass="entr" presetSubtype="0" fill="hold" nodeType="withEffect">
                                  <p:stCondLst>
                                    <p:cond delay="0"/>
                                  </p:stCondLst>
                                  <p:childTnLst>
                                    <p:set>
                                      <p:cBhvr>
                                        <p:cTn id="9" dur="1" fill="hold">
                                          <p:stCondLst>
                                            <p:cond delay="0"/>
                                          </p:stCondLst>
                                        </p:cTn>
                                        <p:tgtEl>
                                          <p:spTgt spid="3935"/>
                                        </p:tgtEl>
                                        <p:attrNameLst>
                                          <p:attrName>style.visibility</p:attrName>
                                        </p:attrNameLst>
                                      </p:cBhvr>
                                      <p:to>
                                        <p:strVal val="visible"/>
                                      </p:to>
                                    </p:set>
                                    <p:animEffect transition="in" filter="fade">
                                      <p:cBhvr>
                                        <p:cTn id="10" dur="1000"/>
                                        <p:tgtEl>
                                          <p:spTgt spid="3935"/>
                                        </p:tgtEl>
                                      </p:cBhvr>
                                    </p:animEffect>
                                  </p:childTnLst>
                                </p:cTn>
                              </p:par>
                              <p:par>
                                <p:cTn id="11" presetID="10" presetClass="entr" presetSubtype="0" fill="hold" nodeType="withEffect">
                                  <p:stCondLst>
                                    <p:cond delay="0"/>
                                  </p:stCondLst>
                                  <p:childTnLst>
                                    <p:set>
                                      <p:cBhvr>
                                        <p:cTn id="12" dur="1" fill="hold">
                                          <p:stCondLst>
                                            <p:cond delay="0"/>
                                          </p:stCondLst>
                                        </p:cTn>
                                        <p:tgtEl>
                                          <p:spTgt spid="3936"/>
                                        </p:tgtEl>
                                        <p:attrNameLst>
                                          <p:attrName>style.visibility</p:attrName>
                                        </p:attrNameLst>
                                      </p:cBhvr>
                                      <p:to>
                                        <p:strVal val="visible"/>
                                      </p:to>
                                    </p:set>
                                    <p:animEffect transition="in" filter="fade">
                                      <p:cBhvr>
                                        <p:cTn id="13" dur="1000"/>
                                        <p:tgtEl>
                                          <p:spTgt spid="3936"/>
                                        </p:tgtEl>
                                      </p:cBhvr>
                                    </p:animEffect>
                                  </p:childTnLst>
                                </p:cTn>
                              </p:par>
                              <p:par>
                                <p:cTn id="14" presetID="10" presetClass="entr" presetSubtype="0" fill="hold" nodeType="withEffect">
                                  <p:stCondLst>
                                    <p:cond delay="0"/>
                                  </p:stCondLst>
                                  <p:childTnLst>
                                    <p:set>
                                      <p:cBhvr>
                                        <p:cTn id="15" dur="1" fill="hold">
                                          <p:stCondLst>
                                            <p:cond delay="0"/>
                                          </p:stCondLst>
                                        </p:cTn>
                                        <p:tgtEl>
                                          <p:spTgt spid="3937"/>
                                        </p:tgtEl>
                                        <p:attrNameLst>
                                          <p:attrName>style.visibility</p:attrName>
                                        </p:attrNameLst>
                                      </p:cBhvr>
                                      <p:to>
                                        <p:strVal val="visible"/>
                                      </p:to>
                                    </p:set>
                                    <p:animEffect transition="in" filter="fade">
                                      <p:cBhvr>
                                        <p:cTn id="16" dur="1000"/>
                                        <p:tgtEl>
                                          <p:spTgt spid="3937"/>
                                        </p:tgtEl>
                                      </p:cBhvr>
                                    </p:animEffect>
                                  </p:childTnLst>
                                </p:cTn>
                              </p:par>
                              <p:par>
                                <p:cTn id="17" presetID="10" presetClass="entr" presetSubtype="0" fill="hold" nodeType="withEffect">
                                  <p:stCondLst>
                                    <p:cond delay="0"/>
                                  </p:stCondLst>
                                  <p:childTnLst>
                                    <p:set>
                                      <p:cBhvr>
                                        <p:cTn id="18" dur="1" fill="hold">
                                          <p:stCondLst>
                                            <p:cond delay="0"/>
                                          </p:stCondLst>
                                        </p:cTn>
                                        <p:tgtEl>
                                          <p:spTgt spid="3938"/>
                                        </p:tgtEl>
                                        <p:attrNameLst>
                                          <p:attrName>style.visibility</p:attrName>
                                        </p:attrNameLst>
                                      </p:cBhvr>
                                      <p:to>
                                        <p:strVal val="visible"/>
                                      </p:to>
                                    </p:set>
                                    <p:animEffect transition="in" filter="fade">
                                      <p:cBhvr>
                                        <p:cTn id="19" dur="1000"/>
                                        <p:tgtEl>
                                          <p:spTgt spid="3938"/>
                                        </p:tgtEl>
                                      </p:cBhvr>
                                    </p:animEffect>
                                  </p:childTnLst>
                                </p:cTn>
                              </p:par>
                              <p:par>
                                <p:cTn id="20" presetID="10" presetClass="entr" presetSubtype="0" fill="hold" nodeType="withEffect">
                                  <p:stCondLst>
                                    <p:cond delay="0"/>
                                  </p:stCondLst>
                                  <p:childTnLst>
                                    <p:set>
                                      <p:cBhvr>
                                        <p:cTn id="21" dur="1" fill="hold">
                                          <p:stCondLst>
                                            <p:cond delay="0"/>
                                          </p:stCondLst>
                                        </p:cTn>
                                        <p:tgtEl>
                                          <p:spTgt spid="3939"/>
                                        </p:tgtEl>
                                        <p:attrNameLst>
                                          <p:attrName>style.visibility</p:attrName>
                                        </p:attrNameLst>
                                      </p:cBhvr>
                                      <p:to>
                                        <p:strVal val="visible"/>
                                      </p:to>
                                    </p:set>
                                    <p:animEffect transition="in" filter="fade">
                                      <p:cBhvr>
                                        <p:cTn id="22" dur="1000"/>
                                        <p:tgtEl>
                                          <p:spTgt spid="3939"/>
                                        </p:tgtEl>
                                      </p:cBhvr>
                                    </p:animEffect>
                                  </p:childTnLst>
                                </p:cTn>
                              </p:par>
                              <p:par>
                                <p:cTn id="23" presetID="10" presetClass="entr" presetSubtype="0" fill="hold" nodeType="withEffect">
                                  <p:stCondLst>
                                    <p:cond delay="0"/>
                                  </p:stCondLst>
                                  <p:childTnLst>
                                    <p:set>
                                      <p:cBhvr>
                                        <p:cTn id="24" dur="1" fill="hold">
                                          <p:stCondLst>
                                            <p:cond delay="0"/>
                                          </p:stCondLst>
                                        </p:cTn>
                                        <p:tgtEl>
                                          <p:spTgt spid="3940"/>
                                        </p:tgtEl>
                                        <p:attrNameLst>
                                          <p:attrName>style.visibility</p:attrName>
                                        </p:attrNameLst>
                                      </p:cBhvr>
                                      <p:to>
                                        <p:strVal val="visible"/>
                                      </p:to>
                                    </p:set>
                                    <p:animEffect transition="in" filter="fade">
                                      <p:cBhvr>
                                        <p:cTn id="25" dur="1000"/>
                                        <p:tgtEl>
                                          <p:spTgt spid="3940"/>
                                        </p:tgtEl>
                                      </p:cBhvr>
                                    </p:animEffect>
                                  </p:childTnLst>
                                </p:cTn>
                              </p:par>
                              <p:par>
                                <p:cTn id="26" presetID="10" presetClass="entr" presetSubtype="0" fill="hold" nodeType="withEffect">
                                  <p:stCondLst>
                                    <p:cond delay="0"/>
                                  </p:stCondLst>
                                  <p:childTnLst>
                                    <p:set>
                                      <p:cBhvr>
                                        <p:cTn id="27" dur="1" fill="hold">
                                          <p:stCondLst>
                                            <p:cond delay="0"/>
                                          </p:stCondLst>
                                        </p:cTn>
                                        <p:tgtEl>
                                          <p:spTgt spid="3941"/>
                                        </p:tgtEl>
                                        <p:attrNameLst>
                                          <p:attrName>style.visibility</p:attrName>
                                        </p:attrNameLst>
                                      </p:cBhvr>
                                      <p:to>
                                        <p:strVal val="visible"/>
                                      </p:to>
                                    </p:set>
                                    <p:animEffect transition="in" filter="fade">
                                      <p:cBhvr>
                                        <p:cTn id="28" dur="1000"/>
                                        <p:tgtEl>
                                          <p:spTgt spid="3941"/>
                                        </p:tgtEl>
                                      </p:cBhvr>
                                    </p:animEffect>
                                  </p:childTnLst>
                                </p:cTn>
                              </p:par>
                              <p:par>
                                <p:cTn id="29" presetID="10" presetClass="entr" presetSubtype="0" fill="hold" nodeType="withEffect">
                                  <p:stCondLst>
                                    <p:cond delay="0"/>
                                  </p:stCondLst>
                                  <p:childTnLst>
                                    <p:set>
                                      <p:cBhvr>
                                        <p:cTn id="30" dur="1" fill="hold">
                                          <p:stCondLst>
                                            <p:cond delay="0"/>
                                          </p:stCondLst>
                                        </p:cTn>
                                        <p:tgtEl>
                                          <p:spTgt spid="3942"/>
                                        </p:tgtEl>
                                        <p:attrNameLst>
                                          <p:attrName>style.visibility</p:attrName>
                                        </p:attrNameLst>
                                      </p:cBhvr>
                                      <p:to>
                                        <p:strVal val="visible"/>
                                      </p:to>
                                    </p:set>
                                    <p:animEffect transition="in" filter="fade">
                                      <p:cBhvr>
                                        <p:cTn id="31" dur="1000"/>
                                        <p:tgtEl>
                                          <p:spTgt spid="3942"/>
                                        </p:tgtEl>
                                      </p:cBhvr>
                                    </p:animEffect>
                                  </p:childTnLst>
                                </p:cTn>
                              </p:par>
                              <p:par>
                                <p:cTn id="32" presetID="10" presetClass="entr" presetSubtype="0" fill="hold" nodeType="withEffect">
                                  <p:stCondLst>
                                    <p:cond delay="0"/>
                                  </p:stCondLst>
                                  <p:childTnLst>
                                    <p:set>
                                      <p:cBhvr>
                                        <p:cTn id="33" dur="1" fill="hold">
                                          <p:stCondLst>
                                            <p:cond delay="0"/>
                                          </p:stCondLst>
                                        </p:cTn>
                                        <p:tgtEl>
                                          <p:spTgt spid="3943"/>
                                        </p:tgtEl>
                                        <p:attrNameLst>
                                          <p:attrName>style.visibility</p:attrName>
                                        </p:attrNameLst>
                                      </p:cBhvr>
                                      <p:to>
                                        <p:strVal val="visible"/>
                                      </p:to>
                                    </p:set>
                                    <p:animEffect transition="in" filter="fade">
                                      <p:cBhvr>
                                        <p:cTn id="34" dur="1000"/>
                                        <p:tgtEl>
                                          <p:spTgt spid="3943"/>
                                        </p:tgtEl>
                                      </p:cBhvr>
                                    </p:animEffect>
                                  </p:childTnLst>
                                </p:cTn>
                              </p:par>
                              <p:par>
                                <p:cTn id="35" presetID="10" presetClass="entr" presetSubtype="0" fill="hold" nodeType="withEffect">
                                  <p:stCondLst>
                                    <p:cond delay="0"/>
                                  </p:stCondLst>
                                  <p:childTnLst>
                                    <p:set>
                                      <p:cBhvr>
                                        <p:cTn id="36" dur="1" fill="hold">
                                          <p:stCondLst>
                                            <p:cond delay="0"/>
                                          </p:stCondLst>
                                        </p:cTn>
                                        <p:tgtEl>
                                          <p:spTgt spid="3944"/>
                                        </p:tgtEl>
                                        <p:attrNameLst>
                                          <p:attrName>style.visibility</p:attrName>
                                        </p:attrNameLst>
                                      </p:cBhvr>
                                      <p:to>
                                        <p:strVal val="visible"/>
                                      </p:to>
                                    </p:set>
                                    <p:animEffect transition="in" filter="fade">
                                      <p:cBhvr>
                                        <p:cTn id="37" dur="1000"/>
                                        <p:tgtEl>
                                          <p:spTgt spid="3944"/>
                                        </p:tgtEl>
                                      </p:cBhvr>
                                    </p:animEffect>
                                  </p:childTnLst>
                                </p:cTn>
                              </p:par>
                              <p:par>
                                <p:cTn id="38" presetID="10" presetClass="entr" presetSubtype="0" fill="hold" nodeType="withEffect">
                                  <p:stCondLst>
                                    <p:cond delay="0"/>
                                  </p:stCondLst>
                                  <p:childTnLst>
                                    <p:set>
                                      <p:cBhvr>
                                        <p:cTn id="39" dur="1" fill="hold">
                                          <p:stCondLst>
                                            <p:cond delay="0"/>
                                          </p:stCondLst>
                                        </p:cTn>
                                        <p:tgtEl>
                                          <p:spTgt spid="3945"/>
                                        </p:tgtEl>
                                        <p:attrNameLst>
                                          <p:attrName>style.visibility</p:attrName>
                                        </p:attrNameLst>
                                      </p:cBhvr>
                                      <p:to>
                                        <p:strVal val="visible"/>
                                      </p:to>
                                    </p:set>
                                    <p:animEffect transition="in" filter="fade">
                                      <p:cBhvr>
                                        <p:cTn id="40" dur="1000"/>
                                        <p:tgtEl>
                                          <p:spTgt spid="3945"/>
                                        </p:tgtEl>
                                      </p:cBhvr>
                                    </p:animEffect>
                                  </p:childTnLst>
                                </p:cTn>
                              </p:par>
                              <p:par>
                                <p:cTn id="41" presetID="10" presetClass="entr" presetSubtype="0" fill="hold" nodeType="withEffect">
                                  <p:stCondLst>
                                    <p:cond delay="0"/>
                                  </p:stCondLst>
                                  <p:childTnLst>
                                    <p:set>
                                      <p:cBhvr>
                                        <p:cTn id="42" dur="1" fill="hold">
                                          <p:stCondLst>
                                            <p:cond delay="0"/>
                                          </p:stCondLst>
                                        </p:cTn>
                                        <p:tgtEl>
                                          <p:spTgt spid="3946"/>
                                        </p:tgtEl>
                                        <p:attrNameLst>
                                          <p:attrName>style.visibility</p:attrName>
                                        </p:attrNameLst>
                                      </p:cBhvr>
                                      <p:to>
                                        <p:strVal val="visible"/>
                                      </p:to>
                                    </p:set>
                                    <p:animEffect transition="in" filter="fade">
                                      <p:cBhvr>
                                        <p:cTn id="43" dur="1000"/>
                                        <p:tgtEl>
                                          <p:spTgt spid="3946"/>
                                        </p:tgtEl>
                                      </p:cBhvr>
                                    </p:animEffect>
                                  </p:childTnLst>
                                </p:cTn>
                              </p:par>
                              <p:par>
                                <p:cTn id="44" presetID="10" presetClass="entr" presetSubtype="0" fill="hold" nodeType="withEffect">
                                  <p:stCondLst>
                                    <p:cond delay="0"/>
                                  </p:stCondLst>
                                  <p:childTnLst>
                                    <p:set>
                                      <p:cBhvr>
                                        <p:cTn id="45" dur="1" fill="hold">
                                          <p:stCondLst>
                                            <p:cond delay="0"/>
                                          </p:stCondLst>
                                        </p:cTn>
                                        <p:tgtEl>
                                          <p:spTgt spid="3947"/>
                                        </p:tgtEl>
                                        <p:attrNameLst>
                                          <p:attrName>style.visibility</p:attrName>
                                        </p:attrNameLst>
                                      </p:cBhvr>
                                      <p:to>
                                        <p:strVal val="visible"/>
                                      </p:to>
                                    </p:set>
                                    <p:animEffect transition="in" filter="fade">
                                      <p:cBhvr>
                                        <p:cTn id="46" dur="1000"/>
                                        <p:tgtEl>
                                          <p:spTgt spid="3947"/>
                                        </p:tgtEl>
                                      </p:cBhvr>
                                    </p:animEffect>
                                  </p:childTnLst>
                                </p:cTn>
                              </p:par>
                              <p:par>
                                <p:cTn id="47" presetID="10" presetClass="entr" presetSubtype="0" fill="hold" nodeType="withEffect">
                                  <p:stCondLst>
                                    <p:cond delay="0"/>
                                  </p:stCondLst>
                                  <p:childTnLst>
                                    <p:set>
                                      <p:cBhvr>
                                        <p:cTn id="48" dur="1" fill="hold">
                                          <p:stCondLst>
                                            <p:cond delay="0"/>
                                          </p:stCondLst>
                                        </p:cTn>
                                        <p:tgtEl>
                                          <p:spTgt spid="3948"/>
                                        </p:tgtEl>
                                        <p:attrNameLst>
                                          <p:attrName>style.visibility</p:attrName>
                                        </p:attrNameLst>
                                      </p:cBhvr>
                                      <p:to>
                                        <p:strVal val="visible"/>
                                      </p:to>
                                    </p:set>
                                    <p:animEffect transition="in" filter="fade">
                                      <p:cBhvr>
                                        <p:cTn id="49" dur="1000"/>
                                        <p:tgtEl>
                                          <p:spTgt spid="3948"/>
                                        </p:tgtEl>
                                      </p:cBhvr>
                                    </p:animEffect>
                                  </p:childTnLst>
                                </p:cTn>
                              </p:par>
                              <p:par>
                                <p:cTn id="50" presetID="10" presetClass="entr" presetSubtype="0" fill="hold" nodeType="withEffect">
                                  <p:stCondLst>
                                    <p:cond delay="0"/>
                                  </p:stCondLst>
                                  <p:childTnLst>
                                    <p:set>
                                      <p:cBhvr>
                                        <p:cTn id="51" dur="1" fill="hold">
                                          <p:stCondLst>
                                            <p:cond delay="0"/>
                                          </p:stCondLst>
                                        </p:cTn>
                                        <p:tgtEl>
                                          <p:spTgt spid="3949"/>
                                        </p:tgtEl>
                                        <p:attrNameLst>
                                          <p:attrName>style.visibility</p:attrName>
                                        </p:attrNameLst>
                                      </p:cBhvr>
                                      <p:to>
                                        <p:strVal val="visible"/>
                                      </p:to>
                                    </p:set>
                                    <p:animEffect transition="in" filter="fade">
                                      <p:cBhvr>
                                        <p:cTn id="52" dur="1000"/>
                                        <p:tgtEl>
                                          <p:spTgt spid="3949"/>
                                        </p:tgtEl>
                                      </p:cBhvr>
                                    </p:animEffect>
                                  </p:childTnLst>
                                </p:cTn>
                              </p:par>
                              <p:par>
                                <p:cTn id="53" presetID="10" presetClass="entr" presetSubtype="0" fill="hold" nodeType="withEffect">
                                  <p:stCondLst>
                                    <p:cond delay="0"/>
                                  </p:stCondLst>
                                  <p:childTnLst>
                                    <p:set>
                                      <p:cBhvr>
                                        <p:cTn id="54" dur="1" fill="hold">
                                          <p:stCondLst>
                                            <p:cond delay="0"/>
                                          </p:stCondLst>
                                        </p:cTn>
                                        <p:tgtEl>
                                          <p:spTgt spid="3950"/>
                                        </p:tgtEl>
                                        <p:attrNameLst>
                                          <p:attrName>style.visibility</p:attrName>
                                        </p:attrNameLst>
                                      </p:cBhvr>
                                      <p:to>
                                        <p:strVal val="visible"/>
                                      </p:to>
                                    </p:set>
                                    <p:animEffect transition="in" filter="fade">
                                      <p:cBhvr>
                                        <p:cTn id="55" dur="1000"/>
                                        <p:tgtEl>
                                          <p:spTgt spid="3950"/>
                                        </p:tgtEl>
                                      </p:cBhvr>
                                    </p:animEffect>
                                  </p:childTnLst>
                                </p:cTn>
                              </p:par>
                              <p:par>
                                <p:cTn id="56" presetID="10" presetClass="entr" presetSubtype="0" fill="hold" nodeType="withEffect">
                                  <p:stCondLst>
                                    <p:cond delay="0"/>
                                  </p:stCondLst>
                                  <p:childTnLst>
                                    <p:set>
                                      <p:cBhvr>
                                        <p:cTn id="57" dur="1" fill="hold">
                                          <p:stCondLst>
                                            <p:cond delay="0"/>
                                          </p:stCondLst>
                                        </p:cTn>
                                        <p:tgtEl>
                                          <p:spTgt spid="3951"/>
                                        </p:tgtEl>
                                        <p:attrNameLst>
                                          <p:attrName>style.visibility</p:attrName>
                                        </p:attrNameLst>
                                      </p:cBhvr>
                                      <p:to>
                                        <p:strVal val="visible"/>
                                      </p:to>
                                    </p:set>
                                    <p:animEffect transition="in" filter="fade">
                                      <p:cBhvr>
                                        <p:cTn id="58" dur="1000"/>
                                        <p:tgtEl>
                                          <p:spTgt spid="3951"/>
                                        </p:tgtEl>
                                      </p:cBhvr>
                                    </p:animEffect>
                                  </p:childTnLst>
                                </p:cTn>
                              </p:par>
                              <p:par>
                                <p:cTn id="59" presetID="10" presetClass="entr" presetSubtype="0" fill="hold" nodeType="withEffect">
                                  <p:stCondLst>
                                    <p:cond delay="0"/>
                                  </p:stCondLst>
                                  <p:childTnLst>
                                    <p:set>
                                      <p:cBhvr>
                                        <p:cTn id="60" dur="1" fill="hold">
                                          <p:stCondLst>
                                            <p:cond delay="0"/>
                                          </p:stCondLst>
                                        </p:cTn>
                                        <p:tgtEl>
                                          <p:spTgt spid="3952"/>
                                        </p:tgtEl>
                                        <p:attrNameLst>
                                          <p:attrName>style.visibility</p:attrName>
                                        </p:attrNameLst>
                                      </p:cBhvr>
                                      <p:to>
                                        <p:strVal val="visible"/>
                                      </p:to>
                                    </p:set>
                                    <p:animEffect transition="in" filter="fade">
                                      <p:cBhvr>
                                        <p:cTn id="61" dur="1000"/>
                                        <p:tgtEl>
                                          <p:spTgt spid="3952"/>
                                        </p:tgtEl>
                                      </p:cBhvr>
                                    </p:animEffect>
                                  </p:childTnLst>
                                </p:cTn>
                              </p:par>
                              <p:par>
                                <p:cTn id="62" presetID="10" presetClass="entr" presetSubtype="0" fill="hold" nodeType="withEffect">
                                  <p:stCondLst>
                                    <p:cond delay="0"/>
                                  </p:stCondLst>
                                  <p:childTnLst>
                                    <p:set>
                                      <p:cBhvr>
                                        <p:cTn id="63" dur="1" fill="hold">
                                          <p:stCondLst>
                                            <p:cond delay="0"/>
                                          </p:stCondLst>
                                        </p:cTn>
                                        <p:tgtEl>
                                          <p:spTgt spid="3953"/>
                                        </p:tgtEl>
                                        <p:attrNameLst>
                                          <p:attrName>style.visibility</p:attrName>
                                        </p:attrNameLst>
                                      </p:cBhvr>
                                      <p:to>
                                        <p:strVal val="visible"/>
                                      </p:to>
                                    </p:set>
                                    <p:animEffect transition="in" filter="fade">
                                      <p:cBhvr>
                                        <p:cTn id="64" dur="1000"/>
                                        <p:tgtEl>
                                          <p:spTgt spid="3953"/>
                                        </p:tgtEl>
                                      </p:cBhvr>
                                    </p:animEffect>
                                  </p:childTnLst>
                                </p:cTn>
                              </p:par>
                              <p:par>
                                <p:cTn id="65" presetID="10" presetClass="entr" presetSubtype="0" fill="hold" nodeType="withEffect">
                                  <p:stCondLst>
                                    <p:cond delay="0"/>
                                  </p:stCondLst>
                                  <p:childTnLst>
                                    <p:set>
                                      <p:cBhvr>
                                        <p:cTn id="66" dur="1" fill="hold">
                                          <p:stCondLst>
                                            <p:cond delay="0"/>
                                          </p:stCondLst>
                                        </p:cTn>
                                        <p:tgtEl>
                                          <p:spTgt spid="3954"/>
                                        </p:tgtEl>
                                        <p:attrNameLst>
                                          <p:attrName>style.visibility</p:attrName>
                                        </p:attrNameLst>
                                      </p:cBhvr>
                                      <p:to>
                                        <p:strVal val="visible"/>
                                      </p:to>
                                    </p:set>
                                    <p:animEffect transition="in" filter="fade">
                                      <p:cBhvr>
                                        <p:cTn id="67" dur="1000"/>
                                        <p:tgtEl>
                                          <p:spTgt spid="3954"/>
                                        </p:tgtEl>
                                      </p:cBhvr>
                                    </p:animEffect>
                                  </p:childTnLst>
                                </p:cTn>
                              </p:par>
                              <p:par>
                                <p:cTn id="68" presetID="10" presetClass="entr" presetSubtype="0" fill="hold" nodeType="withEffect">
                                  <p:stCondLst>
                                    <p:cond delay="0"/>
                                  </p:stCondLst>
                                  <p:childTnLst>
                                    <p:set>
                                      <p:cBhvr>
                                        <p:cTn id="69" dur="1" fill="hold">
                                          <p:stCondLst>
                                            <p:cond delay="0"/>
                                          </p:stCondLst>
                                        </p:cTn>
                                        <p:tgtEl>
                                          <p:spTgt spid="3955"/>
                                        </p:tgtEl>
                                        <p:attrNameLst>
                                          <p:attrName>style.visibility</p:attrName>
                                        </p:attrNameLst>
                                      </p:cBhvr>
                                      <p:to>
                                        <p:strVal val="visible"/>
                                      </p:to>
                                    </p:set>
                                    <p:animEffect transition="in" filter="fade">
                                      <p:cBhvr>
                                        <p:cTn id="70" dur="1000"/>
                                        <p:tgtEl>
                                          <p:spTgt spid="3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3959"/>
        <p:cNvGrpSpPr/>
        <p:nvPr/>
      </p:nvGrpSpPr>
      <p:grpSpPr>
        <a:xfrm>
          <a:off x="0" y="0"/>
          <a:ext cx="0" cy="0"/>
          <a:chOff x="0" y="0"/>
          <a:chExt cx="0" cy="0"/>
        </a:xfrm>
      </p:grpSpPr>
      <p:grpSp>
        <p:nvGrpSpPr>
          <p:cNvPr id="3960" name="Google Shape;3960;p377"/>
          <p:cNvGrpSpPr/>
          <p:nvPr/>
        </p:nvGrpSpPr>
        <p:grpSpPr>
          <a:xfrm>
            <a:off x="2833733" y="1720133"/>
            <a:ext cx="4835200" cy="4400800"/>
            <a:chOff x="5295725" y="1362525"/>
            <a:chExt cx="3626400" cy="3300600"/>
          </a:xfrm>
        </p:grpSpPr>
        <p:sp>
          <p:nvSpPr>
            <p:cNvPr id="3961" name="Google Shape;3961;p377"/>
            <p:cNvSpPr/>
            <p:nvPr/>
          </p:nvSpPr>
          <p:spPr>
            <a:xfrm>
              <a:off x="5295725" y="1362525"/>
              <a:ext cx="3626400" cy="3300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62" name="Google Shape;3962;p377"/>
            <p:cNvSpPr/>
            <p:nvPr/>
          </p:nvSpPr>
          <p:spPr>
            <a:xfrm>
              <a:off x="5428450" y="2321875"/>
              <a:ext cx="3327000" cy="12075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3963" name="Google Shape;3963;p377"/>
            <p:cNvSpPr/>
            <p:nvPr/>
          </p:nvSpPr>
          <p:spPr>
            <a:xfrm>
              <a:off x="5752235" y="3890906"/>
              <a:ext cx="7587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3964" name="Google Shape;3964;p377"/>
            <p:cNvSpPr/>
            <p:nvPr/>
          </p:nvSpPr>
          <p:spPr>
            <a:xfrm>
              <a:off x="5475075" y="1710050"/>
              <a:ext cx="466200" cy="352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3965" name="Google Shape;3965;p377"/>
            <p:cNvSpPr/>
            <p:nvPr/>
          </p:nvSpPr>
          <p:spPr>
            <a:xfrm>
              <a:off x="6936300" y="3653800"/>
              <a:ext cx="1819200" cy="7656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3966" name="Google Shape;3966;p377"/>
            <p:cNvSpPr/>
            <p:nvPr/>
          </p:nvSpPr>
          <p:spPr>
            <a:xfrm>
              <a:off x="7112308" y="3990405"/>
              <a:ext cx="511800" cy="22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grpSp>
      <p:sp>
        <p:nvSpPr>
          <p:cNvPr id="3967" name="Google Shape;3967;p37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(1)</a:t>
            </a:r>
            <a:endParaRPr/>
          </a:p>
        </p:txBody>
      </p:sp>
      <p:sp>
        <p:nvSpPr>
          <p:cNvPr id="3968" name="Google Shape;3968;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104</a:t>
            </a:fld>
            <a:endParaRPr/>
          </a:p>
        </p:txBody>
      </p:sp>
      <p:sp>
        <p:nvSpPr>
          <p:cNvPr id="3969" name="Google Shape;3969;p37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104</a:t>
            </a:fld>
            <a:endParaRPr/>
          </a:p>
        </p:txBody>
      </p:sp>
      <p:sp>
        <p:nvSpPr>
          <p:cNvPr id="3970" name="Google Shape;3970;p377"/>
          <p:cNvSpPr/>
          <p:nvPr/>
        </p:nvSpPr>
        <p:spPr>
          <a:xfrm>
            <a:off x="3781497" y="2183500"/>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71" name="Google Shape;3971;p377"/>
          <p:cNvSpPr/>
          <p:nvPr/>
        </p:nvSpPr>
        <p:spPr>
          <a:xfrm>
            <a:off x="4956592" y="2183467"/>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72" name="Google Shape;3972;p377"/>
          <p:cNvSpPr/>
          <p:nvPr/>
        </p:nvSpPr>
        <p:spPr>
          <a:xfrm>
            <a:off x="6229200" y="21834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3973" name="Google Shape;3973;p377"/>
          <p:cNvSpPr/>
          <p:nvPr/>
        </p:nvSpPr>
        <p:spPr>
          <a:xfrm>
            <a:off x="3247300" y="3394367"/>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3974" name="Google Shape;3974;p377"/>
          <p:cNvSpPr/>
          <p:nvPr/>
        </p:nvSpPr>
        <p:spPr>
          <a:xfrm>
            <a:off x="5498967" y="3386933"/>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3975" name="Google Shape;3975;p377"/>
          <p:cNvSpPr/>
          <p:nvPr/>
        </p:nvSpPr>
        <p:spPr>
          <a:xfrm>
            <a:off x="3381292"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6" name="Google Shape;3976;p377"/>
          <p:cNvSpPr/>
          <p:nvPr/>
        </p:nvSpPr>
        <p:spPr>
          <a:xfrm>
            <a:off x="4236359" y="38472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77" name="Google Shape;3977;p377"/>
          <p:cNvSpPr/>
          <p:nvPr/>
        </p:nvSpPr>
        <p:spPr>
          <a:xfrm>
            <a:off x="3823692" y="411932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78" name="Google Shape;3978;p377"/>
          <p:cNvSpPr/>
          <p:nvPr/>
        </p:nvSpPr>
        <p:spPr>
          <a:xfrm>
            <a:off x="5628815"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3979" name="Google Shape;3979;p377"/>
          <p:cNvSpPr/>
          <p:nvPr/>
        </p:nvSpPr>
        <p:spPr>
          <a:xfrm>
            <a:off x="6382027" y="37989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3980" name="Google Shape;3980;p377"/>
          <p:cNvSpPr/>
          <p:nvPr/>
        </p:nvSpPr>
        <p:spPr>
          <a:xfrm>
            <a:off x="5634259" y="4071000"/>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981" name="Google Shape;3981;p377"/>
          <p:cNvSpPr/>
          <p:nvPr/>
        </p:nvSpPr>
        <p:spPr>
          <a:xfrm>
            <a:off x="6284101" y="4071011"/>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3982" name="Google Shape;3982;p377"/>
          <p:cNvSpPr/>
          <p:nvPr/>
        </p:nvSpPr>
        <p:spPr>
          <a:xfrm>
            <a:off x="6422520" y="5233773"/>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3983" name="Google Shape;3983;p377"/>
          <p:cNvSpPr txBox="1"/>
          <p:nvPr/>
        </p:nvSpPr>
        <p:spPr>
          <a:xfrm>
            <a:off x="5896600" y="5495500"/>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3984" name="Google Shape;3984;p377"/>
          <p:cNvSpPr txBox="1"/>
          <p:nvPr/>
        </p:nvSpPr>
        <p:spPr>
          <a:xfrm>
            <a:off x="5733733" y="4291334"/>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3985" name="Google Shape;3985;p377"/>
          <p:cNvSpPr txBox="1"/>
          <p:nvPr/>
        </p:nvSpPr>
        <p:spPr>
          <a:xfrm>
            <a:off x="6653041" y="5807234"/>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0"/>
                                        </p:tgtEl>
                                        <p:attrNameLst>
                                          <p:attrName>style.visibility</p:attrName>
                                        </p:attrNameLst>
                                      </p:cBhvr>
                                      <p:to>
                                        <p:strVal val="visible"/>
                                      </p:to>
                                    </p:set>
                                    <p:animEffect transition="in" filter="fade">
                                      <p:cBhvr>
                                        <p:cTn id="7" dur="1000"/>
                                        <p:tgtEl>
                                          <p:spTgt spid="3960"/>
                                        </p:tgtEl>
                                      </p:cBhvr>
                                    </p:animEffect>
                                  </p:childTnLst>
                                </p:cTn>
                              </p:par>
                              <p:par>
                                <p:cTn id="8" presetID="10" presetClass="entr" presetSubtype="0" fill="hold" nodeType="withEffect">
                                  <p:stCondLst>
                                    <p:cond delay="0"/>
                                  </p:stCondLst>
                                  <p:childTnLst>
                                    <p:set>
                                      <p:cBhvr>
                                        <p:cTn id="9" dur="1" fill="hold">
                                          <p:stCondLst>
                                            <p:cond delay="0"/>
                                          </p:stCondLst>
                                        </p:cTn>
                                        <p:tgtEl>
                                          <p:spTgt spid="3968"/>
                                        </p:tgtEl>
                                        <p:attrNameLst>
                                          <p:attrName>style.visibility</p:attrName>
                                        </p:attrNameLst>
                                      </p:cBhvr>
                                      <p:to>
                                        <p:strVal val="visible"/>
                                      </p:to>
                                    </p:set>
                                    <p:animEffect transition="in" filter="fade">
                                      <p:cBhvr>
                                        <p:cTn id="10" dur="1000"/>
                                        <p:tgtEl>
                                          <p:spTgt spid="3968"/>
                                        </p:tgtEl>
                                      </p:cBhvr>
                                    </p:animEffect>
                                  </p:childTnLst>
                                </p:cTn>
                              </p:par>
                              <p:par>
                                <p:cTn id="11" presetID="10" presetClass="entr" presetSubtype="0" fill="hold" nodeType="withEffect">
                                  <p:stCondLst>
                                    <p:cond delay="0"/>
                                  </p:stCondLst>
                                  <p:childTnLst>
                                    <p:set>
                                      <p:cBhvr>
                                        <p:cTn id="12" dur="1" fill="hold">
                                          <p:stCondLst>
                                            <p:cond delay="0"/>
                                          </p:stCondLst>
                                        </p:cTn>
                                        <p:tgtEl>
                                          <p:spTgt spid="3969"/>
                                        </p:tgtEl>
                                        <p:attrNameLst>
                                          <p:attrName>style.visibility</p:attrName>
                                        </p:attrNameLst>
                                      </p:cBhvr>
                                      <p:to>
                                        <p:strVal val="visible"/>
                                      </p:to>
                                    </p:set>
                                    <p:animEffect transition="in" filter="fade">
                                      <p:cBhvr>
                                        <p:cTn id="13" dur="1000"/>
                                        <p:tgtEl>
                                          <p:spTgt spid="3969"/>
                                        </p:tgtEl>
                                      </p:cBhvr>
                                    </p:animEffect>
                                  </p:childTnLst>
                                </p:cTn>
                              </p:par>
                              <p:par>
                                <p:cTn id="14" presetID="10" presetClass="entr" presetSubtype="0" fill="hold" nodeType="withEffect">
                                  <p:stCondLst>
                                    <p:cond delay="0"/>
                                  </p:stCondLst>
                                  <p:childTnLst>
                                    <p:set>
                                      <p:cBhvr>
                                        <p:cTn id="15" dur="1" fill="hold">
                                          <p:stCondLst>
                                            <p:cond delay="0"/>
                                          </p:stCondLst>
                                        </p:cTn>
                                        <p:tgtEl>
                                          <p:spTgt spid="3970"/>
                                        </p:tgtEl>
                                        <p:attrNameLst>
                                          <p:attrName>style.visibility</p:attrName>
                                        </p:attrNameLst>
                                      </p:cBhvr>
                                      <p:to>
                                        <p:strVal val="visible"/>
                                      </p:to>
                                    </p:set>
                                    <p:animEffect transition="in" filter="fade">
                                      <p:cBhvr>
                                        <p:cTn id="16" dur="1000"/>
                                        <p:tgtEl>
                                          <p:spTgt spid="3970"/>
                                        </p:tgtEl>
                                      </p:cBhvr>
                                    </p:animEffect>
                                  </p:childTnLst>
                                </p:cTn>
                              </p:par>
                              <p:par>
                                <p:cTn id="17" presetID="10" presetClass="entr" presetSubtype="0" fill="hold" nodeType="withEffect">
                                  <p:stCondLst>
                                    <p:cond delay="0"/>
                                  </p:stCondLst>
                                  <p:childTnLst>
                                    <p:set>
                                      <p:cBhvr>
                                        <p:cTn id="18" dur="1" fill="hold">
                                          <p:stCondLst>
                                            <p:cond delay="0"/>
                                          </p:stCondLst>
                                        </p:cTn>
                                        <p:tgtEl>
                                          <p:spTgt spid="3971"/>
                                        </p:tgtEl>
                                        <p:attrNameLst>
                                          <p:attrName>style.visibility</p:attrName>
                                        </p:attrNameLst>
                                      </p:cBhvr>
                                      <p:to>
                                        <p:strVal val="visible"/>
                                      </p:to>
                                    </p:set>
                                    <p:animEffect transition="in" filter="fade">
                                      <p:cBhvr>
                                        <p:cTn id="19" dur="1000"/>
                                        <p:tgtEl>
                                          <p:spTgt spid="3971"/>
                                        </p:tgtEl>
                                      </p:cBhvr>
                                    </p:animEffect>
                                  </p:childTnLst>
                                </p:cTn>
                              </p:par>
                              <p:par>
                                <p:cTn id="20" presetID="10" presetClass="entr" presetSubtype="0" fill="hold" nodeType="withEffect">
                                  <p:stCondLst>
                                    <p:cond delay="0"/>
                                  </p:stCondLst>
                                  <p:childTnLst>
                                    <p:set>
                                      <p:cBhvr>
                                        <p:cTn id="21" dur="1" fill="hold">
                                          <p:stCondLst>
                                            <p:cond delay="0"/>
                                          </p:stCondLst>
                                        </p:cTn>
                                        <p:tgtEl>
                                          <p:spTgt spid="3972"/>
                                        </p:tgtEl>
                                        <p:attrNameLst>
                                          <p:attrName>style.visibility</p:attrName>
                                        </p:attrNameLst>
                                      </p:cBhvr>
                                      <p:to>
                                        <p:strVal val="visible"/>
                                      </p:to>
                                    </p:set>
                                    <p:animEffect transition="in" filter="fade">
                                      <p:cBhvr>
                                        <p:cTn id="22" dur="1000"/>
                                        <p:tgtEl>
                                          <p:spTgt spid="3972"/>
                                        </p:tgtEl>
                                      </p:cBhvr>
                                    </p:animEffect>
                                  </p:childTnLst>
                                </p:cTn>
                              </p:par>
                              <p:par>
                                <p:cTn id="23" presetID="10" presetClass="entr" presetSubtype="0" fill="hold" nodeType="withEffect">
                                  <p:stCondLst>
                                    <p:cond delay="0"/>
                                  </p:stCondLst>
                                  <p:childTnLst>
                                    <p:set>
                                      <p:cBhvr>
                                        <p:cTn id="24" dur="1" fill="hold">
                                          <p:stCondLst>
                                            <p:cond delay="0"/>
                                          </p:stCondLst>
                                        </p:cTn>
                                        <p:tgtEl>
                                          <p:spTgt spid="3973"/>
                                        </p:tgtEl>
                                        <p:attrNameLst>
                                          <p:attrName>style.visibility</p:attrName>
                                        </p:attrNameLst>
                                      </p:cBhvr>
                                      <p:to>
                                        <p:strVal val="visible"/>
                                      </p:to>
                                    </p:set>
                                    <p:animEffect transition="in" filter="fade">
                                      <p:cBhvr>
                                        <p:cTn id="25" dur="1000"/>
                                        <p:tgtEl>
                                          <p:spTgt spid="3973"/>
                                        </p:tgtEl>
                                      </p:cBhvr>
                                    </p:animEffect>
                                  </p:childTnLst>
                                </p:cTn>
                              </p:par>
                              <p:par>
                                <p:cTn id="26" presetID="10" presetClass="entr" presetSubtype="0" fill="hold" nodeType="withEffect">
                                  <p:stCondLst>
                                    <p:cond delay="0"/>
                                  </p:stCondLst>
                                  <p:childTnLst>
                                    <p:set>
                                      <p:cBhvr>
                                        <p:cTn id="27" dur="1" fill="hold">
                                          <p:stCondLst>
                                            <p:cond delay="0"/>
                                          </p:stCondLst>
                                        </p:cTn>
                                        <p:tgtEl>
                                          <p:spTgt spid="3974"/>
                                        </p:tgtEl>
                                        <p:attrNameLst>
                                          <p:attrName>style.visibility</p:attrName>
                                        </p:attrNameLst>
                                      </p:cBhvr>
                                      <p:to>
                                        <p:strVal val="visible"/>
                                      </p:to>
                                    </p:set>
                                    <p:animEffect transition="in" filter="fade">
                                      <p:cBhvr>
                                        <p:cTn id="28" dur="1000"/>
                                        <p:tgtEl>
                                          <p:spTgt spid="3974"/>
                                        </p:tgtEl>
                                      </p:cBhvr>
                                    </p:animEffect>
                                  </p:childTnLst>
                                </p:cTn>
                              </p:par>
                              <p:par>
                                <p:cTn id="29" presetID="10" presetClass="entr" presetSubtype="0" fill="hold" nodeType="withEffect">
                                  <p:stCondLst>
                                    <p:cond delay="0"/>
                                  </p:stCondLst>
                                  <p:childTnLst>
                                    <p:set>
                                      <p:cBhvr>
                                        <p:cTn id="30" dur="1" fill="hold">
                                          <p:stCondLst>
                                            <p:cond delay="0"/>
                                          </p:stCondLst>
                                        </p:cTn>
                                        <p:tgtEl>
                                          <p:spTgt spid="3975"/>
                                        </p:tgtEl>
                                        <p:attrNameLst>
                                          <p:attrName>style.visibility</p:attrName>
                                        </p:attrNameLst>
                                      </p:cBhvr>
                                      <p:to>
                                        <p:strVal val="visible"/>
                                      </p:to>
                                    </p:set>
                                    <p:animEffect transition="in" filter="fade">
                                      <p:cBhvr>
                                        <p:cTn id="31" dur="1000"/>
                                        <p:tgtEl>
                                          <p:spTgt spid="3975"/>
                                        </p:tgtEl>
                                      </p:cBhvr>
                                    </p:animEffect>
                                  </p:childTnLst>
                                </p:cTn>
                              </p:par>
                              <p:par>
                                <p:cTn id="32" presetID="10" presetClass="entr" presetSubtype="0" fill="hold" nodeType="withEffect">
                                  <p:stCondLst>
                                    <p:cond delay="0"/>
                                  </p:stCondLst>
                                  <p:childTnLst>
                                    <p:set>
                                      <p:cBhvr>
                                        <p:cTn id="33" dur="1" fill="hold">
                                          <p:stCondLst>
                                            <p:cond delay="0"/>
                                          </p:stCondLst>
                                        </p:cTn>
                                        <p:tgtEl>
                                          <p:spTgt spid="3976"/>
                                        </p:tgtEl>
                                        <p:attrNameLst>
                                          <p:attrName>style.visibility</p:attrName>
                                        </p:attrNameLst>
                                      </p:cBhvr>
                                      <p:to>
                                        <p:strVal val="visible"/>
                                      </p:to>
                                    </p:set>
                                    <p:animEffect transition="in" filter="fade">
                                      <p:cBhvr>
                                        <p:cTn id="34" dur="1000"/>
                                        <p:tgtEl>
                                          <p:spTgt spid="3976"/>
                                        </p:tgtEl>
                                      </p:cBhvr>
                                    </p:animEffect>
                                  </p:childTnLst>
                                </p:cTn>
                              </p:par>
                              <p:par>
                                <p:cTn id="35" presetID="10" presetClass="entr" presetSubtype="0" fill="hold" nodeType="withEffect">
                                  <p:stCondLst>
                                    <p:cond delay="0"/>
                                  </p:stCondLst>
                                  <p:childTnLst>
                                    <p:set>
                                      <p:cBhvr>
                                        <p:cTn id="36" dur="1" fill="hold">
                                          <p:stCondLst>
                                            <p:cond delay="0"/>
                                          </p:stCondLst>
                                        </p:cTn>
                                        <p:tgtEl>
                                          <p:spTgt spid="3977"/>
                                        </p:tgtEl>
                                        <p:attrNameLst>
                                          <p:attrName>style.visibility</p:attrName>
                                        </p:attrNameLst>
                                      </p:cBhvr>
                                      <p:to>
                                        <p:strVal val="visible"/>
                                      </p:to>
                                    </p:set>
                                    <p:animEffect transition="in" filter="fade">
                                      <p:cBhvr>
                                        <p:cTn id="37" dur="1000"/>
                                        <p:tgtEl>
                                          <p:spTgt spid="3977"/>
                                        </p:tgtEl>
                                      </p:cBhvr>
                                    </p:animEffect>
                                  </p:childTnLst>
                                </p:cTn>
                              </p:par>
                              <p:par>
                                <p:cTn id="38" presetID="10" presetClass="entr" presetSubtype="0" fill="hold" nodeType="withEffect">
                                  <p:stCondLst>
                                    <p:cond delay="0"/>
                                  </p:stCondLst>
                                  <p:childTnLst>
                                    <p:set>
                                      <p:cBhvr>
                                        <p:cTn id="39" dur="1" fill="hold">
                                          <p:stCondLst>
                                            <p:cond delay="0"/>
                                          </p:stCondLst>
                                        </p:cTn>
                                        <p:tgtEl>
                                          <p:spTgt spid="3978"/>
                                        </p:tgtEl>
                                        <p:attrNameLst>
                                          <p:attrName>style.visibility</p:attrName>
                                        </p:attrNameLst>
                                      </p:cBhvr>
                                      <p:to>
                                        <p:strVal val="visible"/>
                                      </p:to>
                                    </p:set>
                                    <p:animEffect transition="in" filter="fade">
                                      <p:cBhvr>
                                        <p:cTn id="40" dur="1000"/>
                                        <p:tgtEl>
                                          <p:spTgt spid="3978"/>
                                        </p:tgtEl>
                                      </p:cBhvr>
                                    </p:animEffect>
                                  </p:childTnLst>
                                </p:cTn>
                              </p:par>
                              <p:par>
                                <p:cTn id="41" presetID="10" presetClass="entr" presetSubtype="0" fill="hold" nodeType="withEffect">
                                  <p:stCondLst>
                                    <p:cond delay="0"/>
                                  </p:stCondLst>
                                  <p:childTnLst>
                                    <p:set>
                                      <p:cBhvr>
                                        <p:cTn id="42" dur="1" fill="hold">
                                          <p:stCondLst>
                                            <p:cond delay="0"/>
                                          </p:stCondLst>
                                        </p:cTn>
                                        <p:tgtEl>
                                          <p:spTgt spid="3979"/>
                                        </p:tgtEl>
                                        <p:attrNameLst>
                                          <p:attrName>style.visibility</p:attrName>
                                        </p:attrNameLst>
                                      </p:cBhvr>
                                      <p:to>
                                        <p:strVal val="visible"/>
                                      </p:to>
                                    </p:set>
                                    <p:animEffect transition="in" filter="fade">
                                      <p:cBhvr>
                                        <p:cTn id="43" dur="1000"/>
                                        <p:tgtEl>
                                          <p:spTgt spid="3979"/>
                                        </p:tgtEl>
                                      </p:cBhvr>
                                    </p:animEffect>
                                  </p:childTnLst>
                                </p:cTn>
                              </p:par>
                              <p:par>
                                <p:cTn id="44" presetID="10" presetClass="entr" presetSubtype="0" fill="hold" nodeType="withEffect">
                                  <p:stCondLst>
                                    <p:cond delay="0"/>
                                  </p:stCondLst>
                                  <p:childTnLst>
                                    <p:set>
                                      <p:cBhvr>
                                        <p:cTn id="45" dur="1" fill="hold">
                                          <p:stCondLst>
                                            <p:cond delay="0"/>
                                          </p:stCondLst>
                                        </p:cTn>
                                        <p:tgtEl>
                                          <p:spTgt spid="3980"/>
                                        </p:tgtEl>
                                        <p:attrNameLst>
                                          <p:attrName>style.visibility</p:attrName>
                                        </p:attrNameLst>
                                      </p:cBhvr>
                                      <p:to>
                                        <p:strVal val="visible"/>
                                      </p:to>
                                    </p:set>
                                    <p:animEffect transition="in" filter="fade">
                                      <p:cBhvr>
                                        <p:cTn id="46" dur="1000"/>
                                        <p:tgtEl>
                                          <p:spTgt spid="3980"/>
                                        </p:tgtEl>
                                      </p:cBhvr>
                                    </p:animEffect>
                                  </p:childTnLst>
                                </p:cTn>
                              </p:par>
                              <p:par>
                                <p:cTn id="47" presetID="10" presetClass="entr" presetSubtype="0" fill="hold" nodeType="withEffect">
                                  <p:stCondLst>
                                    <p:cond delay="0"/>
                                  </p:stCondLst>
                                  <p:childTnLst>
                                    <p:set>
                                      <p:cBhvr>
                                        <p:cTn id="48" dur="1" fill="hold">
                                          <p:stCondLst>
                                            <p:cond delay="0"/>
                                          </p:stCondLst>
                                        </p:cTn>
                                        <p:tgtEl>
                                          <p:spTgt spid="3981"/>
                                        </p:tgtEl>
                                        <p:attrNameLst>
                                          <p:attrName>style.visibility</p:attrName>
                                        </p:attrNameLst>
                                      </p:cBhvr>
                                      <p:to>
                                        <p:strVal val="visible"/>
                                      </p:to>
                                    </p:set>
                                    <p:animEffect transition="in" filter="fade">
                                      <p:cBhvr>
                                        <p:cTn id="49" dur="1000"/>
                                        <p:tgtEl>
                                          <p:spTgt spid="3981"/>
                                        </p:tgtEl>
                                      </p:cBhvr>
                                    </p:animEffect>
                                  </p:childTnLst>
                                </p:cTn>
                              </p:par>
                              <p:par>
                                <p:cTn id="50" presetID="10" presetClass="entr" presetSubtype="0" fill="hold" nodeType="withEffect">
                                  <p:stCondLst>
                                    <p:cond delay="0"/>
                                  </p:stCondLst>
                                  <p:childTnLst>
                                    <p:set>
                                      <p:cBhvr>
                                        <p:cTn id="51" dur="1" fill="hold">
                                          <p:stCondLst>
                                            <p:cond delay="0"/>
                                          </p:stCondLst>
                                        </p:cTn>
                                        <p:tgtEl>
                                          <p:spTgt spid="3982"/>
                                        </p:tgtEl>
                                        <p:attrNameLst>
                                          <p:attrName>style.visibility</p:attrName>
                                        </p:attrNameLst>
                                      </p:cBhvr>
                                      <p:to>
                                        <p:strVal val="visible"/>
                                      </p:to>
                                    </p:set>
                                    <p:animEffect transition="in" filter="fade">
                                      <p:cBhvr>
                                        <p:cTn id="52" dur="1000"/>
                                        <p:tgtEl>
                                          <p:spTgt spid="3982"/>
                                        </p:tgtEl>
                                      </p:cBhvr>
                                    </p:animEffect>
                                  </p:childTnLst>
                                </p:cTn>
                              </p:par>
                              <p:par>
                                <p:cTn id="53" presetID="10" presetClass="entr" presetSubtype="0" fill="hold" nodeType="withEffect">
                                  <p:stCondLst>
                                    <p:cond delay="0"/>
                                  </p:stCondLst>
                                  <p:childTnLst>
                                    <p:set>
                                      <p:cBhvr>
                                        <p:cTn id="54" dur="1" fill="hold">
                                          <p:stCondLst>
                                            <p:cond delay="0"/>
                                          </p:stCondLst>
                                        </p:cTn>
                                        <p:tgtEl>
                                          <p:spTgt spid="3983"/>
                                        </p:tgtEl>
                                        <p:attrNameLst>
                                          <p:attrName>style.visibility</p:attrName>
                                        </p:attrNameLst>
                                      </p:cBhvr>
                                      <p:to>
                                        <p:strVal val="visible"/>
                                      </p:to>
                                    </p:set>
                                    <p:animEffect transition="in" filter="fade">
                                      <p:cBhvr>
                                        <p:cTn id="55" dur="1000"/>
                                        <p:tgtEl>
                                          <p:spTgt spid="3983"/>
                                        </p:tgtEl>
                                      </p:cBhvr>
                                    </p:animEffect>
                                  </p:childTnLst>
                                </p:cTn>
                              </p:par>
                              <p:par>
                                <p:cTn id="56" presetID="10" presetClass="entr" presetSubtype="0" fill="hold" nodeType="withEffect">
                                  <p:stCondLst>
                                    <p:cond delay="0"/>
                                  </p:stCondLst>
                                  <p:childTnLst>
                                    <p:set>
                                      <p:cBhvr>
                                        <p:cTn id="57" dur="1" fill="hold">
                                          <p:stCondLst>
                                            <p:cond delay="0"/>
                                          </p:stCondLst>
                                        </p:cTn>
                                        <p:tgtEl>
                                          <p:spTgt spid="3984"/>
                                        </p:tgtEl>
                                        <p:attrNameLst>
                                          <p:attrName>style.visibility</p:attrName>
                                        </p:attrNameLst>
                                      </p:cBhvr>
                                      <p:to>
                                        <p:strVal val="visible"/>
                                      </p:to>
                                    </p:set>
                                    <p:animEffect transition="in" filter="fade">
                                      <p:cBhvr>
                                        <p:cTn id="58" dur="1000"/>
                                        <p:tgtEl>
                                          <p:spTgt spid="3984"/>
                                        </p:tgtEl>
                                      </p:cBhvr>
                                    </p:animEffect>
                                  </p:childTnLst>
                                </p:cTn>
                              </p:par>
                              <p:par>
                                <p:cTn id="59" presetID="10" presetClass="entr" presetSubtype="0" fill="hold" nodeType="withEffect">
                                  <p:stCondLst>
                                    <p:cond delay="0"/>
                                  </p:stCondLst>
                                  <p:childTnLst>
                                    <p:set>
                                      <p:cBhvr>
                                        <p:cTn id="60" dur="1" fill="hold">
                                          <p:stCondLst>
                                            <p:cond delay="0"/>
                                          </p:stCondLst>
                                        </p:cTn>
                                        <p:tgtEl>
                                          <p:spTgt spid="3985"/>
                                        </p:tgtEl>
                                        <p:attrNameLst>
                                          <p:attrName>style.visibility</p:attrName>
                                        </p:attrNameLst>
                                      </p:cBhvr>
                                      <p:to>
                                        <p:strVal val="visible"/>
                                      </p:to>
                                    </p:set>
                                    <p:animEffect transition="in" filter="fade">
                                      <p:cBhvr>
                                        <p:cTn id="61" dur="1000"/>
                                        <p:tgtEl>
                                          <p:spTgt spid="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989"/>
        <p:cNvGrpSpPr/>
        <p:nvPr/>
      </p:nvGrpSpPr>
      <p:grpSpPr>
        <a:xfrm>
          <a:off x="0" y="0"/>
          <a:ext cx="0" cy="0"/>
          <a:chOff x="0" y="0"/>
          <a:chExt cx="0" cy="0"/>
        </a:xfrm>
      </p:grpSpPr>
      <p:sp>
        <p:nvSpPr>
          <p:cNvPr id="3990" name="Google Shape;3990;p378"/>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3991" name="Google Shape;3991;p378"/>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3992" name="Google Shape;3992;p378"/>
          <p:cNvPicPr preferRelativeResize="0"/>
          <p:nvPr/>
        </p:nvPicPr>
        <p:blipFill rotWithShape="1">
          <a:blip r:embed="rId3">
            <a:alphaModFix/>
          </a:blip>
          <a:srcRect/>
          <a:stretch/>
        </p:blipFill>
        <p:spPr>
          <a:xfrm>
            <a:off x="89634" y="1481033"/>
            <a:ext cx="6912804" cy="5261400"/>
          </a:xfrm>
          <a:prstGeom prst="rect">
            <a:avLst/>
          </a:prstGeom>
          <a:noFill/>
          <a:ln>
            <a:noFill/>
          </a:ln>
        </p:spPr>
      </p:pic>
      <p:sp>
        <p:nvSpPr>
          <p:cNvPr id="3993" name="Google Shape;3993;p37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(2)</a:t>
            </a:r>
            <a:endParaRPr/>
          </a:p>
          <a:p>
            <a:endParaRPr/>
          </a:p>
        </p:txBody>
      </p:sp>
      <p:sp>
        <p:nvSpPr>
          <p:cNvPr id="3994" name="Google Shape;3994;p378"/>
          <p:cNvSpPr/>
          <p:nvPr/>
        </p:nvSpPr>
        <p:spPr>
          <a:xfrm>
            <a:off x="453967" y="432493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5" name="Google Shape;3995;p378"/>
          <p:cNvSpPr/>
          <p:nvPr/>
        </p:nvSpPr>
        <p:spPr>
          <a:xfrm>
            <a:off x="336167" y="390380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996" name="Google Shape;3996;p37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105</a:t>
            </a:fld>
            <a:endParaRPr/>
          </a:p>
        </p:txBody>
      </p:sp>
      <p:sp>
        <p:nvSpPr>
          <p:cNvPr id="3997" name="Google Shape;3997;p378"/>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3998" name="Google Shape;3998;p378"/>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3999" name="Google Shape;3999;p378"/>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00" name="Google Shape;4000;p378"/>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01" name="Google Shape;4001;p378"/>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02" name="Google Shape;4002;p378"/>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3" name="Google Shape;4003;p378"/>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4" name="Google Shape;4004;p378"/>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5" name="Google Shape;4005;p378"/>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06" name="Google Shape;4006;p378"/>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07" name="Google Shape;4007;p378"/>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08" name="Google Shape;4008;p378"/>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09" name="Google Shape;4009;p378"/>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10" name="Google Shape;4010;p378"/>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11" name="Google Shape;4011;p378"/>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12" name="Google Shape;4012;p378"/>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13" name="Google Shape;4013;p378"/>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14" name="Google Shape;4014;p378"/>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15" name="Google Shape;4015;p378"/>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16" name="Google Shape;4016;p378"/>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017" name="Google Shape;4017;p378"/>
          <p:cNvCxnSpPr>
            <a:stCxn id="3995" idx="3"/>
            <a:endCxn id="3997" idx="2"/>
          </p:cNvCxnSpPr>
          <p:nvPr/>
        </p:nvCxnSpPr>
        <p:spPr>
          <a:xfrm rot="10800000" flipH="1">
            <a:off x="4397767" y="2750200"/>
            <a:ext cx="4148000" cy="1257200"/>
          </a:xfrm>
          <a:prstGeom prst="curvedConnector2">
            <a:avLst/>
          </a:prstGeom>
          <a:noFill/>
          <a:ln w="9525" cap="flat" cmpd="sng">
            <a:solidFill>
              <a:srgbClr val="FF0000"/>
            </a:solidFill>
            <a:prstDash val="solid"/>
            <a:round/>
            <a:headEnd type="stealth" w="med" len="med"/>
            <a:tailEnd type="stealth" w="med" len="med"/>
          </a:ln>
        </p:spPr>
      </p:cxnSp>
      <p:cxnSp>
        <p:nvCxnSpPr>
          <p:cNvPr id="4018" name="Google Shape;4018;p378"/>
          <p:cNvCxnSpPr>
            <a:stCxn id="3994" idx="3"/>
            <a:endCxn id="3997" idx="2"/>
          </p:cNvCxnSpPr>
          <p:nvPr/>
        </p:nvCxnSpPr>
        <p:spPr>
          <a:xfrm rot="10800000" flipH="1">
            <a:off x="6487567" y="2750133"/>
            <a:ext cx="2058000" cy="1678400"/>
          </a:xfrm>
          <a:prstGeom prst="curvedConnector2">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0"/>
                                        </p:tgtEl>
                                        <p:attrNameLst>
                                          <p:attrName>style.visibility</p:attrName>
                                        </p:attrNameLst>
                                      </p:cBhvr>
                                      <p:to>
                                        <p:strVal val="visible"/>
                                      </p:to>
                                    </p:set>
                                    <p:animEffect transition="in" filter="fade">
                                      <p:cBhvr>
                                        <p:cTn id="7" dur="1000"/>
                                        <p:tgtEl>
                                          <p:spTgt spid="3990"/>
                                        </p:tgtEl>
                                      </p:cBhvr>
                                    </p:animEffect>
                                  </p:childTnLst>
                                </p:cTn>
                              </p:par>
                              <p:par>
                                <p:cTn id="8" presetID="10" presetClass="entr" presetSubtype="0" fill="hold" nodeType="withEffect">
                                  <p:stCondLst>
                                    <p:cond delay="0"/>
                                  </p:stCondLst>
                                  <p:childTnLst>
                                    <p:set>
                                      <p:cBhvr>
                                        <p:cTn id="9" dur="1" fill="hold">
                                          <p:stCondLst>
                                            <p:cond delay="0"/>
                                          </p:stCondLst>
                                        </p:cTn>
                                        <p:tgtEl>
                                          <p:spTgt spid="3991"/>
                                        </p:tgtEl>
                                        <p:attrNameLst>
                                          <p:attrName>style.visibility</p:attrName>
                                        </p:attrNameLst>
                                      </p:cBhvr>
                                      <p:to>
                                        <p:strVal val="visible"/>
                                      </p:to>
                                    </p:set>
                                    <p:animEffect transition="in" filter="fade">
                                      <p:cBhvr>
                                        <p:cTn id="10" dur="1000"/>
                                        <p:tgtEl>
                                          <p:spTgt spid="3991"/>
                                        </p:tgtEl>
                                      </p:cBhvr>
                                    </p:animEffect>
                                  </p:childTnLst>
                                </p:cTn>
                              </p:par>
                              <p:par>
                                <p:cTn id="11" presetID="10" presetClass="entr" presetSubtype="0" fill="hold" nodeType="withEffect">
                                  <p:stCondLst>
                                    <p:cond delay="0"/>
                                  </p:stCondLst>
                                  <p:childTnLst>
                                    <p:set>
                                      <p:cBhvr>
                                        <p:cTn id="12" dur="1" fill="hold">
                                          <p:stCondLst>
                                            <p:cond delay="0"/>
                                          </p:stCondLst>
                                        </p:cTn>
                                        <p:tgtEl>
                                          <p:spTgt spid="3992"/>
                                        </p:tgtEl>
                                        <p:attrNameLst>
                                          <p:attrName>style.visibility</p:attrName>
                                        </p:attrNameLst>
                                      </p:cBhvr>
                                      <p:to>
                                        <p:strVal val="visible"/>
                                      </p:to>
                                    </p:set>
                                    <p:animEffect transition="in" filter="fade">
                                      <p:cBhvr>
                                        <p:cTn id="13" dur="1000"/>
                                        <p:tgtEl>
                                          <p:spTgt spid="3992"/>
                                        </p:tgtEl>
                                      </p:cBhvr>
                                    </p:animEffect>
                                  </p:childTnLst>
                                </p:cTn>
                              </p:par>
                              <p:par>
                                <p:cTn id="14" presetID="10" presetClass="entr" presetSubtype="0" fill="hold" nodeType="withEffect">
                                  <p:stCondLst>
                                    <p:cond delay="0"/>
                                  </p:stCondLst>
                                  <p:childTnLst>
                                    <p:set>
                                      <p:cBhvr>
                                        <p:cTn id="15" dur="1" fill="hold">
                                          <p:stCondLst>
                                            <p:cond delay="0"/>
                                          </p:stCondLst>
                                        </p:cTn>
                                        <p:tgtEl>
                                          <p:spTgt spid="3994"/>
                                        </p:tgtEl>
                                        <p:attrNameLst>
                                          <p:attrName>style.visibility</p:attrName>
                                        </p:attrNameLst>
                                      </p:cBhvr>
                                      <p:to>
                                        <p:strVal val="visible"/>
                                      </p:to>
                                    </p:set>
                                    <p:animEffect transition="in" filter="fade">
                                      <p:cBhvr>
                                        <p:cTn id="16" dur="1000"/>
                                        <p:tgtEl>
                                          <p:spTgt spid="3994"/>
                                        </p:tgtEl>
                                      </p:cBhvr>
                                    </p:animEffect>
                                  </p:childTnLst>
                                </p:cTn>
                              </p:par>
                              <p:par>
                                <p:cTn id="17" presetID="10" presetClass="entr" presetSubtype="0" fill="hold" nodeType="withEffect">
                                  <p:stCondLst>
                                    <p:cond delay="0"/>
                                  </p:stCondLst>
                                  <p:childTnLst>
                                    <p:set>
                                      <p:cBhvr>
                                        <p:cTn id="18" dur="1" fill="hold">
                                          <p:stCondLst>
                                            <p:cond delay="0"/>
                                          </p:stCondLst>
                                        </p:cTn>
                                        <p:tgtEl>
                                          <p:spTgt spid="3995"/>
                                        </p:tgtEl>
                                        <p:attrNameLst>
                                          <p:attrName>style.visibility</p:attrName>
                                        </p:attrNameLst>
                                      </p:cBhvr>
                                      <p:to>
                                        <p:strVal val="visible"/>
                                      </p:to>
                                    </p:set>
                                    <p:animEffect transition="in" filter="fade">
                                      <p:cBhvr>
                                        <p:cTn id="19" dur="1000"/>
                                        <p:tgtEl>
                                          <p:spTgt spid="3995"/>
                                        </p:tgtEl>
                                      </p:cBhvr>
                                    </p:animEffect>
                                  </p:childTnLst>
                                </p:cTn>
                              </p:par>
                              <p:par>
                                <p:cTn id="20" presetID="10" presetClass="entr" presetSubtype="0" fill="hold" nodeType="withEffect">
                                  <p:stCondLst>
                                    <p:cond delay="0"/>
                                  </p:stCondLst>
                                  <p:childTnLst>
                                    <p:set>
                                      <p:cBhvr>
                                        <p:cTn id="21" dur="1" fill="hold">
                                          <p:stCondLst>
                                            <p:cond delay="0"/>
                                          </p:stCondLst>
                                        </p:cTn>
                                        <p:tgtEl>
                                          <p:spTgt spid="3996"/>
                                        </p:tgtEl>
                                        <p:attrNameLst>
                                          <p:attrName>style.visibility</p:attrName>
                                        </p:attrNameLst>
                                      </p:cBhvr>
                                      <p:to>
                                        <p:strVal val="visible"/>
                                      </p:to>
                                    </p:set>
                                    <p:animEffect transition="in" filter="fade">
                                      <p:cBhvr>
                                        <p:cTn id="22" dur="1000"/>
                                        <p:tgtEl>
                                          <p:spTgt spid="3996"/>
                                        </p:tgtEl>
                                      </p:cBhvr>
                                    </p:animEffect>
                                  </p:childTnLst>
                                </p:cTn>
                              </p:par>
                              <p:par>
                                <p:cTn id="23" presetID="10" presetClass="entr" presetSubtype="0" fill="hold" nodeType="withEffect">
                                  <p:stCondLst>
                                    <p:cond delay="0"/>
                                  </p:stCondLst>
                                  <p:childTnLst>
                                    <p:set>
                                      <p:cBhvr>
                                        <p:cTn id="24" dur="1" fill="hold">
                                          <p:stCondLst>
                                            <p:cond delay="0"/>
                                          </p:stCondLst>
                                        </p:cTn>
                                        <p:tgtEl>
                                          <p:spTgt spid="3997"/>
                                        </p:tgtEl>
                                        <p:attrNameLst>
                                          <p:attrName>style.visibility</p:attrName>
                                        </p:attrNameLst>
                                      </p:cBhvr>
                                      <p:to>
                                        <p:strVal val="visible"/>
                                      </p:to>
                                    </p:set>
                                    <p:animEffect transition="in" filter="fade">
                                      <p:cBhvr>
                                        <p:cTn id="25" dur="1000"/>
                                        <p:tgtEl>
                                          <p:spTgt spid="3997"/>
                                        </p:tgtEl>
                                      </p:cBhvr>
                                    </p:animEffect>
                                  </p:childTnLst>
                                </p:cTn>
                              </p:par>
                              <p:par>
                                <p:cTn id="26" presetID="10" presetClass="entr" presetSubtype="0" fill="hold" nodeType="withEffect">
                                  <p:stCondLst>
                                    <p:cond delay="0"/>
                                  </p:stCondLst>
                                  <p:childTnLst>
                                    <p:set>
                                      <p:cBhvr>
                                        <p:cTn id="27" dur="1" fill="hold">
                                          <p:stCondLst>
                                            <p:cond delay="0"/>
                                          </p:stCondLst>
                                        </p:cTn>
                                        <p:tgtEl>
                                          <p:spTgt spid="3998"/>
                                        </p:tgtEl>
                                        <p:attrNameLst>
                                          <p:attrName>style.visibility</p:attrName>
                                        </p:attrNameLst>
                                      </p:cBhvr>
                                      <p:to>
                                        <p:strVal val="visible"/>
                                      </p:to>
                                    </p:set>
                                    <p:animEffect transition="in" filter="fade">
                                      <p:cBhvr>
                                        <p:cTn id="28" dur="1000"/>
                                        <p:tgtEl>
                                          <p:spTgt spid="3998"/>
                                        </p:tgtEl>
                                      </p:cBhvr>
                                    </p:animEffect>
                                  </p:childTnLst>
                                </p:cTn>
                              </p:par>
                              <p:par>
                                <p:cTn id="29" presetID="10" presetClass="entr" presetSubtype="0" fill="hold" nodeType="withEffect">
                                  <p:stCondLst>
                                    <p:cond delay="0"/>
                                  </p:stCondLst>
                                  <p:childTnLst>
                                    <p:set>
                                      <p:cBhvr>
                                        <p:cTn id="30" dur="1" fill="hold">
                                          <p:stCondLst>
                                            <p:cond delay="0"/>
                                          </p:stCondLst>
                                        </p:cTn>
                                        <p:tgtEl>
                                          <p:spTgt spid="3999"/>
                                        </p:tgtEl>
                                        <p:attrNameLst>
                                          <p:attrName>style.visibility</p:attrName>
                                        </p:attrNameLst>
                                      </p:cBhvr>
                                      <p:to>
                                        <p:strVal val="visible"/>
                                      </p:to>
                                    </p:set>
                                    <p:animEffect transition="in" filter="fade">
                                      <p:cBhvr>
                                        <p:cTn id="31" dur="1000"/>
                                        <p:tgtEl>
                                          <p:spTgt spid="3999"/>
                                        </p:tgtEl>
                                      </p:cBhvr>
                                    </p:animEffect>
                                  </p:childTnLst>
                                </p:cTn>
                              </p:par>
                              <p:par>
                                <p:cTn id="32" presetID="10" presetClass="entr" presetSubtype="0" fill="hold" nodeType="withEffect">
                                  <p:stCondLst>
                                    <p:cond delay="0"/>
                                  </p:stCondLst>
                                  <p:childTnLst>
                                    <p:set>
                                      <p:cBhvr>
                                        <p:cTn id="33" dur="1" fill="hold">
                                          <p:stCondLst>
                                            <p:cond delay="0"/>
                                          </p:stCondLst>
                                        </p:cTn>
                                        <p:tgtEl>
                                          <p:spTgt spid="4000"/>
                                        </p:tgtEl>
                                        <p:attrNameLst>
                                          <p:attrName>style.visibility</p:attrName>
                                        </p:attrNameLst>
                                      </p:cBhvr>
                                      <p:to>
                                        <p:strVal val="visible"/>
                                      </p:to>
                                    </p:set>
                                    <p:animEffect transition="in" filter="fade">
                                      <p:cBhvr>
                                        <p:cTn id="34" dur="1000"/>
                                        <p:tgtEl>
                                          <p:spTgt spid="4000"/>
                                        </p:tgtEl>
                                      </p:cBhvr>
                                    </p:animEffect>
                                  </p:childTnLst>
                                </p:cTn>
                              </p:par>
                              <p:par>
                                <p:cTn id="35" presetID="10" presetClass="entr" presetSubtype="0" fill="hold" nodeType="withEffect">
                                  <p:stCondLst>
                                    <p:cond delay="0"/>
                                  </p:stCondLst>
                                  <p:childTnLst>
                                    <p:set>
                                      <p:cBhvr>
                                        <p:cTn id="36" dur="1" fill="hold">
                                          <p:stCondLst>
                                            <p:cond delay="0"/>
                                          </p:stCondLst>
                                        </p:cTn>
                                        <p:tgtEl>
                                          <p:spTgt spid="4001"/>
                                        </p:tgtEl>
                                        <p:attrNameLst>
                                          <p:attrName>style.visibility</p:attrName>
                                        </p:attrNameLst>
                                      </p:cBhvr>
                                      <p:to>
                                        <p:strVal val="visible"/>
                                      </p:to>
                                    </p:set>
                                    <p:animEffect transition="in" filter="fade">
                                      <p:cBhvr>
                                        <p:cTn id="37" dur="1000"/>
                                        <p:tgtEl>
                                          <p:spTgt spid="4001"/>
                                        </p:tgtEl>
                                      </p:cBhvr>
                                    </p:animEffect>
                                  </p:childTnLst>
                                </p:cTn>
                              </p:par>
                              <p:par>
                                <p:cTn id="38" presetID="10" presetClass="entr" presetSubtype="0" fill="hold" nodeType="withEffect">
                                  <p:stCondLst>
                                    <p:cond delay="0"/>
                                  </p:stCondLst>
                                  <p:childTnLst>
                                    <p:set>
                                      <p:cBhvr>
                                        <p:cTn id="39" dur="1" fill="hold">
                                          <p:stCondLst>
                                            <p:cond delay="0"/>
                                          </p:stCondLst>
                                        </p:cTn>
                                        <p:tgtEl>
                                          <p:spTgt spid="4002"/>
                                        </p:tgtEl>
                                        <p:attrNameLst>
                                          <p:attrName>style.visibility</p:attrName>
                                        </p:attrNameLst>
                                      </p:cBhvr>
                                      <p:to>
                                        <p:strVal val="visible"/>
                                      </p:to>
                                    </p:set>
                                    <p:animEffect transition="in" filter="fade">
                                      <p:cBhvr>
                                        <p:cTn id="40" dur="1000"/>
                                        <p:tgtEl>
                                          <p:spTgt spid="4002"/>
                                        </p:tgtEl>
                                      </p:cBhvr>
                                    </p:animEffect>
                                  </p:childTnLst>
                                </p:cTn>
                              </p:par>
                              <p:par>
                                <p:cTn id="41" presetID="10" presetClass="entr" presetSubtype="0" fill="hold" nodeType="withEffect">
                                  <p:stCondLst>
                                    <p:cond delay="0"/>
                                  </p:stCondLst>
                                  <p:childTnLst>
                                    <p:set>
                                      <p:cBhvr>
                                        <p:cTn id="42" dur="1" fill="hold">
                                          <p:stCondLst>
                                            <p:cond delay="0"/>
                                          </p:stCondLst>
                                        </p:cTn>
                                        <p:tgtEl>
                                          <p:spTgt spid="4003"/>
                                        </p:tgtEl>
                                        <p:attrNameLst>
                                          <p:attrName>style.visibility</p:attrName>
                                        </p:attrNameLst>
                                      </p:cBhvr>
                                      <p:to>
                                        <p:strVal val="visible"/>
                                      </p:to>
                                    </p:set>
                                    <p:animEffect transition="in" filter="fade">
                                      <p:cBhvr>
                                        <p:cTn id="43" dur="1000"/>
                                        <p:tgtEl>
                                          <p:spTgt spid="4003"/>
                                        </p:tgtEl>
                                      </p:cBhvr>
                                    </p:animEffect>
                                  </p:childTnLst>
                                </p:cTn>
                              </p:par>
                              <p:par>
                                <p:cTn id="44" presetID="10" presetClass="entr" presetSubtype="0" fill="hold" nodeType="withEffect">
                                  <p:stCondLst>
                                    <p:cond delay="0"/>
                                  </p:stCondLst>
                                  <p:childTnLst>
                                    <p:set>
                                      <p:cBhvr>
                                        <p:cTn id="45" dur="1" fill="hold">
                                          <p:stCondLst>
                                            <p:cond delay="0"/>
                                          </p:stCondLst>
                                        </p:cTn>
                                        <p:tgtEl>
                                          <p:spTgt spid="4004"/>
                                        </p:tgtEl>
                                        <p:attrNameLst>
                                          <p:attrName>style.visibility</p:attrName>
                                        </p:attrNameLst>
                                      </p:cBhvr>
                                      <p:to>
                                        <p:strVal val="visible"/>
                                      </p:to>
                                    </p:set>
                                    <p:animEffect transition="in" filter="fade">
                                      <p:cBhvr>
                                        <p:cTn id="46" dur="1000"/>
                                        <p:tgtEl>
                                          <p:spTgt spid="4004"/>
                                        </p:tgtEl>
                                      </p:cBhvr>
                                    </p:animEffect>
                                  </p:childTnLst>
                                </p:cTn>
                              </p:par>
                              <p:par>
                                <p:cTn id="47" presetID="10" presetClass="entr" presetSubtype="0" fill="hold" nodeType="withEffect">
                                  <p:stCondLst>
                                    <p:cond delay="0"/>
                                  </p:stCondLst>
                                  <p:childTnLst>
                                    <p:set>
                                      <p:cBhvr>
                                        <p:cTn id="48" dur="1" fill="hold">
                                          <p:stCondLst>
                                            <p:cond delay="0"/>
                                          </p:stCondLst>
                                        </p:cTn>
                                        <p:tgtEl>
                                          <p:spTgt spid="4005"/>
                                        </p:tgtEl>
                                        <p:attrNameLst>
                                          <p:attrName>style.visibility</p:attrName>
                                        </p:attrNameLst>
                                      </p:cBhvr>
                                      <p:to>
                                        <p:strVal val="visible"/>
                                      </p:to>
                                    </p:set>
                                    <p:animEffect transition="in" filter="fade">
                                      <p:cBhvr>
                                        <p:cTn id="49" dur="1000"/>
                                        <p:tgtEl>
                                          <p:spTgt spid="4005"/>
                                        </p:tgtEl>
                                      </p:cBhvr>
                                    </p:animEffect>
                                  </p:childTnLst>
                                </p:cTn>
                              </p:par>
                              <p:par>
                                <p:cTn id="50" presetID="10" presetClass="entr" presetSubtype="0" fill="hold" nodeType="withEffect">
                                  <p:stCondLst>
                                    <p:cond delay="0"/>
                                  </p:stCondLst>
                                  <p:childTnLst>
                                    <p:set>
                                      <p:cBhvr>
                                        <p:cTn id="51" dur="1" fill="hold">
                                          <p:stCondLst>
                                            <p:cond delay="0"/>
                                          </p:stCondLst>
                                        </p:cTn>
                                        <p:tgtEl>
                                          <p:spTgt spid="4006"/>
                                        </p:tgtEl>
                                        <p:attrNameLst>
                                          <p:attrName>style.visibility</p:attrName>
                                        </p:attrNameLst>
                                      </p:cBhvr>
                                      <p:to>
                                        <p:strVal val="visible"/>
                                      </p:to>
                                    </p:set>
                                    <p:animEffect transition="in" filter="fade">
                                      <p:cBhvr>
                                        <p:cTn id="52" dur="1000"/>
                                        <p:tgtEl>
                                          <p:spTgt spid="4006"/>
                                        </p:tgtEl>
                                      </p:cBhvr>
                                    </p:animEffect>
                                  </p:childTnLst>
                                </p:cTn>
                              </p:par>
                              <p:par>
                                <p:cTn id="53" presetID="10" presetClass="entr" presetSubtype="0" fill="hold" nodeType="withEffect">
                                  <p:stCondLst>
                                    <p:cond delay="0"/>
                                  </p:stCondLst>
                                  <p:childTnLst>
                                    <p:set>
                                      <p:cBhvr>
                                        <p:cTn id="54" dur="1" fill="hold">
                                          <p:stCondLst>
                                            <p:cond delay="0"/>
                                          </p:stCondLst>
                                        </p:cTn>
                                        <p:tgtEl>
                                          <p:spTgt spid="4007"/>
                                        </p:tgtEl>
                                        <p:attrNameLst>
                                          <p:attrName>style.visibility</p:attrName>
                                        </p:attrNameLst>
                                      </p:cBhvr>
                                      <p:to>
                                        <p:strVal val="visible"/>
                                      </p:to>
                                    </p:set>
                                    <p:animEffect transition="in" filter="fade">
                                      <p:cBhvr>
                                        <p:cTn id="55" dur="1000"/>
                                        <p:tgtEl>
                                          <p:spTgt spid="4007"/>
                                        </p:tgtEl>
                                      </p:cBhvr>
                                    </p:animEffect>
                                  </p:childTnLst>
                                </p:cTn>
                              </p:par>
                              <p:par>
                                <p:cTn id="56" presetID="10" presetClass="entr" presetSubtype="0" fill="hold" nodeType="withEffect">
                                  <p:stCondLst>
                                    <p:cond delay="0"/>
                                  </p:stCondLst>
                                  <p:childTnLst>
                                    <p:set>
                                      <p:cBhvr>
                                        <p:cTn id="57" dur="1" fill="hold">
                                          <p:stCondLst>
                                            <p:cond delay="0"/>
                                          </p:stCondLst>
                                        </p:cTn>
                                        <p:tgtEl>
                                          <p:spTgt spid="4008"/>
                                        </p:tgtEl>
                                        <p:attrNameLst>
                                          <p:attrName>style.visibility</p:attrName>
                                        </p:attrNameLst>
                                      </p:cBhvr>
                                      <p:to>
                                        <p:strVal val="visible"/>
                                      </p:to>
                                    </p:set>
                                    <p:animEffect transition="in" filter="fade">
                                      <p:cBhvr>
                                        <p:cTn id="58" dur="1000"/>
                                        <p:tgtEl>
                                          <p:spTgt spid="4008"/>
                                        </p:tgtEl>
                                      </p:cBhvr>
                                    </p:animEffect>
                                  </p:childTnLst>
                                </p:cTn>
                              </p:par>
                              <p:par>
                                <p:cTn id="59" presetID="10" presetClass="entr" presetSubtype="0" fill="hold" nodeType="withEffect">
                                  <p:stCondLst>
                                    <p:cond delay="0"/>
                                  </p:stCondLst>
                                  <p:childTnLst>
                                    <p:set>
                                      <p:cBhvr>
                                        <p:cTn id="60" dur="1" fill="hold">
                                          <p:stCondLst>
                                            <p:cond delay="0"/>
                                          </p:stCondLst>
                                        </p:cTn>
                                        <p:tgtEl>
                                          <p:spTgt spid="4009"/>
                                        </p:tgtEl>
                                        <p:attrNameLst>
                                          <p:attrName>style.visibility</p:attrName>
                                        </p:attrNameLst>
                                      </p:cBhvr>
                                      <p:to>
                                        <p:strVal val="visible"/>
                                      </p:to>
                                    </p:set>
                                    <p:animEffect transition="in" filter="fade">
                                      <p:cBhvr>
                                        <p:cTn id="61" dur="1000"/>
                                        <p:tgtEl>
                                          <p:spTgt spid="4009"/>
                                        </p:tgtEl>
                                      </p:cBhvr>
                                    </p:animEffect>
                                  </p:childTnLst>
                                </p:cTn>
                              </p:par>
                              <p:par>
                                <p:cTn id="62" presetID="10" presetClass="entr" presetSubtype="0" fill="hold" nodeType="withEffect">
                                  <p:stCondLst>
                                    <p:cond delay="0"/>
                                  </p:stCondLst>
                                  <p:childTnLst>
                                    <p:set>
                                      <p:cBhvr>
                                        <p:cTn id="63" dur="1" fill="hold">
                                          <p:stCondLst>
                                            <p:cond delay="0"/>
                                          </p:stCondLst>
                                        </p:cTn>
                                        <p:tgtEl>
                                          <p:spTgt spid="4010"/>
                                        </p:tgtEl>
                                        <p:attrNameLst>
                                          <p:attrName>style.visibility</p:attrName>
                                        </p:attrNameLst>
                                      </p:cBhvr>
                                      <p:to>
                                        <p:strVal val="visible"/>
                                      </p:to>
                                    </p:set>
                                    <p:animEffect transition="in" filter="fade">
                                      <p:cBhvr>
                                        <p:cTn id="64" dur="1000"/>
                                        <p:tgtEl>
                                          <p:spTgt spid="4010"/>
                                        </p:tgtEl>
                                      </p:cBhvr>
                                    </p:animEffect>
                                  </p:childTnLst>
                                </p:cTn>
                              </p:par>
                              <p:par>
                                <p:cTn id="65" presetID="10" presetClass="entr" presetSubtype="0" fill="hold" nodeType="withEffect">
                                  <p:stCondLst>
                                    <p:cond delay="0"/>
                                  </p:stCondLst>
                                  <p:childTnLst>
                                    <p:set>
                                      <p:cBhvr>
                                        <p:cTn id="66" dur="1" fill="hold">
                                          <p:stCondLst>
                                            <p:cond delay="0"/>
                                          </p:stCondLst>
                                        </p:cTn>
                                        <p:tgtEl>
                                          <p:spTgt spid="4011"/>
                                        </p:tgtEl>
                                        <p:attrNameLst>
                                          <p:attrName>style.visibility</p:attrName>
                                        </p:attrNameLst>
                                      </p:cBhvr>
                                      <p:to>
                                        <p:strVal val="visible"/>
                                      </p:to>
                                    </p:set>
                                    <p:animEffect transition="in" filter="fade">
                                      <p:cBhvr>
                                        <p:cTn id="67" dur="1000"/>
                                        <p:tgtEl>
                                          <p:spTgt spid="4011"/>
                                        </p:tgtEl>
                                      </p:cBhvr>
                                    </p:animEffect>
                                  </p:childTnLst>
                                </p:cTn>
                              </p:par>
                              <p:par>
                                <p:cTn id="68" presetID="10" presetClass="entr" presetSubtype="0" fill="hold" nodeType="withEffect">
                                  <p:stCondLst>
                                    <p:cond delay="0"/>
                                  </p:stCondLst>
                                  <p:childTnLst>
                                    <p:set>
                                      <p:cBhvr>
                                        <p:cTn id="69" dur="1" fill="hold">
                                          <p:stCondLst>
                                            <p:cond delay="0"/>
                                          </p:stCondLst>
                                        </p:cTn>
                                        <p:tgtEl>
                                          <p:spTgt spid="4012"/>
                                        </p:tgtEl>
                                        <p:attrNameLst>
                                          <p:attrName>style.visibility</p:attrName>
                                        </p:attrNameLst>
                                      </p:cBhvr>
                                      <p:to>
                                        <p:strVal val="visible"/>
                                      </p:to>
                                    </p:set>
                                    <p:animEffect transition="in" filter="fade">
                                      <p:cBhvr>
                                        <p:cTn id="70" dur="1000"/>
                                        <p:tgtEl>
                                          <p:spTgt spid="4012"/>
                                        </p:tgtEl>
                                      </p:cBhvr>
                                    </p:animEffect>
                                  </p:childTnLst>
                                </p:cTn>
                              </p:par>
                              <p:par>
                                <p:cTn id="71" presetID="10" presetClass="entr" presetSubtype="0" fill="hold" nodeType="withEffect">
                                  <p:stCondLst>
                                    <p:cond delay="0"/>
                                  </p:stCondLst>
                                  <p:childTnLst>
                                    <p:set>
                                      <p:cBhvr>
                                        <p:cTn id="72" dur="1" fill="hold">
                                          <p:stCondLst>
                                            <p:cond delay="0"/>
                                          </p:stCondLst>
                                        </p:cTn>
                                        <p:tgtEl>
                                          <p:spTgt spid="4013"/>
                                        </p:tgtEl>
                                        <p:attrNameLst>
                                          <p:attrName>style.visibility</p:attrName>
                                        </p:attrNameLst>
                                      </p:cBhvr>
                                      <p:to>
                                        <p:strVal val="visible"/>
                                      </p:to>
                                    </p:set>
                                    <p:animEffect transition="in" filter="fade">
                                      <p:cBhvr>
                                        <p:cTn id="73" dur="1000"/>
                                        <p:tgtEl>
                                          <p:spTgt spid="4013"/>
                                        </p:tgtEl>
                                      </p:cBhvr>
                                    </p:animEffect>
                                  </p:childTnLst>
                                </p:cTn>
                              </p:par>
                              <p:par>
                                <p:cTn id="74" presetID="10" presetClass="entr" presetSubtype="0" fill="hold" nodeType="withEffect">
                                  <p:stCondLst>
                                    <p:cond delay="0"/>
                                  </p:stCondLst>
                                  <p:childTnLst>
                                    <p:set>
                                      <p:cBhvr>
                                        <p:cTn id="75" dur="1" fill="hold">
                                          <p:stCondLst>
                                            <p:cond delay="0"/>
                                          </p:stCondLst>
                                        </p:cTn>
                                        <p:tgtEl>
                                          <p:spTgt spid="4014"/>
                                        </p:tgtEl>
                                        <p:attrNameLst>
                                          <p:attrName>style.visibility</p:attrName>
                                        </p:attrNameLst>
                                      </p:cBhvr>
                                      <p:to>
                                        <p:strVal val="visible"/>
                                      </p:to>
                                    </p:set>
                                    <p:animEffect transition="in" filter="fade">
                                      <p:cBhvr>
                                        <p:cTn id="76" dur="1000"/>
                                        <p:tgtEl>
                                          <p:spTgt spid="4014"/>
                                        </p:tgtEl>
                                      </p:cBhvr>
                                    </p:animEffect>
                                  </p:childTnLst>
                                </p:cTn>
                              </p:par>
                              <p:par>
                                <p:cTn id="77" presetID="10" presetClass="entr" presetSubtype="0" fill="hold" nodeType="withEffect">
                                  <p:stCondLst>
                                    <p:cond delay="0"/>
                                  </p:stCondLst>
                                  <p:childTnLst>
                                    <p:set>
                                      <p:cBhvr>
                                        <p:cTn id="78" dur="1" fill="hold">
                                          <p:stCondLst>
                                            <p:cond delay="0"/>
                                          </p:stCondLst>
                                        </p:cTn>
                                        <p:tgtEl>
                                          <p:spTgt spid="4015"/>
                                        </p:tgtEl>
                                        <p:attrNameLst>
                                          <p:attrName>style.visibility</p:attrName>
                                        </p:attrNameLst>
                                      </p:cBhvr>
                                      <p:to>
                                        <p:strVal val="visible"/>
                                      </p:to>
                                    </p:set>
                                    <p:animEffect transition="in" filter="fade">
                                      <p:cBhvr>
                                        <p:cTn id="79" dur="1000"/>
                                        <p:tgtEl>
                                          <p:spTgt spid="4015"/>
                                        </p:tgtEl>
                                      </p:cBhvr>
                                    </p:animEffect>
                                  </p:childTnLst>
                                </p:cTn>
                              </p:par>
                              <p:par>
                                <p:cTn id="80" presetID="10" presetClass="entr" presetSubtype="0" fill="hold" nodeType="withEffect">
                                  <p:stCondLst>
                                    <p:cond delay="0"/>
                                  </p:stCondLst>
                                  <p:childTnLst>
                                    <p:set>
                                      <p:cBhvr>
                                        <p:cTn id="81" dur="1" fill="hold">
                                          <p:stCondLst>
                                            <p:cond delay="0"/>
                                          </p:stCondLst>
                                        </p:cTn>
                                        <p:tgtEl>
                                          <p:spTgt spid="4016"/>
                                        </p:tgtEl>
                                        <p:attrNameLst>
                                          <p:attrName>style.visibility</p:attrName>
                                        </p:attrNameLst>
                                      </p:cBhvr>
                                      <p:to>
                                        <p:strVal val="visible"/>
                                      </p:to>
                                    </p:set>
                                    <p:animEffect transition="in" filter="fade">
                                      <p:cBhvr>
                                        <p:cTn id="82" dur="1000"/>
                                        <p:tgtEl>
                                          <p:spTgt spid="4016"/>
                                        </p:tgtEl>
                                      </p:cBhvr>
                                    </p:animEffect>
                                  </p:childTnLst>
                                </p:cTn>
                              </p:par>
                              <p:par>
                                <p:cTn id="83" presetID="10" presetClass="entr" presetSubtype="0" fill="hold" nodeType="withEffect">
                                  <p:stCondLst>
                                    <p:cond delay="0"/>
                                  </p:stCondLst>
                                  <p:childTnLst>
                                    <p:set>
                                      <p:cBhvr>
                                        <p:cTn id="84" dur="1" fill="hold">
                                          <p:stCondLst>
                                            <p:cond delay="0"/>
                                          </p:stCondLst>
                                        </p:cTn>
                                        <p:tgtEl>
                                          <p:spTgt spid="4017"/>
                                        </p:tgtEl>
                                        <p:attrNameLst>
                                          <p:attrName>style.visibility</p:attrName>
                                        </p:attrNameLst>
                                      </p:cBhvr>
                                      <p:to>
                                        <p:strVal val="visible"/>
                                      </p:to>
                                    </p:set>
                                    <p:animEffect transition="in" filter="fade">
                                      <p:cBhvr>
                                        <p:cTn id="85" dur="1000"/>
                                        <p:tgtEl>
                                          <p:spTgt spid="4017"/>
                                        </p:tgtEl>
                                      </p:cBhvr>
                                    </p:animEffect>
                                  </p:childTnLst>
                                </p:cTn>
                              </p:par>
                              <p:par>
                                <p:cTn id="86" presetID="10" presetClass="entr" presetSubtype="0" fill="hold" nodeType="withEffect">
                                  <p:stCondLst>
                                    <p:cond delay="0"/>
                                  </p:stCondLst>
                                  <p:childTnLst>
                                    <p:set>
                                      <p:cBhvr>
                                        <p:cTn id="87" dur="1" fill="hold">
                                          <p:stCondLst>
                                            <p:cond delay="0"/>
                                          </p:stCondLst>
                                        </p:cTn>
                                        <p:tgtEl>
                                          <p:spTgt spid="4018"/>
                                        </p:tgtEl>
                                        <p:attrNameLst>
                                          <p:attrName>style.visibility</p:attrName>
                                        </p:attrNameLst>
                                      </p:cBhvr>
                                      <p:to>
                                        <p:strVal val="visible"/>
                                      </p:to>
                                    </p:set>
                                    <p:animEffect transition="in" filter="fade">
                                      <p:cBhvr>
                                        <p:cTn id="88" dur="1000"/>
                                        <p:tgtEl>
                                          <p:spTgt spid="4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79"/>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24" name="Google Shape;4024;p379"/>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pic>
        <p:nvPicPr>
          <p:cNvPr id="4025" name="Google Shape;4025;p379"/>
          <p:cNvPicPr preferRelativeResize="0"/>
          <p:nvPr/>
        </p:nvPicPr>
        <p:blipFill rotWithShape="1">
          <a:blip r:embed="rId3">
            <a:alphaModFix/>
          </a:blip>
          <a:srcRect/>
          <a:stretch/>
        </p:blipFill>
        <p:spPr>
          <a:xfrm>
            <a:off x="0" y="1424800"/>
            <a:ext cx="6990965" cy="5344379"/>
          </a:xfrm>
          <a:prstGeom prst="rect">
            <a:avLst/>
          </a:prstGeom>
          <a:noFill/>
          <a:ln>
            <a:noFill/>
          </a:ln>
        </p:spPr>
      </p:pic>
      <p:sp>
        <p:nvSpPr>
          <p:cNvPr id="4026" name="Google Shape;4026;p37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(3)</a:t>
            </a:r>
            <a:endParaRPr/>
          </a:p>
          <a:p>
            <a:endParaRPr/>
          </a:p>
        </p:txBody>
      </p:sp>
      <p:sp>
        <p:nvSpPr>
          <p:cNvPr id="4027" name="Google Shape;4027;p37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106</a:t>
            </a:fld>
            <a:endParaRPr/>
          </a:p>
        </p:txBody>
      </p:sp>
      <p:sp>
        <p:nvSpPr>
          <p:cNvPr id="4028" name="Google Shape;4028;p379"/>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29" name="Google Shape;4029;p379"/>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30" name="Google Shape;4030;p379"/>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31" name="Google Shape;4031;p379"/>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32" name="Google Shape;4032;p379"/>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33" name="Google Shape;4033;p379"/>
          <p:cNvSpPr/>
          <p:nvPr/>
        </p:nvSpPr>
        <p:spPr>
          <a:xfrm>
            <a:off x="298833" y="1516600"/>
            <a:ext cx="6336400" cy="763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34" name="Google Shape;4034;p379"/>
          <p:cNvCxnSpPr>
            <a:stCxn id="4033" idx="3"/>
            <a:endCxn id="4035" idx="1"/>
          </p:cNvCxnSpPr>
          <p:nvPr/>
        </p:nvCxnSpPr>
        <p:spPr>
          <a:xfrm>
            <a:off x="6635233" y="1898400"/>
            <a:ext cx="973200" cy="2149200"/>
          </a:xfrm>
          <a:prstGeom prst="curvedConnector3">
            <a:avLst>
              <a:gd name="adj1" fmla="val 50005"/>
            </a:avLst>
          </a:prstGeom>
          <a:noFill/>
          <a:ln w="9525" cap="flat" cmpd="sng">
            <a:solidFill>
              <a:srgbClr val="FF0000"/>
            </a:solidFill>
            <a:prstDash val="solid"/>
            <a:round/>
            <a:headEnd type="stealth" w="med" len="med"/>
            <a:tailEnd type="stealth" w="med" len="med"/>
          </a:ln>
        </p:spPr>
      </p:cxnSp>
      <p:sp>
        <p:nvSpPr>
          <p:cNvPr id="4035" name="Google Shape;4035;p379"/>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6" name="Google Shape;4036;p379"/>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37" name="Google Shape;4037;p379"/>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38" name="Google Shape;4038;p379"/>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39" name="Google Shape;4039;p379"/>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40" name="Google Shape;4040;p379"/>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41" name="Google Shape;4041;p379"/>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42" name="Google Shape;4042;p379"/>
          <p:cNvSpPr/>
          <p:nvPr/>
        </p:nvSpPr>
        <p:spPr>
          <a:xfrm>
            <a:off x="356567" y="2965533"/>
            <a:ext cx="4402400" cy="207200"/>
          </a:xfrm>
          <a:prstGeom prst="roundRect">
            <a:avLst>
              <a:gd name="adj" fmla="val 41937"/>
            </a:avLst>
          </a:prstGeom>
          <a:noFill/>
          <a:ln w="9525" cap="flat" cmpd="sng">
            <a:solidFill>
              <a:srgbClr val="BF9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43" name="Google Shape;4043;p379"/>
          <p:cNvCxnSpPr>
            <a:stCxn id="4042" idx="2"/>
            <a:endCxn id="4037" idx="1"/>
          </p:cNvCxnSpPr>
          <p:nvPr/>
        </p:nvCxnSpPr>
        <p:spPr>
          <a:xfrm rot="-5400000" flipH="1">
            <a:off x="4730967" y="999533"/>
            <a:ext cx="1146800" cy="5493200"/>
          </a:xfrm>
          <a:prstGeom prst="curvedConnector2">
            <a:avLst/>
          </a:prstGeom>
          <a:noFill/>
          <a:ln w="9525" cap="flat" cmpd="sng">
            <a:solidFill>
              <a:srgbClr val="7F6000"/>
            </a:solidFill>
            <a:prstDash val="solid"/>
            <a:round/>
            <a:headEnd type="stealth" w="med" len="med"/>
            <a:tailEnd type="stealth" w="med" len="med"/>
          </a:ln>
        </p:spPr>
      </p:cxnSp>
      <p:sp>
        <p:nvSpPr>
          <p:cNvPr id="4044" name="Google Shape;4044;p379"/>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45" name="Google Shape;4045;p379"/>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46" name="Google Shape;4046;p379"/>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47" name="Google Shape;4047;p379"/>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48" name="Google Shape;4048;p379"/>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49" name="Google Shape;4049;p379"/>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50" name="Google Shape;4050;p379"/>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51" name="Google Shape;4051;p379"/>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52" name="Google Shape;4052;p379"/>
          <p:cNvSpPr/>
          <p:nvPr/>
        </p:nvSpPr>
        <p:spPr>
          <a:xfrm>
            <a:off x="358233" y="2322667"/>
            <a:ext cx="6217600" cy="600400"/>
          </a:xfrm>
          <a:prstGeom prst="roundRect">
            <a:avLst>
              <a:gd name="adj" fmla="val 15723"/>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53" name="Google Shape;4053;p379"/>
          <p:cNvCxnSpPr>
            <a:stCxn id="4052" idx="3"/>
            <a:endCxn id="4036" idx="0"/>
          </p:cNvCxnSpPr>
          <p:nvPr/>
        </p:nvCxnSpPr>
        <p:spPr>
          <a:xfrm>
            <a:off x="6575833" y="2622867"/>
            <a:ext cx="2157600" cy="13208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3"/>
                                        </p:tgtEl>
                                        <p:attrNameLst>
                                          <p:attrName>style.visibility</p:attrName>
                                        </p:attrNameLst>
                                      </p:cBhvr>
                                      <p:to>
                                        <p:strVal val="visible"/>
                                      </p:to>
                                    </p:set>
                                    <p:animEffect transition="in" filter="fade">
                                      <p:cBhvr>
                                        <p:cTn id="7" dur="1000"/>
                                        <p:tgtEl>
                                          <p:spTgt spid="4023"/>
                                        </p:tgtEl>
                                      </p:cBhvr>
                                    </p:animEffect>
                                  </p:childTnLst>
                                </p:cTn>
                              </p:par>
                              <p:par>
                                <p:cTn id="8" presetID="10" presetClass="entr" presetSubtype="0" fill="hold" nodeType="withEffect">
                                  <p:stCondLst>
                                    <p:cond delay="0"/>
                                  </p:stCondLst>
                                  <p:childTnLst>
                                    <p:set>
                                      <p:cBhvr>
                                        <p:cTn id="9" dur="1" fill="hold">
                                          <p:stCondLst>
                                            <p:cond delay="0"/>
                                          </p:stCondLst>
                                        </p:cTn>
                                        <p:tgtEl>
                                          <p:spTgt spid="4024"/>
                                        </p:tgtEl>
                                        <p:attrNameLst>
                                          <p:attrName>style.visibility</p:attrName>
                                        </p:attrNameLst>
                                      </p:cBhvr>
                                      <p:to>
                                        <p:strVal val="visible"/>
                                      </p:to>
                                    </p:set>
                                    <p:animEffect transition="in" filter="fade">
                                      <p:cBhvr>
                                        <p:cTn id="10" dur="1000"/>
                                        <p:tgtEl>
                                          <p:spTgt spid="4024"/>
                                        </p:tgtEl>
                                      </p:cBhvr>
                                    </p:animEffect>
                                  </p:childTnLst>
                                </p:cTn>
                              </p:par>
                              <p:par>
                                <p:cTn id="11" presetID="10" presetClass="entr" presetSubtype="0" fill="hold" nodeType="withEffect">
                                  <p:stCondLst>
                                    <p:cond delay="0"/>
                                  </p:stCondLst>
                                  <p:childTnLst>
                                    <p:set>
                                      <p:cBhvr>
                                        <p:cTn id="12" dur="1" fill="hold">
                                          <p:stCondLst>
                                            <p:cond delay="0"/>
                                          </p:stCondLst>
                                        </p:cTn>
                                        <p:tgtEl>
                                          <p:spTgt spid="4025"/>
                                        </p:tgtEl>
                                        <p:attrNameLst>
                                          <p:attrName>style.visibility</p:attrName>
                                        </p:attrNameLst>
                                      </p:cBhvr>
                                      <p:to>
                                        <p:strVal val="visible"/>
                                      </p:to>
                                    </p:set>
                                    <p:animEffect transition="in" filter="fade">
                                      <p:cBhvr>
                                        <p:cTn id="13" dur="1000"/>
                                        <p:tgtEl>
                                          <p:spTgt spid="4025"/>
                                        </p:tgtEl>
                                      </p:cBhvr>
                                    </p:animEffect>
                                  </p:childTnLst>
                                </p:cTn>
                              </p:par>
                              <p:par>
                                <p:cTn id="14" presetID="10" presetClass="entr" presetSubtype="0" fill="hold" nodeType="withEffect">
                                  <p:stCondLst>
                                    <p:cond delay="0"/>
                                  </p:stCondLst>
                                  <p:childTnLst>
                                    <p:set>
                                      <p:cBhvr>
                                        <p:cTn id="15" dur="1" fill="hold">
                                          <p:stCondLst>
                                            <p:cond delay="0"/>
                                          </p:stCondLst>
                                        </p:cTn>
                                        <p:tgtEl>
                                          <p:spTgt spid="4027"/>
                                        </p:tgtEl>
                                        <p:attrNameLst>
                                          <p:attrName>style.visibility</p:attrName>
                                        </p:attrNameLst>
                                      </p:cBhvr>
                                      <p:to>
                                        <p:strVal val="visible"/>
                                      </p:to>
                                    </p:set>
                                    <p:animEffect transition="in" filter="fade">
                                      <p:cBhvr>
                                        <p:cTn id="16" dur="1000"/>
                                        <p:tgtEl>
                                          <p:spTgt spid="4027"/>
                                        </p:tgtEl>
                                      </p:cBhvr>
                                    </p:animEffect>
                                  </p:childTnLst>
                                </p:cTn>
                              </p:par>
                              <p:par>
                                <p:cTn id="17" presetID="10" presetClass="entr" presetSubtype="0" fill="hold" nodeType="withEffect">
                                  <p:stCondLst>
                                    <p:cond delay="0"/>
                                  </p:stCondLst>
                                  <p:childTnLst>
                                    <p:set>
                                      <p:cBhvr>
                                        <p:cTn id="18" dur="1" fill="hold">
                                          <p:stCondLst>
                                            <p:cond delay="0"/>
                                          </p:stCondLst>
                                        </p:cTn>
                                        <p:tgtEl>
                                          <p:spTgt spid="4028"/>
                                        </p:tgtEl>
                                        <p:attrNameLst>
                                          <p:attrName>style.visibility</p:attrName>
                                        </p:attrNameLst>
                                      </p:cBhvr>
                                      <p:to>
                                        <p:strVal val="visible"/>
                                      </p:to>
                                    </p:set>
                                    <p:animEffect transition="in" filter="fade">
                                      <p:cBhvr>
                                        <p:cTn id="19" dur="1000"/>
                                        <p:tgtEl>
                                          <p:spTgt spid="4028"/>
                                        </p:tgtEl>
                                      </p:cBhvr>
                                    </p:animEffect>
                                  </p:childTnLst>
                                </p:cTn>
                              </p:par>
                              <p:par>
                                <p:cTn id="20" presetID="10" presetClass="entr" presetSubtype="0" fill="hold" nodeType="withEffect">
                                  <p:stCondLst>
                                    <p:cond delay="0"/>
                                  </p:stCondLst>
                                  <p:childTnLst>
                                    <p:set>
                                      <p:cBhvr>
                                        <p:cTn id="21" dur="1" fill="hold">
                                          <p:stCondLst>
                                            <p:cond delay="0"/>
                                          </p:stCondLst>
                                        </p:cTn>
                                        <p:tgtEl>
                                          <p:spTgt spid="4029"/>
                                        </p:tgtEl>
                                        <p:attrNameLst>
                                          <p:attrName>style.visibility</p:attrName>
                                        </p:attrNameLst>
                                      </p:cBhvr>
                                      <p:to>
                                        <p:strVal val="visible"/>
                                      </p:to>
                                    </p:set>
                                    <p:animEffect transition="in" filter="fade">
                                      <p:cBhvr>
                                        <p:cTn id="22" dur="1000"/>
                                        <p:tgtEl>
                                          <p:spTgt spid="4029"/>
                                        </p:tgtEl>
                                      </p:cBhvr>
                                    </p:animEffect>
                                  </p:childTnLst>
                                </p:cTn>
                              </p:par>
                              <p:par>
                                <p:cTn id="23" presetID="10" presetClass="entr" presetSubtype="0" fill="hold" nodeType="withEffect">
                                  <p:stCondLst>
                                    <p:cond delay="0"/>
                                  </p:stCondLst>
                                  <p:childTnLst>
                                    <p:set>
                                      <p:cBhvr>
                                        <p:cTn id="24" dur="1" fill="hold">
                                          <p:stCondLst>
                                            <p:cond delay="0"/>
                                          </p:stCondLst>
                                        </p:cTn>
                                        <p:tgtEl>
                                          <p:spTgt spid="4030"/>
                                        </p:tgtEl>
                                        <p:attrNameLst>
                                          <p:attrName>style.visibility</p:attrName>
                                        </p:attrNameLst>
                                      </p:cBhvr>
                                      <p:to>
                                        <p:strVal val="visible"/>
                                      </p:to>
                                    </p:set>
                                    <p:animEffect transition="in" filter="fade">
                                      <p:cBhvr>
                                        <p:cTn id="25" dur="1000"/>
                                        <p:tgtEl>
                                          <p:spTgt spid="4030"/>
                                        </p:tgtEl>
                                      </p:cBhvr>
                                    </p:animEffect>
                                  </p:childTnLst>
                                </p:cTn>
                              </p:par>
                              <p:par>
                                <p:cTn id="26" presetID="10" presetClass="entr" presetSubtype="0" fill="hold" nodeType="withEffect">
                                  <p:stCondLst>
                                    <p:cond delay="0"/>
                                  </p:stCondLst>
                                  <p:childTnLst>
                                    <p:set>
                                      <p:cBhvr>
                                        <p:cTn id="27" dur="1" fill="hold">
                                          <p:stCondLst>
                                            <p:cond delay="0"/>
                                          </p:stCondLst>
                                        </p:cTn>
                                        <p:tgtEl>
                                          <p:spTgt spid="4031"/>
                                        </p:tgtEl>
                                        <p:attrNameLst>
                                          <p:attrName>style.visibility</p:attrName>
                                        </p:attrNameLst>
                                      </p:cBhvr>
                                      <p:to>
                                        <p:strVal val="visible"/>
                                      </p:to>
                                    </p:set>
                                    <p:animEffect transition="in" filter="fade">
                                      <p:cBhvr>
                                        <p:cTn id="28" dur="1000"/>
                                        <p:tgtEl>
                                          <p:spTgt spid="4031"/>
                                        </p:tgtEl>
                                      </p:cBhvr>
                                    </p:animEffect>
                                  </p:childTnLst>
                                </p:cTn>
                              </p:par>
                              <p:par>
                                <p:cTn id="29" presetID="10" presetClass="entr" presetSubtype="0" fill="hold" nodeType="withEffect">
                                  <p:stCondLst>
                                    <p:cond delay="0"/>
                                  </p:stCondLst>
                                  <p:childTnLst>
                                    <p:set>
                                      <p:cBhvr>
                                        <p:cTn id="30" dur="1" fill="hold">
                                          <p:stCondLst>
                                            <p:cond delay="0"/>
                                          </p:stCondLst>
                                        </p:cTn>
                                        <p:tgtEl>
                                          <p:spTgt spid="4032"/>
                                        </p:tgtEl>
                                        <p:attrNameLst>
                                          <p:attrName>style.visibility</p:attrName>
                                        </p:attrNameLst>
                                      </p:cBhvr>
                                      <p:to>
                                        <p:strVal val="visible"/>
                                      </p:to>
                                    </p:set>
                                    <p:animEffect transition="in" filter="fade">
                                      <p:cBhvr>
                                        <p:cTn id="31" dur="1000"/>
                                        <p:tgtEl>
                                          <p:spTgt spid="4032"/>
                                        </p:tgtEl>
                                      </p:cBhvr>
                                    </p:animEffect>
                                  </p:childTnLst>
                                </p:cTn>
                              </p:par>
                              <p:par>
                                <p:cTn id="32" presetID="10" presetClass="entr" presetSubtype="0" fill="hold" nodeType="withEffect">
                                  <p:stCondLst>
                                    <p:cond delay="0"/>
                                  </p:stCondLst>
                                  <p:childTnLst>
                                    <p:set>
                                      <p:cBhvr>
                                        <p:cTn id="33" dur="1" fill="hold">
                                          <p:stCondLst>
                                            <p:cond delay="0"/>
                                          </p:stCondLst>
                                        </p:cTn>
                                        <p:tgtEl>
                                          <p:spTgt spid="4033"/>
                                        </p:tgtEl>
                                        <p:attrNameLst>
                                          <p:attrName>style.visibility</p:attrName>
                                        </p:attrNameLst>
                                      </p:cBhvr>
                                      <p:to>
                                        <p:strVal val="visible"/>
                                      </p:to>
                                    </p:set>
                                    <p:animEffect transition="in" filter="fade">
                                      <p:cBhvr>
                                        <p:cTn id="34" dur="1000"/>
                                        <p:tgtEl>
                                          <p:spTgt spid="4033"/>
                                        </p:tgtEl>
                                      </p:cBhvr>
                                    </p:animEffect>
                                  </p:childTnLst>
                                </p:cTn>
                              </p:par>
                              <p:par>
                                <p:cTn id="35" presetID="10" presetClass="entr" presetSubtype="0" fill="hold" nodeType="withEffect">
                                  <p:stCondLst>
                                    <p:cond delay="0"/>
                                  </p:stCondLst>
                                  <p:childTnLst>
                                    <p:set>
                                      <p:cBhvr>
                                        <p:cTn id="36" dur="1" fill="hold">
                                          <p:stCondLst>
                                            <p:cond delay="0"/>
                                          </p:stCondLst>
                                        </p:cTn>
                                        <p:tgtEl>
                                          <p:spTgt spid="4034"/>
                                        </p:tgtEl>
                                        <p:attrNameLst>
                                          <p:attrName>style.visibility</p:attrName>
                                        </p:attrNameLst>
                                      </p:cBhvr>
                                      <p:to>
                                        <p:strVal val="visible"/>
                                      </p:to>
                                    </p:set>
                                    <p:animEffect transition="in" filter="fade">
                                      <p:cBhvr>
                                        <p:cTn id="37" dur="1000"/>
                                        <p:tgtEl>
                                          <p:spTgt spid="4034"/>
                                        </p:tgtEl>
                                      </p:cBhvr>
                                    </p:animEffect>
                                  </p:childTnLst>
                                </p:cTn>
                              </p:par>
                              <p:par>
                                <p:cTn id="38" presetID="10" presetClass="entr" presetSubtype="0" fill="hold" nodeType="withEffect">
                                  <p:stCondLst>
                                    <p:cond delay="0"/>
                                  </p:stCondLst>
                                  <p:childTnLst>
                                    <p:set>
                                      <p:cBhvr>
                                        <p:cTn id="39" dur="1" fill="hold">
                                          <p:stCondLst>
                                            <p:cond delay="0"/>
                                          </p:stCondLst>
                                        </p:cTn>
                                        <p:tgtEl>
                                          <p:spTgt spid="4035"/>
                                        </p:tgtEl>
                                        <p:attrNameLst>
                                          <p:attrName>style.visibility</p:attrName>
                                        </p:attrNameLst>
                                      </p:cBhvr>
                                      <p:to>
                                        <p:strVal val="visible"/>
                                      </p:to>
                                    </p:set>
                                    <p:animEffect transition="in" filter="fade">
                                      <p:cBhvr>
                                        <p:cTn id="40" dur="1000"/>
                                        <p:tgtEl>
                                          <p:spTgt spid="4035"/>
                                        </p:tgtEl>
                                      </p:cBhvr>
                                    </p:animEffect>
                                  </p:childTnLst>
                                </p:cTn>
                              </p:par>
                              <p:par>
                                <p:cTn id="41" presetID="10" presetClass="entr" presetSubtype="0" fill="hold" nodeType="withEffect">
                                  <p:stCondLst>
                                    <p:cond delay="0"/>
                                  </p:stCondLst>
                                  <p:childTnLst>
                                    <p:set>
                                      <p:cBhvr>
                                        <p:cTn id="42" dur="1" fill="hold">
                                          <p:stCondLst>
                                            <p:cond delay="0"/>
                                          </p:stCondLst>
                                        </p:cTn>
                                        <p:tgtEl>
                                          <p:spTgt spid="4036"/>
                                        </p:tgtEl>
                                        <p:attrNameLst>
                                          <p:attrName>style.visibility</p:attrName>
                                        </p:attrNameLst>
                                      </p:cBhvr>
                                      <p:to>
                                        <p:strVal val="visible"/>
                                      </p:to>
                                    </p:set>
                                    <p:animEffect transition="in" filter="fade">
                                      <p:cBhvr>
                                        <p:cTn id="43" dur="1000"/>
                                        <p:tgtEl>
                                          <p:spTgt spid="4036"/>
                                        </p:tgtEl>
                                      </p:cBhvr>
                                    </p:animEffect>
                                  </p:childTnLst>
                                </p:cTn>
                              </p:par>
                              <p:par>
                                <p:cTn id="44" presetID="10" presetClass="entr" presetSubtype="0" fill="hold" nodeType="withEffect">
                                  <p:stCondLst>
                                    <p:cond delay="0"/>
                                  </p:stCondLst>
                                  <p:childTnLst>
                                    <p:set>
                                      <p:cBhvr>
                                        <p:cTn id="45" dur="1" fill="hold">
                                          <p:stCondLst>
                                            <p:cond delay="0"/>
                                          </p:stCondLst>
                                        </p:cTn>
                                        <p:tgtEl>
                                          <p:spTgt spid="4037"/>
                                        </p:tgtEl>
                                        <p:attrNameLst>
                                          <p:attrName>style.visibility</p:attrName>
                                        </p:attrNameLst>
                                      </p:cBhvr>
                                      <p:to>
                                        <p:strVal val="visible"/>
                                      </p:to>
                                    </p:set>
                                    <p:animEffect transition="in" filter="fade">
                                      <p:cBhvr>
                                        <p:cTn id="46" dur="1000"/>
                                        <p:tgtEl>
                                          <p:spTgt spid="4037"/>
                                        </p:tgtEl>
                                      </p:cBhvr>
                                    </p:animEffect>
                                  </p:childTnLst>
                                </p:cTn>
                              </p:par>
                              <p:par>
                                <p:cTn id="47" presetID="10" presetClass="entr" presetSubtype="0" fill="hold" nodeType="withEffect">
                                  <p:stCondLst>
                                    <p:cond delay="0"/>
                                  </p:stCondLst>
                                  <p:childTnLst>
                                    <p:set>
                                      <p:cBhvr>
                                        <p:cTn id="48" dur="1" fill="hold">
                                          <p:stCondLst>
                                            <p:cond delay="0"/>
                                          </p:stCondLst>
                                        </p:cTn>
                                        <p:tgtEl>
                                          <p:spTgt spid="4038"/>
                                        </p:tgtEl>
                                        <p:attrNameLst>
                                          <p:attrName>style.visibility</p:attrName>
                                        </p:attrNameLst>
                                      </p:cBhvr>
                                      <p:to>
                                        <p:strVal val="visible"/>
                                      </p:to>
                                    </p:set>
                                    <p:animEffect transition="in" filter="fade">
                                      <p:cBhvr>
                                        <p:cTn id="49" dur="1000"/>
                                        <p:tgtEl>
                                          <p:spTgt spid="4038"/>
                                        </p:tgtEl>
                                      </p:cBhvr>
                                    </p:animEffect>
                                  </p:childTnLst>
                                </p:cTn>
                              </p:par>
                              <p:par>
                                <p:cTn id="50" presetID="10" presetClass="entr" presetSubtype="0" fill="hold" nodeType="withEffect">
                                  <p:stCondLst>
                                    <p:cond delay="0"/>
                                  </p:stCondLst>
                                  <p:childTnLst>
                                    <p:set>
                                      <p:cBhvr>
                                        <p:cTn id="51" dur="1" fill="hold">
                                          <p:stCondLst>
                                            <p:cond delay="0"/>
                                          </p:stCondLst>
                                        </p:cTn>
                                        <p:tgtEl>
                                          <p:spTgt spid="4039"/>
                                        </p:tgtEl>
                                        <p:attrNameLst>
                                          <p:attrName>style.visibility</p:attrName>
                                        </p:attrNameLst>
                                      </p:cBhvr>
                                      <p:to>
                                        <p:strVal val="visible"/>
                                      </p:to>
                                    </p:set>
                                    <p:animEffect transition="in" filter="fade">
                                      <p:cBhvr>
                                        <p:cTn id="52" dur="1000"/>
                                        <p:tgtEl>
                                          <p:spTgt spid="4039"/>
                                        </p:tgtEl>
                                      </p:cBhvr>
                                    </p:animEffect>
                                  </p:childTnLst>
                                </p:cTn>
                              </p:par>
                              <p:par>
                                <p:cTn id="53" presetID="10" presetClass="entr" presetSubtype="0" fill="hold" nodeType="withEffect">
                                  <p:stCondLst>
                                    <p:cond delay="0"/>
                                  </p:stCondLst>
                                  <p:childTnLst>
                                    <p:set>
                                      <p:cBhvr>
                                        <p:cTn id="54" dur="1" fill="hold">
                                          <p:stCondLst>
                                            <p:cond delay="0"/>
                                          </p:stCondLst>
                                        </p:cTn>
                                        <p:tgtEl>
                                          <p:spTgt spid="4040"/>
                                        </p:tgtEl>
                                        <p:attrNameLst>
                                          <p:attrName>style.visibility</p:attrName>
                                        </p:attrNameLst>
                                      </p:cBhvr>
                                      <p:to>
                                        <p:strVal val="visible"/>
                                      </p:to>
                                    </p:set>
                                    <p:animEffect transition="in" filter="fade">
                                      <p:cBhvr>
                                        <p:cTn id="55" dur="1000"/>
                                        <p:tgtEl>
                                          <p:spTgt spid="4040"/>
                                        </p:tgtEl>
                                      </p:cBhvr>
                                    </p:animEffect>
                                  </p:childTnLst>
                                </p:cTn>
                              </p:par>
                              <p:par>
                                <p:cTn id="56" presetID="10" presetClass="entr" presetSubtype="0" fill="hold" nodeType="withEffect">
                                  <p:stCondLst>
                                    <p:cond delay="0"/>
                                  </p:stCondLst>
                                  <p:childTnLst>
                                    <p:set>
                                      <p:cBhvr>
                                        <p:cTn id="57" dur="1" fill="hold">
                                          <p:stCondLst>
                                            <p:cond delay="0"/>
                                          </p:stCondLst>
                                        </p:cTn>
                                        <p:tgtEl>
                                          <p:spTgt spid="4041"/>
                                        </p:tgtEl>
                                        <p:attrNameLst>
                                          <p:attrName>style.visibility</p:attrName>
                                        </p:attrNameLst>
                                      </p:cBhvr>
                                      <p:to>
                                        <p:strVal val="visible"/>
                                      </p:to>
                                    </p:set>
                                    <p:animEffect transition="in" filter="fade">
                                      <p:cBhvr>
                                        <p:cTn id="58" dur="1000"/>
                                        <p:tgtEl>
                                          <p:spTgt spid="4041"/>
                                        </p:tgtEl>
                                      </p:cBhvr>
                                    </p:animEffect>
                                  </p:childTnLst>
                                </p:cTn>
                              </p:par>
                              <p:par>
                                <p:cTn id="59" presetID="10" presetClass="entr" presetSubtype="0" fill="hold" nodeType="withEffect">
                                  <p:stCondLst>
                                    <p:cond delay="0"/>
                                  </p:stCondLst>
                                  <p:childTnLst>
                                    <p:set>
                                      <p:cBhvr>
                                        <p:cTn id="60" dur="1" fill="hold">
                                          <p:stCondLst>
                                            <p:cond delay="0"/>
                                          </p:stCondLst>
                                        </p:cTn>
                                        <p:tgtEl>
                                          <p:spTgt spid="4042"/>
                                        </p:tgtEl>
                                        <p:attrNameLst>
                                          <p:attrName>style.visibility</p:attrName>
                                        </p:attrNameLst>
                                      </p:cBhvr>
                                      <p:to>
                                        <p:strVal val="visible"/>
                                      </p:to>
                                    </p:set>
                                    <p:animEffect transition="in" filter="fade">
                                      <p:cBhvr>
                                        <p:cTn id="61" dur="1000"/>
                                        <p:tgtEl>
                                          <p:spTgt spid="4042"/>
                                        </p:tgtEl>
                                      </p:cBhvr>
                                    </p:animEffect>
                                  </p:childTnLst>
                                </p:cTn>
                              </p:par>
                              <p:par>
                                <p:cTn id="62" presetID="10" presetClass="entr" presetSubtype="0" fill="hold" nodeType="withEffect">
                                  <p:stCondLst>
                                    <p:cond delay="0"/>
                                  </p:stCondLst>
                                  <p:childTnLst>
                                    <p:set>
                                      <p:cBhvr>
                                        <p:cTn id="63" dur="1" fill="hold">
                                          <p:stCondLst>
                                            <p:cond delay="0"/>
                                          </p:stCondLst>
                                        </p:cTn>
                                        <p:tgtEl>
                                          <p:spTgt spid="4043"/>
                                        </p:tgtEl>
                                        <p:attrNameLst>
                                          <p:attrName>style.visibility</p:attrName>
                                        </p:attrNameLst>
                                      </p:cBhvr>
                                      <p:to>
                                        <p:strVal val="visible"/>
                                      </p:to>
                                    </p:set>
                                    <p:animEffect transition="in" filter="fade">
                                      <p:cBhvr>
                                        <p:cTn id="64" dur="1000"/>
                                        <p:tgtEl>
                                          <p:spTgt spid="4043"/>
                                        </p:tgtEl>
                                      </p:cBhvr>
                                    </p:animEffect>
                                  </p:childTnLst>
                                </p:cTn>
                              </p:par>
                              <p:par>
                                <p:cTn id="65" presetID="10" presetClass="entr" presetSubtype="0" fill="hold" nodeType="withEffect">
                                  <p:stCondLst>
                                    <p:cond delay="0"/>
                                  </p:stCondLst>
                                  <p:childTnLst>
                                    <p:set>
                                      <p:cBhvr>
                                        <p:cTn id="66" dur="1" fill="hold">
                                          <p:stCondLst>
                                            <p:cond delay="0"/>
                                          </p:stCondLst>
                                        </p:cTn>
                                        <p:tgtEl>
                                          <p:spTgt spid="4044"/>
                                        </p:tgtEl>
                                        <p:attrNameLst>
                                          <p:attrName>style.visibility</p:attrName>
                                        </p:attrNameLst>
                                      </p:cBhvr>
                                      <p:to>
                                        <p:strVal val="visible"/>
                                      </p:to>
                                    </p:set>
                                    <p:animEffect transition="in" filter="fade">
                                      <p:cBhvr>
                                        <p:cTn id="67" dur="1000"/>
                                        <p:tgtEl>
                                          <p:spTgt spid="4044"/>
                                        </p:tgtEl>
                                      </p:cBhvr>
                                    </p:animEffect>
                                  </p:childTnLst>
                                </p:cTn>
                              </p:par>
                              <p:par>
                                <p:cTn id="68" presetID="10" presetClass="entr" presetSubtype="0" fill="hold" nodeType="withEffect">
                                  <p:stCondLst>
                                    <p:cond delay="0"/>
                                  </p:stCondLst>
                                  <p:childTnLst>
                                    <p:set>
                                      <p:cBhvr>
                                        <p:cTn id="69" dur="1" fill="hold">
                                          <p:stCondLst>
                                            <p:cond delay="0"/>
                                          </p:stCondLst>
                                        </p:cTn>
                                        <p:tgtEl>
                                          <p:spTgt spid="4045"/>
                                        </p:tgtEl>
                                        <p:attrNameLst>
                                          <p:attrName>style.visibility</p:attrName>
                                        </p:attrNameLst>
                                      </p:cBhvr>
                                      <p:to>
                                        <p:strVal val="visible"/>
                                      </p:to>
                                    </p:set>
                                    <p:animEffect transition="in" filter="fade">
                                      <p:cBhvr>
                                        <p:cTn id="70" dur="1000"/>
                                        <p:tgtEl>
                                          <p:spTgt spid="4045"/>
                                        </p:tgtEl>
                                      </p:cBhvr>
                                    </p:animEffect>
                                  </p:childTnLst>
                                </p:cTn>
                              </p:par>
                              <p:par>
                                <p:cTn id="71" presetID="10" presetClass="entr" presetSubtype="0" fill="hold" nodeType="withEffect">
                                  <p:stCondLst>
                                    <p:cond delay="0"/>
                                  </p:stCondLst>
                                  <p:childTnLst>
                                    <p:set>
                                      <p:cBhvr>
                                        <p:cTn id="72" dur="1" fill="hold">
                                          <p:stCondLst>
                                            <p:cond delay="0"/>
                                          </p:stCondLst>
                                        </p:cTn>
                                        <p:tgtEl>
                                          <p:spTgt spid="4046"/>
                                        </p:tgtEl>
                                        <p:attrNameLst>
                                          <p:attrName>style.visibility</p:attrName>
                                        </p:attrNameLst>
                                      </p:cBhvr>
                                      <p:to>
                                        <p:strVal val="visible"/>
                                      </p:to>
                                    </p:set>
                                    <p:animEffect transition="in" filter="fade">
                                      <p:cBhvr>
                                        <p:cTn id="73" dur="1000"/>
                                        <p:tgtEl>
                                          <p:spTgt spid="4046"/>
                                        </p:tgtEl>
                                      </p:cBhvr>
                                    </p:animEffect>
                                  </p:childTnLst>
                                </p:cTn>
                              </p:par>
                              <p:par>
                                <p:cTn id="74" presetID="10" presetClass="entr" presetSubtype="0" fill="hold" nodeType="withEffect">
                                  <p:stCondLst>
                                    <p:cond delay="0"/>
                                  </p:stCondLst>
                                  <p:childTnLst>
                                    <p:set>
                                      <p:cBhvr>
                                        <p:cTn id="75" dur="1" fill="hold">
                                          <p:stCondLst>
                                            <p:cond delay="0"/>
                                          </p:stCondLst>
                                        </p:cTn>
                                        <p:tgtEl>
                                          <p:spTgt spid="4047"/>
                                        </p:tgtEl>
                                        <p:attrNameLst>
                                          <p:attrName>style.visibility</p:attrName>
                                        </p:attrNameLst>
                                      </p:cBhvr>
                                      <p:to>
                                        <p:strVal val="visible"/>
                                      </p:to>
                                    </p:set>
                                    <p:animEffect transition="in" filter="fade">
                                      <p:cBhvr>
                                        <p:cTn id="76" dur="1000"/>
                                        <p:tgtEl>
                                          <p:spTgt spid="4047"/>
                                        </p:tgtEl>
                                      </p:cBhvr>
                                    </p:animEffect>
                                  </p:childTnLst>
                                </p:cTn>
                              </p:par>
                              <p:par>
                                <p:cTn id="77" presetID="10" presetClass="entr" presetSubtype="0" fill="hold" nodeType="withEffect">
                                  <p:stCondLst>
                                    <p:cond delay="0"/>
                                  </p:stCondLst>
                                  <p:childTnLst>
                                    <p:set>
                                      <p:cBhvr>
                                        <p:cTn id="78" dur="1" fill="hold">
                                          <p:stCondLst>
                                            <p:cond delay="0"/>
                                          </p:stCondLst>
                                        </p:cTn>
                                        <p:tgtEl>
                                          <p:spTgt spid="4048"/>
                                        </p:tgtEl>
                                        <p:attrNameLst>
                                          <p:attrName>style.visibility</p:attrName>
                                        </p:attrNameLst>
                                      </p:cBhvr>
                                      <p:to>
                                        <p:strVal val="visible"/>
                                      </p:to>
                                    </p:set>
                                    <p:animEffect transition="in" filter="fade">
                                      <p:cBhvr>
                                        <p:cTn id="79" dur="1000"/>
                                        <p:tgtEl>
                                          <p:spTgt spid="4048"/>
                                        </p:tgtEl>
                                      </p:cBhvr>
                                    </p:animEffect>
                                  </p:childTnLst>
                                </p:cTn>
                              </p:par>
                              <p:par>
                                <p:cTn id="80" presetID="10" presetClass="entr" presetSubtype="0" fill="hold" nodeType="withEffect">
                                  <p:stCondLst>
                                    <p:cond delay="0"/>
                                  </p:stCondLst>
                                  <p:childTnLst>
                                    <p:set>
                                      <p:cBhvr>
                                        <p:cTn id="81" dur="1" fill="hold">
                                          <p:stCondLst>
                                            <p:cond delay="0"/>
                                          </p:stCondLst>
                                        </p:cTn>
                                        <p:tgtEl>
                                          <p:spTgt spid="4049"/>
                                        </p:tgtEl>
                                        <p:attrNameLst>
                                          <p:attrName>style.visibility</p:attrName>
                                        </p:attrNameLst>
                                      </p:cBhvr>
                                      <p:to>
                                        <p:strVal val="visible"/>
                                      </p:to>
                                    </p:set>
                                    <p:animEffect transition="in" filter="fade">
                                      <p:cBhvr>
                                        <p:cTn id="82" dur="1000"/>
                                        <p:tgtEl>
                                          <p:spTgt spid="4049"/>
                                        </p:tgtEl>
                                      </p:cBhvr>
                                    </p:animEffect>
                                  </p:childTnLst>
                                </p:cTn>
                              </p:par>
                              <p:par>
                                <p:cTn id="83" presetID="10" presetClass="entr" presetSubtype="0" fill="hold" nodeType="withEffect">
                                  <p:stCondLst>
                                    <p:cond delay="0"/>
                                  </p:stCondLst>
                                  <p:childTnLst>
                                    <p:set>
                                      <p:cBhvr>
                                        <p:cTn id="84" dur="1" fill="hold">
                                          <p:stCondLst>
                                            <p:cond delay="0"/>
                                          </p:stCondLst>
                                        </p:cTn>
                                        <p:tgtEl>
                                          <p:spTgt spid="4050"/>
                                        </p:tgtEl>
                                        <p:attrNameLst>
                                          <p:attrName>style.visibility</p:attrName>
                                        </p:attrNameLst>
                                      </p:cBhvr>
                                      <p:to>
                                        <p:strVal val="visible"/>
                                      </p:to>
                                    </p:set>
                                    <p:animEffect transition="in" filter="fade">
                                      <p:cBhvr>
                                        <p:cTn id="85" dur="1000"/>
                                        <p:tgtEl>
                                          <p:spTgt spid="4050"/>
                                        </p:tgtEl>
                                      </p:cBhvr>
                                    </p:animEffect>
                                  </p:childTnLst>
                                </p:cTn>
                              </p:par>
                              <p:par>
                                <p:cTn id="86" presetID="10" presetClass="entr" presetSubtype="0" fill="hold" nodeType="withEffect">
                                  <p:stCondLst>
                                    <p:cond delay="0"/>
                                  </p:stCondLst>
                                  <p:childTnLst>
                                    <p:set>
                                      <p:cBhvr>
                                        <p:cTn id="87" dur="1" fill="hold">
                                          <p:stCondLst>
                                            <p:cond delay="0"/>
                                          </p:stCondLst>
                                        </p:cTn>
                                        <p:tgtEl>
                                          <p:spTgt spid="4051"/>
                                        </p:tgtEl>
                                        <p:attrNameLst>
                                          <p:attrName>style.visibility</p:attrName>
                                        </p:attrNameLst>
                                      </p:cBhvr>
                                      <p:to>
                                        <p:strVal val="visible"/>
                                      </p:to>
                                    </p:set>
                                    <p:animEffect transition="in" filter="fade">
                                      <p:cBhvr>
                                        <p:cTn id="88" dur="1000"/>
                                        <p:tgtEl>
                                          <p:spTgt spid="4051"/>
                                        </p:tgtEl>
                                      </p:cBhvr>
                                    </p:animEffect>
                                  </p:childTnLst>
                                </p:cTn>
                              </p:par>
                              <p:par>
                                <p:cTn id="89" presetID="10" presetClass="entr" presetSubtype="0" fill="hold" nodeType="withEffect">
                                  <p:stCondLst>
                                    <p:cond delay="0"/>
                                  </p:stCondLst>
                                  <p:childTnLst>
                                    <p:set>
                                      <p:cBhvr>
                                        <p:cTn id="90" dur="1" fill="hold">
                                          <p:stCondLst>
                                            <p:cond delay="0"/>
                                          </p:stCondLst>
                                        </p:cTn>
                                        <p:tgtEl>
                                          <p:spTgt spid="4052"/>
                                        </p:tgtEl>
                                        <p:attrNameLst>
                                          <p:attrName>style.visibility</p:attrName>
                                        </p:attrNameLst>
                                      </p:cBhvr>
                                      <p:to>
                                        <p:strVal val="visible"/>
                                      </p:to>
                                    </p:set>
                                    <p:animEffect transition="in" filter="fade">
                                      <p:cBhvr>
                                        <p:cTn id="91" dur="1000"/>
                                        <p:tgtEl>
                                          <p:spTgt spid="4052"/>
                                        </p:tgtEl>
                                      </p:cBhvr>
                                    </p:animEffect>
                                  </p:childTnLst>
                                </p:cTn>
                              </p:par>
                              <p:par>
                                <p:cTn id="92" presetID="10" presetClass="entr" presetSubtype="0" fill="hold" nodeType="withEffect">
                                  <p:stCondLst>
                                    <p:cond delay="0"/>
                                  </p:stCondLst>
                                  <p:childTnLst>
                                    <p:set>
                                      <p:cBhvr>
                                        <p:cTn id="93" dur="1" fill="hold">
                                          <p:stCondLst>
                                            <p:cond delay="0"/>
                                          </p:stCondLst>
                                        </p:cTn>
                                        <p:tgtEl>
                                          <p:spTgt spid="4053"/>
                                        </p:tgtEl>
                                        <p:attrNameLst>
                                          <p:attrName>style.visibility</p:attrName>
                                        </p:attrNameLst>
                                      </p:cBhvr>
                                      <p:to>
                                        <p:strVal val="visible"/>
                                      </p:to>
                                    </p:set>
                                    <p:animEffect transition="in" filter="fade">
                                      <p:cBhvr>
                                        <p:cTn id="94" dur="1000"/>
                                        <p:tgtEl>
                                          <p:spTgt spid="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pic>
        <p:nvPicPr>
          <p:cNvPr id="4058" name="Google Shape;4058;p380"/>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4059" name="Google Shape;4059;p380"/>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60" name="Google Shape;4060;p380"/>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061" name="Google Shape;4061;p38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(4)</a:t>
            </a:r>
            <a:endParaRPr/>
          </a:p>
          <a:p>
            <a:endParaRPr/>
          </a:p>
        </p:txBody>
      </p:sp>
      <p:sp>
        <p:nvSpPr>
          <p:cNvPr id="4062" name="Google Shape;4062;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107</a:t>
            </a:fld>
            <a:endParaRPr/>
          </a:p>
        </p:txBody>
      </p:sp>
      <p:sp>
        <p:nvSpPr>
          <p:cNvPr id="4063" name="Google Shape;4063;p38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107</a:t>
            </a:fld>
            <a:endParaRPr/>
          </a:p>
        </p:txBody>
      </p:sp>
      <p:sp>
        <p:nvSpPr>
          <p:cNvPr id="4064" name="Google Shape;4064;p380"/>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065" name="Google Shape;4065;p380"/>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066" name="Google Shape;4066;p380"/>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067" name="Google Shape;4067;p380"/>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068" name="Google Shape;4068;p380"/>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069" name="Google Shape;4069;p380"/>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0" name="Google Shape;4070;p380"/>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1" name="Google Shape;4071;p380"/>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2" name="Google Shape;4072;p380"/>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073" name="Google Shape;4073;p380"/>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074" name="Google Shape;4074;p380"/>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075" name="Google Shape;4075;p380"/>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076" name="Google Shape;4076;p380"/>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077" name="Google Shape;4077;p380"/>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078" name="Google Shape;4078;p380"/>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079" name="Google Shape;4079;p380"/>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80" name="Google Shape;4080;p380"/>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081" name="Google Shape;4081;p380"/>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082" name="Google Shape;4082;p380"/>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083" name="Google Shape;4083;p380"/>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sp>
        <p:nvSpPr>
          <p:cNvPr id="4084" name="Google Shape;4084;p380"/>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5" name="Google Shape;4085;p380"/>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086" name="Google Shape;4086;p380"/>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087" name="Google Shape;4087;p380"/>
          <p:cNvCxnSpPr>
            <a:stCxn id="4086" idx="3"/>
            <a:endCxn id="4074"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4088" name="Google Shape;4088;p380"/>
          <p:cNvCxnSpPr>
            <a:stCxn id="4084" idx="3"/>
            <a:endCxn id="4072"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4089" name="Google Shape;4089;p380"/>
          <p:cNvCxnSpPr>
            <a:stCxn id="4085" idx="3"/>
            <a:endCxn id="4073"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8"/>
                                        </p:tgtEl>
                                        <p:attrNameLst>
                                          <p:attrName>style.visibility</p:attrName>
                                        </p:attrNameLst>
                                      </p:cBhvr>
                                      <p:to>
                                        <p:strVal val="visible"/>
                                      </p:to>
                                    </p:set>
                                    <p:animEffect transition="in" filter="fade">
                                      <p:cBhvr>
                                        <p:cTn id="7" dur="1000"/>
                                        <p:tgtEl>
                                          <p:spTgt spid="4058"/>
                                        </p:tgtEl>
                                      </p:cBhvr>
                                    </p:animEffect>
                                  </p:childTnLst>
                                </p:cTn>
                              </p:par>
                              <p:par>
                                <p:cTn id="8" presetID="10" presetClass="entr" presetSubtype="0" fill="hold" nodeType="withEffect">
                                  <p:stCondLst>
                                    <p:cond delay="0"/>
                                  </p:stCondLst>
                                  <p:childTnLst>
                                    <p:set>
                                      <p:cBhvr>
                                        <p:cTn id="9" dur="1" fill="hold">
                                          <p:stCondLst>
                                            <p:cond delay="0"/>
                                          </p:stCondLst>
                                        </p:cTn>
                                        <p:tgtEl>
                                          <p:spTgt spid="4059"/>
                                        </p:tgtEl>
                                        <p:attrNameLst>
                                          <p:attrName>style.visibility</p:attrName>
                                        </p:attrNameLst>
                                      </p:cBhvr>
                                      <p:to>
                                        <p:strVal val="visible"/>
                                      </p:to>
                                    </p:set>
                                    <p:animEffect transition="in" filter="fade">
                                      <p:cBhvr>
                                        <p:cTn id="10" dur="1000"/>
                                        <p:tgtEl>
                                          <p:spTgt spid="4059"/>
                                        </p:tgtEl>
                                      </p:cBhvr>
                                    </p:animEffect>
                                  </p:childTnLst>
                                </p:cTn>
                              </p:par>
                              <p:par>
                                <p:cTn id="11" presetID="10" presetClass="entr" presetSubtype="0" fill="hold" nodeType="withEffect">
                                  <p:stCondLst>
                                    <p:cond delay="0"/>
                                  </p:stCondLst>
                                  <p:childTnLst>
                                    <p:set>
                                      <p:cBhvr>
                                        <p:cTn id="12" dur="1" fill="hold">
                                          <p:stCondLst>
                                            <p:cond delay="0"/>
                                          </p:stCondLst>
                                        </p:cTn>
                                        <p:tgtEl>
                                          <p:spTgt spid="4060"/>
                                        </p:tgtEl>
                                        <p:attrNameLst>
                                          <p:attrName>style.visibility</p:attrName>
                                        </p:attrNameLst>
                                      </p:cBhvr>
                                      <p:to>
                                        <p:strVal val="visible"/>
                                      </p:to>
                                    </p:set>
                                    <p:animEffect transition="in" filter="fade">
                                      <p:cBhvr>
                                        <p:cTn id="13" dur="1000"/>
                                        <p:tgtEl>
                                          <p:spTgt spid="4060"/>
                                        </p:tgtEl>
                                      </p:cBhvr>
                                    </p:animEffect>
                                  </p:childTnLst>
                                </p:cTn>
                              </p:par>
                              <p:par>
                                <p:cTn id="14" presetID="10" presetClass="entr" presetSubtype="0" fill="hold" nodeType="withEffect">
                                  <p:stCondLst>
                                    <p:cond delay="0"/>
                                  </p:stCondLst>
                                  <p:childTnLst>
                                    <p:set>
                                      <p:cBhvr>
                                        <p:cTn id="15" dur="1" fill="hold">
                                          <p:stCondLst>
                                            <p:cond delay="0"/>
                                          </p:stCondLst>
                                        </p:cTn>
                                        <p:tgtEl>
                                          <p:spTgt spid="4062"/>
                                        </p:tgtEl>
                                        <p:attrNameLst>
                                          <p:attrName>style.visibility</p:attrName>
                                        </p:attrNameLst>
                                      </p:cBhvr>
                                      <p:to>
                                        <p:strVal val="visible"/>
                                      </p:to>
                                    </p:set>
                                    <p:animEffect transition="in" filter="fade">
                                      <p:cBhvr>
                                        <p:cTn id="16" dur="1000"/>
                                        <p:tgtEl>
                                          <p:spTgt spid="4062"/>
                                        </p:tgtEl>
                                      </p:cBhvr>
                                    </p:animEffect>
                                  </p:childTnLst>
                                </p:cTn>
                              </p:par>
                              <p:par>
                                <p:cTn id="17" presetID="10" presetClass="entr" presetSubtype="0" fill="hold" nodeType="withEffect">
                                  <p:stCondLst>
                                    <p:cond delay="0"/>
                                  </p:stCondLst>
                                  <p:childTnLst>
                                    <p:set>
                                      <p:cBhvr>
                                        <p:cTn id="18" dur="1" fill="hold">
                                          <p:stCondLst>
                                            <p:cond delay="0"/>
                                          </p:stCondLst>
                                        </p:cTn>
                                        <p:tgtEl>
                                          <p:spTgt spid="4063"/>
                                        </p:tgtEl>
                                        <p:attrNameLst>
                                          <p:attrName>style.visibility</p:attrName>
                                        </p:attrNameLst>
                                      </p:cBhvr>
                                      <p:to>
                                        <p:strVal val="visible"/>
                                      </p:to>
                                    </p:set>
                                    <p:animEffect transition="in" filter="fade">
                                      <p:cBhvr>
                                        <p:cTn id="19" dur="1000"/>
                                        <p:tgtEl>
                                          <p:spTgt spid="4063"/>
                                        </p:tgtEl>
                                      </p:cBhvr>
                                    </p:animEffect>
                                  </p:childTnLst>
                                </p:cTn>
                              </p:par>
                              <p:par>
                                <p:cTn id="20" presetID="10" presetClass="entr" presetSubtype="0" fill="hold" nodeType="withEffect">
                                  <p:stCondLst>
                                    <p:cond delay="0"/>
                                  </p:stCondLst>
                                  <p:childTnLst>
                                    <p:set>
                                      <p:cBhvr>
                                        <p:cTn id="21" dur="1" fill="hold">
                                          <p:stCondLst>
                                            <p:cond delay="0"/>
                                          </p:stCondLst>
                                        </p:cTn>
                                        <p:tgtEl>
                                          <p:spTgt spid="4064"/>
                                        </p:tgtEl>
                                        <p:attrNameLst>
                                          <p:attrName>style.visibility</p:attrName>
                                        </p:attrNameLst>
                                      </p:cBhvr>
                                      <p:to>
                                        <p:strVal val="visible"/>
                                      </p:to>
                                    </p:set>
                                    <p:animEffect transition="in" filter="fade">
                                      <p:cBhvr>
                                        <p:cTn id="22" dur="1000"/>
                                        <p:tgtEl>
                                          <p:spTgt spid="4064"/>
                                        </p:tgtEl>
                                      </p:cBhvr>
                                    </p:animEffect>
                                  </p:childTnLst>
                                </p:cTn>
                              </p:par>
                              <p:par>
                                <p:cTn id="23" presetID="10" presetClass="entr" presetSubtype="0" fill="hold" nodeType="withEffect">
                                  <p:stCondLst>
                                    <p:cond delay="0"/>
                                  </p:stCondLst>
                                  <p:childTnLst>
                                    <p:set>
                                      <p:cBhvr>
                                        <p:cTn id="24" dur="1" fill="hold">
                                          <p:stCondLst>
                                            <p:cond delay="0"/>
                                          </p:stCondLst>
                                        </p:cTn>
                                        <p:tgtEl>
                                          <p:spTgt spid="4065"/>
                                        </p:tgtEl>
                                        <p:attrNameLst>
                                          <p:attrName>style.visibility</p:attrName>
                                        </p:attrNameLst>
                                      </p:cBhvr>
                                      <p:to>
                                        <p:strVal val="visible"/>
                                      </p:to>
                                    </p:set>
                                    <p:animEffect transition="in" filter="fade">
                                      <p:cBhvr>
                                        <p:cTn id="25" dur="1000"/>
                                        <p:tgtEl>
                                          <p:spTgt spid="4065"/>
                                        </p:tgtEl>
                                      </p:cBhvr>
                                    </p:animEffect>
                                  </p:childTnLst>
                                </p:cTn>
                              </p:par>
                              <p:par>
                                <p:cTn id="26" presetID="10" presetClass="entr" presetSubtype="0" fill="hold" nodeType="withEffect">
                                  <p:stCondLst>
                                    <p:cond delay="0"/>
                                  </p:stCondLst>
                                  <p:childTnLst>
                                    <p:set>
                                      <p:cBhvr>
                                        <p:cTn id="27" dur="1" fill="hold">
                                          <p:stCondLst>
                                            <p:cond delay="0"/>
                                          </p:stCondLst>
                                        </p:cTn>
                                        <p:tgtEl>
                                          <p:spTgt spid="4066"/>
                                        </p:tgtEl>
                                        <p:attrNameLst>
                                          <p:attrName>style.visibility</p:attrName>
                                        </p:attrNameLst>
                                      </p:cBhvr>
                                      <p:to>
                                        <p:strVal val="visible"/>
                                      </p:to>
                                    </p:set>
                                    <p:animEffect transition="in" filter="fade">
                                      <p:cBhvr>
                                        <p:cTn id="28" dur="1000"/>
                                        <p:tgtEl>
                                          <p:spTgt spid="4066"/>
                                        </p:tgtEl>
                                      </p:cBhvr>
                                    </p:animEffect>
                                  </p:childTnLst>
                                </p:cTn>
                              </p:par>
                              <p:par>
                                <p:cTn id="29" presetID="10" presetClass="entr" presetSubtype="0" fill="hold" nodeType="withEffect">
                                  <p:stCondLst>
                                    <p:cond delay="0"/>
                                  </p:stCondLst>
                                  <p:childTnLst>
                                    <p:set>
                                      <p:cBhvr>
                                        <p:cTn id="30" dur="1" fill="hold">
                                          <p:stCondLst>
                                            <p:cond delay="0"/>
                                          </p:stCondLst>
                                        </p:cTn>
                                        <p:tgtEl>
                                          <p:spTgt spid="4067"/>
                                        </p:tgtEl>
                                        <p:attrNameLst>
                                          <p:attrName>style.visibility</p:attrName>
                                        </p:attrNameLst>
                                      </p:cBhvr>
                                      <p:to>
                                        <p:strVal val="visible"/>
                                      </p:to>
                                    </p:set>
                                    <p:animEffect transition="in" filter="fade">
                                      <p:cBhvr>
                                        <p:cTn id="31" dur="1000"/>
                                        <p:tgtEl>
                                          <p:spTgt spid="4067"/>
                                        </p:tgtEl>
                                      </p:cBhvr>
                                    </p:animEffect>
                                  </p:childTnLst>
                                </p:cTn>
                              </p:par>
                              <p:par>
                                <p:cTn id="32" presetID="10" presetClass="entr" presetSubtype="0" fill="hold" nodeType="withEffect">
                                  <p:stCondLst>
                                    <p:cond delay="0"/>
                                  </p:stCondLst>
                                  <p:childTnLst>
                                    <p:set>
                                      <p:cBhvr>
                                        <p:cTn id="33" dur="1" fill="hold">
                                          <p:stCondLst>
                                            <p:cond delay="0"/>
                                          </p:stCondLst>
                                        </p:cTn>
                                        <p:tgtEl>
                                          <p:spTgt spid="4068"/>
                                        </p:tgtEl>
                                        <p:attrNameLst>
                                          <p:attrName>style.visibility</p:attrName>
                                        </p:attrNameLst>
                                      </p:cBhvr>
                                      <p:to>
                                        <p:strVal val="visible"/>
                                      </p:to>
                                    </p:set>
                                    <p:animEffect transition="in" filter="fade">
                                      <p:cBhvr>
                                        <p:cTn id="34" dur="1000"/>
                                        <p:tgtEl>
                                          <p:spTgt spid="4068"/>
                                        </p:tgtEl>
                                      </p:cBhvr>
                                    </p:animEffect>
                                  </p:childTnLst>
                                </p:cTn>
                              </p:par>
                              <p:par>
                                <p:cTn id="35" presetID="10" presetClass="entr" presetSubtype="0" fill="hold" nodeType="withEffect">
                                  <p:stCondLst>
                                    <p:cond delay="0"/>
                                  </p:stCondLst>
                                  <p:childTnLst>
                                    <p:set>
                                      <p:cBhvr>
                                        <p:cTn id="36" dur="1" fill="hold">
                                          <p:stCondLst>
                                            <p:cond delay="0"/>
                                          </p:stCondLst>
                                        </p:cTn>
                                        <p:tgtEl>
                                          <p:spTgt spid="4069"/>
                                        </p:tgtEl>
                                        <p:attrNameLst>
                                          <p:attrName>style.visibility</p:attrName>
                                        </p:attrNameLst>
                                      </p:cBhvr>
                                      <p:to>
                                        <p:strVal val="visible"/>
                                      </p:to>
                                    </p:set>
                                    <p:animEffect transition="in" filter="fade">
                                      <p:cBhvr>
                                        <p:cTn id="37" dur="1000"/>
                                        <p:tgtEl>
                                          <p:spTgt spid="4069"/>
                                        </p:tgtEl>
                                      </p:cBhvr>
                                    </p:animEffect>
                                  </p:childTnLst>
                                </p:cTn>
                              </p:par>
                              <p:par>
                                <p:cTn id="38" presetID="10" presetClass="entr" presetSubtype="0" fill="hold" nodeType="withEffect">
                                  <p:stCondLst>
                                    <p:cond delay="0"/>
                                  </p:stCondLst>
                                  <p:childTnLst>
                                    <p:set>
                                      <p:cBhvr>
                                        <p:cTn id="39" dur="1" fill="hold">
                                          <p:stCondLst>
                                            <p:cond delay="0"/>
                                          </p:stCondLst>
                                        </p:cTn>
                                        <p:tgtEl>
                                          <p:spTgt spid="4070"/>
                                        </p:tgtEl>
                                        <p:attrNameLst>
                                          <p:attrName>style.visibility</p:attrName>
                                        </p:attrNameLst>
                                      </p:cBhvr>
                                      <p:to>
                                        <p:strVal val="visible"/>
                                      </p:to>
                                    </p:set>
                                    <p:animEffect transition="in" filter="fade">
                                      <p:cBhvr>
                                        <p:cTn id="40" dur="1000"/>
                                        <p:tgtEl>
                                          <p:spTgt spid="4070"/>
                                        </p:tgtEl>
                                      </p:cBhvr>
                                    </p:animEffect>
                                  </p:childTnLst>
                                </p:cTn>
                              </p:par>
                              <p:par>
                                <p:cTn id="41" presetID="10" presetClass="entr" presetSubtype="0" fill="hold" nodeType="withEffect">
                                  <p:stCondLst>
                                    <p:cond delay="0"/>
                                  </p:stCondLst>
                                  <p:childTnLst>
                                    <p:set>
                                      <p:cBhvr>
                                        <p:cTn id="42" dur="1" fill="hold">
                                          <p:stCondLst>
                                            <p:cond delay="0"/>
                                          </p:stCondLst>
                                        </p:cTn>
                                        <p:tgtEl>
                                          <p:spTgt spid="4071"/>
                                        </p:tgtEl>
                                        <p:attrNameLst>
                                          <p:attrName>style.visibility</p:attrName>
                                        </p:attrNameLst>
                                      </p:cBhvr>
                                      <p:to>
                                        <p:strVal val="visible"/>
                                      </p:to>
                                    </p:set>
                                    <p:animEffect transition="in" filter="fade">
                                      <p:cBhvr>
                                        <p:cTn id="43" dur="1000"/>
                                        <p:tgtEl>
                                          <p:spTgt spid="4071"/>
                                        </p:tgtEl>
                                      </p:cBhvr>
                                    </p:animEffect>
                                  </p:childTnLst>
                                </p:cTn>
                              </p:par>
                              <p:par>
                                <p:cTn id="44" presetID="10" presetClass="entr" presetSubtype="0" fill="hold" nodeType="withEffect">
                                  <p:stCondLst>
                                    <p:cond delay="0"/>
                                  </p:stCondLst>
                                  <p:childTnLst>
                                    <p:set>
                                      <p:cBhvr>
                                        <p:cTn id="45" dur="1" fill="hold">
                                          <p:stCondLst>
                                            <p:cond delay="0"/>
                                          </p:stCondLst>
                                        </p:cTn>
                                        <p:tgtEl>
                                          <p:spTgt spid="4072"/>
                                        </p:tgtEl>
                                        <p:attrNameLst>
                                          <p:attrName>style.visibility</p:attrName>
                                        </p:attrNameLst>
                                      </p:cBhvr>
                                      <p:to>
                                        <p:strVal val="visible"/>
                                      </p:to>
                                    </p:set>
                                    <p:animEffect transition="in" filter="fade">
                                      <p:cBhvr>
                                        <p:cTn id="46" dur="1000"/>
                                        <p:tgtEl>
                                          <p:spTgt spid="4072"/>
                                        </p:tgtEl>
                                      </p:cBhvr>
                                    </p:animEffect>
                                  </p:childTnLst>
                                </p:cTn>
                              </p:par>
                              <p:par>
                                <p:cTn id="47" presetID="10" presetClass="entr" presetSubtype="0" fill="hold" nodeType="withEffect">
                                  <p:stCondLst>
                                    <p:cond delay="0"/>
                                  </p:stCondLst>
                                  <p:childTnLst>
                                    <p:set>
                                      <p:cBhvr>
                                        <p:cTn id="48" dur="1" fill="hold">
                                          <p:stCondLst>
                                            <p:cond delay="0"/>
                                          </p:stCondLst>
                                        </p:cTn>
                                        <p:tgtEl>
                                          <p:spTgt spid="4073"/>
                                        </p:tgtEl>
                                        <p:attrNameLst>
                                          <p:attrName>style.visibility</p:attrName>
                                        </p:attrNameLst>
                                      </p:cBhvr>
                                      <p:to>
                                        <p:strVal val="visible"/>
                                      </p:to>
                                    </p:set>
                                    <p:animEffect transition="in" filter="fade">
                                      <p:cBhvr>
                                        <p:cTn id="49" dur="1000"/>
                                        <p:tgtEl>
                                          <p:spTgt spid="4073"/>
                                        </p:tgtEl>
                                      </p:cBhvr>
                                    </p:animEffect>
                                  </p:childTnLst>
                                </p:cTn>
                              </p:par>
                              <p:par>
                                <p:cTn id="50" presetID="10" presetClass="entr" presetSubtype="0" fill="hold" nodeType="withEffect">
                                  <p:stCondLst>
                                    <p:cond delay="0"/>
                                  </p:stCondLst>
                                  <p:childTnLst>
                                    <p:set>
                                      <p:cBhvr>
                                        <p:cTn id="51" dur="1" fill="hold">
                                          <p:stCondLst>
                                            <p:cond delay="0"/>
                                          </p:stCondLst>
                                        </p:cTn>
                                        <p:tgtEl>
                                          <p:spTgt spid="4074"/>
                                        </p:tgtEl>
                                        <p:attrNameLst>
                                          <p:attrName>style.visibility</p:attrName>
                                        </p:attrNameLst>
                                      </p:cBhvr>
                                      <p:to>
                                        <p:strVal val="visible"/>
                                      </p:to>
                                    </p:set>
                                    <p:animEffect transition="in" filter="fade">
                                      <p:cBhvr>
                                        <p:cTn id="52" dur="1000"/>
                                        <p:tgtEl>
                                          <p:spTgt spid="4074"/>
                                        </p:tgtEl>
                                      </p:cBhvr>
                                    </p:animEffect>
                                  </p:childTnLst>
                                </p:cTn>
                              </p:par>
                              <p:par>
                                <p:cTn id="53" presetID="10" presetClass="entr" presetSubtype="0" fill="hold" nodeType="withEffect">
                                  <p:stCondLst>
                                    <p:cond delay="0"/>
                                  </p:stCondLst>
                                  <p:childTnLst>
                                    <p:set>
                                      <p:cBhvr>
                                        <p:cTn id="54" dur="1" fill="hold">
                                          <p:stCondLst>
                                            <p:cond delay="0"/>
                                          </p:stCondLst>
                                        </p:cTn>
                                        <p:tgtEl>
                                          <p:spTgt spid="4075"/>
                                        </p:tgtEl>
                                        <p:attrNameLst>
                                          <p:attrName>style.visibility</p:attrName>
                                        </p:attrNameLst>
                                      </p:cBhvr>
                                      <p:to>
                                        <p:strVal val="visible"/>
                                      </p:to>
                                    </p:set>
                                    <p:animEffect transition="in" filter="fade">
                                      <p:cBhvr>
                                        <p:cTn id="55" dur="1000"/>
                                        <p:tgtEl>
                                          <p:spTgt spid="4075"/>
                                        </p:tgtEl>
                                      </p:cBhvr>
                                    </p:animEffect>
                                  </p:childTnLst>
                                </p:cTn>
                              </p:par>
                              <p:par>
                                <p:cTn id="56" presetID="10" presetClass="entr" presetSubtype="0" fill="hold" nodeType="withEffect">
                                  <p:stCondLst>
                                    <p:cond delay="0"/>
                                  </p:stCondLst>
                                  <p:childTnLst>
                                    <p:set>
                                      <p:cBhvr>
                                        <p:cTn id="57" dur="1" fill="hold">
                                          <p:stCondLst>
                                            <p:cond delay="0"/>
                                          </p:stCondLst>
                                        </p:cTn>
                                        <p:tgtEl>
                                          <p:spTgt spid="4076"/>
                                        </p:tgtEl>
                                        <p:attrNameLst>
                                          <p:attrName>style.visibility</p:attrName>
                                        </p:attrNameLst>
                                      </p:cBhvr>
                                      <p:to>
                                        <p:strVal val="visible"/>
                                      </p:to>
                                    </p:set>
                                    <p:animEffect transition="in" filter="fade">
                                      <p:cBhvr>
                                        <p:cTn id="58" dur="1000"/>
                                        <p:tgtEl>
                                          <p:spTgt spid="4076"/>
                                        </p:tgtEl>
                                      </p:cBhvr>
                                    </p:animEffect>
                                  </p:childTnLst>
                                </p:cTn>
                              </p:par>
                              <p:par>
                                <p:cTn id="59" presetID="10" presetClass="entr" presetSubtype="0" fill="hold" nodeType="withEffect">
                                  <p:stCondLst>
                                    <p:cond delay="0"/>
                                  </p:stCondLst>
                                  <p:childTnLst>
                                    <p:set>
                                      <p:cBhvr>
                                        <p:cTn id="60" dur="1" fill="hold">
                                          <p:stCondLst>
                                            <p:cond delay="0"/>
                                          </p:stCondLst>
                                        </p:cTn>
                                        <p:tgtEl>
                                          <p:spTgt spid="4077"/>
                                        </p:tgtEl>
                                        <p:attrNameLst>
                                          <p:attrName>style.visibility</p:attrName>
                                        </p:attrNameLst>
                                      </p:cBhvr>
                                      <p:to>
                                        <p:strVal val="visible"/>
                                      </p:to>
                                    </p:set>
                                    <p:animEffect transition="in" filter="fade">
                                      <p:cBhvr>
                                        <p:cTn id="61" dur="1000"/>
                                        <p:tgtEl>
                                          <p:spTgt spid="4077"/>
                                        </p:tgtEl>
                                      </p:cBhvr>
                                    </p:animEffect>
                                  </p:childTnLst>
                                </p:cTn>
                              </p:par>
                              <p:par>
                                <p:cTn id="62" presetID="10" presetClass="entr" presetSubtype="0" fill="hold" nodeType="withEffect">
                                  <p:stCondLst>
                                    <p:cond delay="0"/>
                                  </p:stCondLst>
                                  <p:childTnLst>
                                    <p:set>
                                      <p:cBhvr>
                                        <p:cTn id="63" dur="1" fill="hold">
                                          <p:stCondLst>
                                            <p:cond delay="0"/>
                                          </p:stCondLst>
                                        </p:cTn>
                                        <p:tgtEl>
                                          <p:spTgt spid="4078"/>
                                        </p:tgtEl>
                                        <p:attrNameLst>
                                          <p:attrName>style.visibility</p:attrName>
                                        </p:attrNameLst>
                                      </p:cBhvr>
                                      <p:to>
                                        <p:strVal val="visible"/>
                                      </p:to>
                                    </p:set>
                                    <p:animEffect transition="in" filter="fade">
                                      <p:cBhvr>
                                        <p:cTn id="64" dur="1000"/>
                                        <p:tgtEl>
                                          <p:spTgt spid="4078"/>
                                        </p:tgtEl>
                                      </p:cBhvr>
                                    </p:animEffect>
                                  </p:childTnLst>
                                </p:cTn>
                              </p:par>
                              <p:par>
                                <p:cTn id="65" presetID="10" presetClass="entr" presetSubtype="0" fill="hold" nodeType="withEffect">
                                  <p:stCondLst>
                                    <p:cond delay="0"/>
                                  </p:stCondLst>
                                  <p:childTnLst>
                                    <p:set>
                                      <p:cBhvr>
                                        <p:cTn id="66" dur="1" fill="hold">
                                          <p:stCondLst>
                                            <p:cond delay="0"/>
                                          </p:stCondLst>
                                        </p:cTn>
                                        <p:tgtEl>
                                          <p:spTgt spid="4079"/>
                                        </p:tgtEl>
                                        <p:attrNameLst>
                                          <p:attrName>style.visibility</p:attrName>
                                        </p:attrNameLst>
                                      </p:cBhvr>
                                      <p:to>
                                        <p:strVal val="visible"/>
                                      </p:to>
                                    </p:set>
                                    <p:animEffect transition="in" filter="fade">
                                      <p:cBhvr>
                                        <p:cTn id="67" dur="1000"/>
                                        <p:tgtEl>
                                          <p:spTgt spid="4079"/>
                                        </p:tgtEl>
                                      </p:cBhvr>
                                    </p:animEffect>
                                  </p:childTnLst>
                                </p:cTn>
                              </p:par>
                              <p:par>
                                <p:cTn id="68" presetID="10" presetClass="entr" presetSubtype="0" fill="hold" nodeType="withEffect">
                                  <p:stCondLst>
                                    <p:cond delay="0"/>
                                  </p:stCondLst>
                                  <p:childTnLst>
                                    <p:set>
                                      <p:cBhvr>
                                        <p:cTn id="69" dur="1" fill="hold">
                                          <p:stCondLst>
                                            <p:cond delay="0"/>
                                          </p:stCondLst>
                                        </p:cTn>
                                        <p:tgtEl>
                                          <p:spTgt spid="4080"/>
                                        </p:tgtEl>
                                        <p:attrNameLst>
                                          <p:attrName>style.visibility</p:attrName>
                                        </p:attrNameLst>
                                      </p:cBhvr>
                                      <p:to>
                                        <p:strVal val="visible"/>
                                      </p:to>
                                    </p:set>
                                    <p:animEffect transition="in" filter="fade">
                                      <p:cBhvr>
                                        <p:cTn id="70" dur="1000"/>
                                        <p:tgtEl>
                                          <p:spTgt spid="4080"/>
                                        </p:tgtEl>
                                      </p:cBhvr>
                                    </p:animEffect>
                                  </p:childTnLst>
                                </p:cTn>
                              </p:par>
                              <p:par>
                                <p:cTn id="71" presetID="10" presetClass="entr" presetSubtype="0" fill="hold" nodeType="withEffect">
                                  <p:stCondLst>
                                    <p:cond delay="0"/>
                                  </p:stCondLst>
                                  <p:childTnLst>
                                    <p:set>
                                      <p:cBhvr>
                                        <p:cTn id="72" dur="1" fill="hold">
                                          <p:stCondLst>
                                            <p:cond delay="0"/>
                                          </p:stCondLst>
                                        </p:cTn>
                                        <p:tgtEl>
                                          <p:spTgt spid="4081"/>
                                        </p:tgtEl>
                                        <p:attrNameLst>
                                          <p:attrName>style.visibility</p:attrName>
                                        </p:attrNameLst>
                                      </p:cBhvr>
                                      <p:to>
                                        <p:strVal val="visible"/>
                                      </p:to>
                                    </p:set>
                                    <p:animEffect transition="in" filter="fade">
                                      <p:cBhvr>
                                        <p:cTn id="73" dur="1000"/>
                                        <p:tgtEl>
                                          <p:spTgt spid="4081"/>
                                        </p:tgtEl>
                                      </p:cBhvr>
                                    </p:animEffect>
                                  </p:childTnLst>
                                </p:cTn>
                              </p:par>
                              <p:par>
                                <p:cTn id="74" presetID="10" presetClass="entr" presetSubtype="0" fill="hold" nodeType="withEffect">
                                  <p:stCondLst>
                                    <p:cond delay="0"/>
                                  </p:stCondLst>
                                  <p:childTnLst>
                                    <p:set>
                                      <p:cBhvr>
                                        <p:cTn id="75" dur="1" fill="hold">
                                          <p:stCondLst>
                                            <p:cond delay="0"/>
                                          </p:stCondLst>
                                        </p:cTn>
                                        <p:tgtEl>
                                          <p:spTgt spid="4082"/>
                                        </p:tgtEl>
                                        <p:attrNameLst>
                                          <p:attrName>style.visibility</p:attrName>
                                        </p:attrNameLst>
                                      </p:cBhvr>
                                      <p:to>
                                        <p:strVal val="visible"/>
                                      </p:to>
                                    </p:set>
                                    <p:animEffect transition="in" filter="fade">
                                      <p:cBhvr>
                                        <p:cTn id="76" dur="1000"/>
                                        <p:tgtEl>
                                          <p:spTgt spid="4082"/>
                                        </p:tgtEl>
                                      </p:cBhvr>
                                    </p:animEffect>
                                  </p:childTnLst>
                                </p:cTn>
                              </p:par>
                              <p:par>
                                <p:cTn id="77" presetID="10" presetClass="entr" presetSubtype="0" fill="hold" nodeType="withEffect">
                                  <p:stCondLst>
                                    <p:cond delay="0"/>
                                  </p:stCondLst>
                                  <p:childTnLst>
                                    <p:set>
                                      <p:cBhvr>
                                        <p:cTn id="78" dur="1" fill="hold">
                                          <p:stCondLst>
                                            <p:cond delay="0"/>
                                          </p:stCondLst>
                                        </p:cTn>
                                        <p:tgtEl>
                                          <p:spTgt spid="4083"/>
                                        </p:tgtEl>
                                        <p:attrNameLst>
                                          <p:attrName>style.visibility</p:attrName>
                                        </p:attrNameLst>
                                      </p:cBhvr>
                                      <p:to>
                                        <p:strVal val="visible"/>
                                      </p:to>
                                    </p:set>
                                    <p:animEffect transition="in" filter="fade">
                                      <p:cBhvr>
                                        <p:cTn id="79" dur="1000"/>
                                        <p:tgtEl>
                                          <p:spTgt spid="4083"/>
                                        </p:tgtEl>
                                      </p:cBhvr>
                                    </p:animEffect>
                                  </p:childTnLst>
                                </p:cTn>
                              </p:par>
                              <p:par>
                                <p:cTn id="80" presetID="10" presetClass="entr" presetSubtype="0" fill="hold" nodeType="withEffect">
                                  <p:stCondLst>
                                    <p:cond delay="0"/>
                                  </p:stCondLst>
                                  <p:childTnLst>
                                    <p:set>
                                      <p:cBhvr>
                                        <p:cTn id="81" dur="1" fill="hold">
                                          <p:stCondLst>
                                            <p:cond delay="0"/>
                                          </p:stCondLst>
                                        </p:cTn>
                                        <p:tgtEl>
                                          <p:spTgt spid="4084"/>
                                        </p:tgtEl>
                                        <p:attrNameLst>
                                          <p:attrName>style.visibility</p:attrName>
                                        </p:attrNameLst>
                                      </p:cBhvr>
                                      <p:to>
                                        <p:strVal val="visible"/>
                                      </p:to>
                                    </p:set>
                                    <p:animEffect transition="in" filter="fade">
                                      <p:cBhvr>
                                        <p:cTn id="82" dur="1000"/>
                                        <p:tgtEl>
                                          <p:spTgt spid="4084"/>
                                        </p:tgtEl>
                                      </p:cBhvr>
                                    </p:animEffect>
                                  </p:childTnLst>
                                </p:cTn>
                              </p:par>
                              <p:par>
                                <p:cTn id="83" presetID="10" presetClass="entr" presetSubtype="0" fill="hold" nodeType="withEffect">
                                  <p:stCondLst>
                                    <p:cond delay="0"/>
                                  </p:stCondLst>
                                  <p:childTnLst>
                                    <p:set>
                                      <p:cBhvr>
                                        <p:cTn id="84" dur="1" fill="hold">
                                          <p:stCondLst>
                                            <p:cond delay="0"/>
                                          </p:stCondLst>
                                        </p:cTn>
                                        <p:tgtEl>
                                          <p:spTgt spid="4085"/>
                                        </p:tgtEl>
                                        <p:attrNameLst>
                                          <p:attrName>style.visibility</p:attrName>
                                        </p:attrNameLst>
                                      </p:cBhvr>
                                      <p:to>
                                        <p:strVal val="visible"/>
                                      </p:to>
                                    </p:set>
                                    <p:animEffect transition="in" filter="fade">
                                      <p:cBhvr>
                                        <p:cTn id="85" dur="1000"/>
                                        <p:tgtEl>
                                          <p:spTgt spid="4085"/>
                                        </p:tgtEl>
                                      </p:cBhvr>
                                    </p:animEffect>
                                  </p:childTnLst>
                                </p:cTn>
                              </p:par>
                              <p:par>
                                <p:cTn id="86" presetID="10" presetClass="entr" presetSubtype="0" fill="hold" nodeType="withEffect">
                                  <p:stCondLst>
                                    <p:cond delay="0"/>
                                  </p:stCondLst>
                                  <p:childTnLst>
                                    <p:set>
                                      <p:cBhvr>
                                        <p:cTn id="87" dur="1" fill="hold">
                                          <p:stCondLst>
                                            <p:cond delay="0"/>
                                          </p:stCondLst>
                                        </p:cTn>
                                        <p:tgtEl>
                                          <p:spTgt spid="4086"/>
                                        </p:tgtEl>
                                        <p:attrNameLst>
                                          <p:attrName>style.visibility</p:attrName>
                                        </p:attrNameLst>
                                      </p:cBhvr>
                                      <p:to>
                                        <p:strVal val="visible"/>
                                      </p:to>
                                    </p:set>
                                    <p:animEffect transition="in" filter="fade">
                                      <p:cBhvr>
                                        <p:cTn id="88" dur="1000"/>
                                        <p:tgtEl>
                                          <p:spTgt spid="4086"/>
                                        </p:tgtEl>
                                      </p:cBhvr>
                                    </p:animEffect>
                                  </p:childTnLst>
                                </p:cTn>
                              </p:par>
                              <p:par>
                                <p:cTn id="89" presetID="10" presetClass="entr" presetSubtype="0" fill="hold" nodeType="withEffect">
                                  <p:stCondLst>
                                    <p:cond delay="0"/>
                                  </p:stCondLst>
                                  <p:childTnLst>
                                    <p:set>
                                      <p:cBhvr>
                                        <p:cTn id="90" dur="1" fill="hold">
                                          <p:stCondLst>
                                            <p:cond delay="0"/>
                                          </p:stCondLst>
                                        </p:cTn>
                                        <p:tgtEl>
                                          <p:spTgt spid="4087"/>
                                        </p:tgtEl>
                                        <p:attrNameLst>
                                          <p:attrName>style.visibility</p:attrName>
                                        </p:attrNameLst>
                                      </p:cBhvr>
                                      <p:to>
                                        <p:strVal val="visible"/>
                                      </p:to>
                                    </p:set>
                                    <p:animEffect transition="in" filter="fade">
                                      <p:cBhvr>
                                        <p:cTn id="91" dur="1000"/>
                                        <p:tgtEl>
                                          <p:spTgt spid="4087"/>
                                        </p:tgtEl>
                                      </p:cBhvr>
                                    </p:animEffect>
                                  </p:childTnLst>
                                </p:cTn>
                              </p:par>
                              <p:par>
                                <p:cTn id="92" presetID="10" presetClass="entr" presetSubtype="0" fill="hold" nodeType="withEffect">
                                  <p:stCondLst>
                                    <p:cond delay="0"/>
                                  </p:stCondLst>
                                  <p:childTnLst>
                                    <p:set>
                                      <p:cBhvr>
                                        <p:cTn id="93" dur="1" fill="hold">
                                          <p:stCondLst>
                                            <p:cond delay="0"/>
                                          </p:stCondLst>
                                        </p:cTn>
                                        <p:tgtEl>
                                          <p:spTgt spid="4088"/>
                                        </p:tgtEl>
                                        <p:attrNameLst>
                                          <p:attrName>style.visibility</p:attrName>
                                        </p:attrNameLst>
                                      </p:cBhvr>
                                      <p:to>
                                        <p:strVal val="visible"/>
                                      </p:to>
                                    </p:set>
                                    <p:animEffect transition="in" filter="fade">
                                      <p:cBhvr>
                                        <p:cTn id="94" dur="1000"/>
                                        <p:tgtEl>
                                          <p:spTgt spid="4088"/>
                                        </p:tgtEl>
                                      </p:cBhvr>
                                    </p:animEffect>
                                  </p:childTnLst>
                                </p:cTn>
                              </p:par>
                              <p:par>
                                <p:cTn id="95" presetID="10" presetClass="entr" presetSubtype="0" fill="hold" nodeType="withEffect">
                                  <p:stCondLst>
                                    <p:cond delay="0"/>
                                  </p:stCondLst>
                                  <p:childTnLst>
                                    <p:set>
                                      <p:cBhvr>
                                        <p:cTn id="96" dur="1" fill="hold">
                                          <p:stCondLst>
                                            <p:cond delay="0"/>
                                          </p:stCondLst>
                                        </p:cTn>
                                        <p:tgtEl>
                                          <p:spTgt spid="4089"/>
                                        </p:tgtEl>
                                        <p:attrNameLst>
                                          <p:attrName>style.visibility</p:attrName>
                                        </p:attrNameLst>
                                      </p:cBhvr>
                                      <p:to>
                                        <p:strVal val="visible"/>
                                      </p:to>
                                    </p:set>
                                    <p:animEffect transition="in" filter="fade">
                                      <p:cBhvr>
                                        <p:cTn id="97" dur="1000"/>
                                        <p:tgtEl>
                                          <p:spTgt spid="4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093"/>
        <p:cNvGrpSpPr/>
        <p:nvPr/>
      </p:nvGrpSpPr>
      <p:grpSpPr>
        <a:xfrm>
          <a:off x="0" y="0"/>
          <a:ext cx="0" cy="0"/>
          <a:chOff x="0" y="0"/>
          <a:chExt cx="0" cy="0"/>
        </a:xfrm>
      </p:grpSpPr>
      <p:sp>
        <p:nvSpPr>
          <p:cNvPr id="4094" name="Google Shape;4094;p381"/>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095" name="Google Shape;4095;p381"/>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096" name="Google Shape;4096;p38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(5)</a:t>
            </a:r>
            <a:endParaRPr/>
          </a:p>
          <a:p>
            <a:endParaRPr/>
          </a:p>
        </p:txBody>
      </p:sp>
      <p:sp>
        <p:nvSpPr>
          <p:cNvPr id="4097" name="Google Shape;4097;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108</a:t>
            </a:fld>
            <a:endParaRPr/>
          </a:p>
        </p:txBody>
      </p:sp>
      <p:pic>
        <p:nvPicPr>
          <p:cNvPr id="4098" name="Google Shape;4098;p381"/>
          <p:cNvPicPr preferRelativeResize="0"/>
          <p:nvPr/>
        </p:nvPicPr>
        <p:blipFill rotWithShape="1">
          <a:blip r:embed="rId3">
            <a:alphaModFix/>
          </a:blip>
          <a:srcRect l="4647" r="4575" b="1419"/>
          <a:stretch/>
        </p:blipFill>
        <p:spPr>
          <a:xfrm>
            <a:off x="180474" y="2026862"/>
            <a:ext cx="6775365" cy="3889249"/>
          </a:xfrm>
          <a:prstGeom prst="rect">
            <a:avLst/>
          </a:prstGeom>
          <a:noFill/>
          <a:ln>
            <a:noFill/>
          </a:ln>
        </p:spPr>
      </p:pic>
      <p:sp>
        <p:nvSpPr>
          <p:cNvPr id="4099" name="Google Shape;4099;p381"/>
          <p:cNvSpPr/>
          <p:nvPr/>
        </p:nvSpPr>
        <p:spPr>
          <a:xfrm>
            <a:off x="257533" y="2431467"/>
            <a:ext cx="6621200" cy="410400"/>
          </a:xfrm>
          <a:prstGeom prst="roundRect">
            <a:avLst>
              <a:gd name="adj" fmla="val 16667"/>
            </a:avLst>
          </a:prstGeom>
          <a:noFill/>
          <a:ln w="9525" cap="flat" cmpd="sng">
            <a:solidFill>
              <a:srgbClr val="FF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0" name="Google Shape;4100;p381"/>
          <p:cNvSpPr/>
          <p:nvPr/>
        </p:nvSpPr>
        <p:spPr>
          <a:xfrm>
            <a:off x="236733" y="3245308"/>
            <a:ext cx="6621200" cy="3168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1" name="Google Shape;4101;p381"/>
          <p:cNvSpPr/>
          <p:nvPr/>
        </p:nvSpPr>
        <p:spPr>
          <a:xfrm>
            <a:off x="236733" y="3651685"/>
            <a:ext cx="6621200" cy="9396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02" name="Google Shape;4102;p38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108</a:t>
            </a:fld>
            <a:endParaRPr/>
          </a:p>
        </p:txBody>
      </p:sp>
      <p:sp>
        <p:nvSpPr>
          <p:cNvPr id="4103" name="Google Shape;4103;p381"/>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04" name="Google Shape;4104;p381"/>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05" name="Google Shape;4105;p381"/>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06" name="Google Shape;4106;p381"/>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07" name="Google Shape;4107;p381"/>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cxnSp>
        <p:nvCxnSpPr>
          <p:cNvPr id="4108" name="Google Shape;4108;p381"/>
          <p:cNvCxnSpPr>
            <a:stCxn id="4100" idx="3"/>
            <a:endCxn id="4109" idx="1"/>
          </p:cNvCxnSpPr>
          <p:nvPr/>
        </p:nvCxnSpPr>
        <p:spPr>
          <a:xfrm>
            <a:off x="6857933" y="3403708"/>
            <a:ext cx="2625200" cy="2068800"/>
          </a:xfrm>
          <a:prstGeom prst="curvedConnector3">
            <a:avLst>
              <a:gd name="adj1" fmla="val 49999"/>
            </a:avLst>
          </a:prstGeom>
          <a:noFill/>
          <a:ln w="9525" cap="flat" cmpd="sng">
            <a:solidFill>
              <a:srgbClr val="FF0000"/>
            </a:solidFill>
            <a:prstDash val="solid"/>
            <a:round/>
            <a:headEnd type="stealth" w="med" len="med"/>
            <a:tailEnd type="stealth" w="med" len="med"/>
          </a:ln>
        </p:spPr>
      </p:cxnSp>
      <p:sp>
        <p:nvSpPr>
          <p:cNvPr id="4110" name="Google Shape;4110;p381"/>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1" name="Google Shape;4111;p381"/>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2" name="Google Shape;4112;p381"/>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3" name="Google Shape;4113;p381"/>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14" name="Google Shape;4114;p381"/>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15" name="Google Shape;4115;p381"/>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16" name="Google Shape;4116;p381"/>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cxnSp>
        <p:nvCxnSpPr>
          <p:cNvPr id="4117" name="Google Shape;4117;p381"/>
          <p:cNvCxnSpPr>
            <a:stCxn id="4099" idx="2"/>
            <a:endCxn id="4118" idx="1"/>
          </p:cNvCxnSpPr>
          <p:nvPr/>
        </p:nvCxnSpPr>
        <p:spPr>
          <a:xfrm rot="-5400000" flipH="1">
            <a:off x="4328333" y="2081667"/>
            <a:ext cx="2581200" cy="4101600"/>
          </a:xfrm>
          <a:prstGeom prst="curvedConnector2">
            <a:avLst/>
          </a:prstGeom>
          <a:noFill/>
          <a:ln w="9525" cap="flat" cmpd="sng">
            <a:solidFill>
              <a:srgbClr val="FF00FF"/>
            </a:solidFill>
            <a:prstDash val="solid"/>
            <a:round/>
            <a:headEnd type="stealth" w="med" len="med"/>
            <a:tailEnd type="stealth" w="med" len="med"/>
          </a:ln>
        </p:spPr>
      </p:cxnSp>
      <p:sp>
        <p:nvSpPr>
          <p:cNvPr id="4119" name="Google Shape;4119;p381"/>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20" name="Google Shape;4120;p381"/>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18" name="Google Shape;4118;p381"/>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21" name="Google Shape;4121;p381"/>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09" name="Google Shape;4109;p381"/>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22" name="Google Shape;4122;p381"/>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23" name="Google Shape;4123;p381"/>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24" name="Google Shape;4124;p381"/>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25" name="Google Shape;4125;p381"/>
          <p:cNvCxnSpPr>
            <a:stCxn id="4101" idx="3"/>
            <a:endCxn id="4119" idx="1"/>
          </p:cNvCxnSpPr>
          <p:nvPr/>
        </p:nvCxnSpPr>
        <p:spPr>
          <a:xfrm>
            <a:off x="6857933" y="4121485"/>
            <a:ext cx="3792000" cy="1350800"/>
          </a:xfrm>
          <a:prstGeom prst="curvedConnector3">
            <a:avLst>
              <a:gd name="adj1" fmla="val 49998"/>
            </a:avLst>
          </a:prstGeom>
          <a:noFill/>
          <a:ln w="9525" cap="flat" cmpd="sng">
            <a:solidFill>
              <a:srgbClr val="0000FF"/>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4"/>
                                        </p:tgtEl>
                                        <p:attrNameLst>
                                          <p:attrName>style.visibility</p:attrName>
                                        </p:attrNameLst>
                                      </p:cBhvr>
                                      <p:to>
                                        <p:strVal val="visible"/>
                                      </p:to>
                                    </p:set>
                                    <p:animEffect transition="in" filter="fade">
                                      <p:cBhvr>
                                        <p:cTn id="7" dur="1000"/>
                                        <p:tgtEl>
                                          <p:spTgt spid="4094"/>
                                        </p:tgtEl>
                                      </p:cBhvr>
                                    </p:animEffect>
                                  </p:childTnLst>
                                </p:cTn>
                              </p:par>
                              <p:par>
                                <p:cTn id="8" presetID="10" presetClass="entr" presetSubtype="0" fill="hold" nodeType="withEffect">
                                  <p:stCondLst>
                                    <p:cond delay="0"/>
                                  </p:stCondLst>
                                  <p:childTnLst>
                                    <p:set>
                                      <p:cBhvr>
                                        <p:cTn id="9" dur="1" fill="hold">
                                          <p:stCondLst>
                                            <p:cond delay="0"/>
                                          </p:stCondLst>
                                        </p:cTn>
                                        <p:tgtEl>
                                          <p:spTgt spid="4095"/>
                                        </p:tgtEl>
                                        <p:attrNameLst>
                                          <p:attrName>style.visibility</p:attrName>
                                        </p:attrNameLst>
                                      </p:cBhvr>
                                      <p:to>
                                        <p:strVal val="visible"/>
                                      </p:to>
                                    </p:set>
                                    <p:animEffect transition="in" filter="fade">
                                      <p:cBhvr>
                                        <p:cTn id="10" dur="1000"/>
                                        <p:tgtEl>
                                          <p:spTgt spid="4095"/>
                                        </p:tgtEl>
                                      </p:cBhvr>
                                    </p:animEffect>
                                  </p:childTnLst>
                                </p:cTn>
                              </p:par>
                              <p:par>
                                <p:cTn id="11" presetID="10" presetClass="entr" presetSubtype="0" fill="hold" nodeType="withEffect">
                                  <p:stCondLst>
                                    <p:cond delay="0"/>
                                  </p:stCondLst>
                                  <p:childTnLst>
                                    <p:set>
                                      <p:cBhvr>
                                        <p:cTn id="12" dur="1" fill="hold">
                                          <p:stCondLst>
                                            <p:cond delay="0"/>
                                          </p:stCondLst>
                                        </p:cTn>
                                        <p:tgtEl>
                                          <p:spTgt spid="4097"/>
                                        </p:tgtEl>
                                        <p:attrNameLst>
                                          <p:attrName>style.visibility</p:attrName>
                                        </p:attrNameLst>
                                      </p:cBhvr>
                                      <p:to>
                                        <p:strVal val="visible"/>
                                      </p:to>
                                    </p:set>
                                    <p:animEffect transition="in" filter="fade">
                                      <p:cBhvr>
                                        <p:cTn id="13" dur="1000"/>
                                        <p:tgtEl>
                                          <p:spTgt spid="409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1000"/>
                                        <p:tgtEl>
                                          <p:spTgt spid="4098"/>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1000"/>
                                        <p:tgtEl>
                                          <p:spTgt spid="4099"/>
                                        </p:tgtEl>
                                      </p:cBhvr>
                                    </p:animEffect>
                                  </p:childTnLst>
                                </p:cTn>
                              </p:par>
                              <p:par>
                                <p:cTn id="20" presetID="10" presetClass="entr" presetSubtype="0" fill="hold" nodeType="with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1000"/>
                                        <p:tgtEl>
                                          <p:spTgt spid="4100"/>
                                        </p:tgtEl>
                                      </p:cBhvr>
                                    </p:animEffect>
                                  </p:childTnLst>
                                </p:cTn>
                              </p:par>
                              <p:par>
                                <p:cTn id="23" presetID="10" presetClass="entr" presetSubtype="0" fill="hold" nodeType="withEffect">
                                  <p:stCondLst>
                                    <p:cond delay="0"/>
                                  </p:stCondLst>
                                  <p:childTnLst>
                                    <p:set>
                                      <p:cBhvr>
                                        <p:cTn id="24" dur="1" fill="hold">
                                          <p:stCondLst>
                                            <p:cond delay="0"/>
                                          </p:stCondLst>
                                        </p:cTn>
                                        <p:tgtEl>
                                          <p:spTgt spid="4101"/>
                                        </p:tgtEl>
                                        <p:attrNameLst>
                                          <p:attrName>style.visibility</p:attrName>
                                        </p:attrNameLst>
                                      </p:cBhvr>
                                      <p:to>
                                        <p:strVal val="visible"/>
                                      </p:to>
                                    </p:set>
                                    <p:animEffect transition="in" filter="fade">
                                      <p:cBhvr>
                                        <p:cTn id="25" dur="1000"/>
                                        <p:tgtEl>
                                          <p:spTgt spid="4101"/>
                                        </p:tgtEl>
                                      </p:cBhvr>
                                    </p:animEffect>
                                  </p:childTnLst>
                                </p:cTn>
                              </p:par>
                              <p:par>
                                <p:cTn id="26" presetID="10" presetClass="entr" presetSubtype="0" fill="hold" nodeType="withEffect">
                                  <p:stCondLst>
                                    <p:cond delay="0"/>
                                  </p:stCondLst>
                                  <p:childTnLst>
                                    <p:set>
                                      <p:cBhvr>
                                        <p:cTn id="27" dur="1" fill="hold">
                                          <p:stCondLst>
                                            <p:cond delay="0"/>
                                          </p:stCondLst>
                                        </p:cTn>
                                        <p:tgtEl>
                                          <p:spTgt spid="4102"/>
                                        </p:tgtEl>
                                        <p:attrNameLst>
                                          <p:attrName>style.visibility</p:attrName>
                                        </p:attrNameLst>
                                      </p:cBhvr>
                                      <p:to>
                                        <p:strVal val="visible"/>
                                      </p:to>
                                    </p:set>
                                    <p:animEffect transition="in" filter="fade">
                                      <p:cBhvr>
                                        <p:cTn id="28" dur="1000"/>
                                        <p:tgtEl>
                                          <p:spTgt spid="4102"/>
                                        </p:tgtEl>
                                      </p:cBhvr>
                                    </p:animEffect>
                                  </p:childTnLst>
                                </p:cTn>
                              </p:par>
                              <p:par>
                                <p:cTn id="29" presetID="10" presetClass="entr" presetSubtype="0" fill="hold" nodeType="withEffect">
                                  <p:stCondLst>
                                    <p:cond delay="0"/>
                                  </p:stCondLst>
                                  <p:childTnLst>
                                    <p:set>
                                      <p:cBhvr>
                                        <p:cTn id="30" dur="1" fill="hold">
                                          <p:stCondLst>
                                            <p:cond delay="0"/>
                                          </p:stCondLst>
                                        </p:cTn>
                                        <p:tgtEl>
                                          <p:spTgt spid="4103"/>
                                        </p:tgtEl>
                                        <p:attrNameLst>
                                          <p:attrName>style.visibility</p:attrName>
                                        </p:attrNameLst>
                                      </p:cBhvr>
                                      <p:to>
                                        <p:strVal val="visible"/>
                                      </p:to>
                                    </p:set>
                                    <p:animEffect transition="in" filter="fade">
                                      <p:cBhvr>
                                        <p:cTn id="31" dur="1000"/>
                                        <p:tgtEl>
                                          <p:spTgt spid="4103"/>
                                        </p:tgtEl>
                                      </p:cBhvr>
                                    </p:animEffect>
                                  </p:childTnLst>
                                </p:cTn>
                              </p:par>
                              <p:par>
                                <p:cTn id="32" presetID="10" presetClass="entr" presetSubtype="0" fill="hold" nodeType="withEffect">
                                  <p:stCondLst>
                                    <p:cond delay="0"/>
                                  </p:stCondLst>
                                  <p:childTnLst>
                                    <p:set>
                                      <p:cBhvr>
                                        <p:cTn id="33" dur="1" fill="hold">
                                          <p:stCondLst>
                                            <p:cond delay="0"/>
                                          </p:stCondLst>
                                        </p:cTn>
                                        <p:tgtEl>
                                          <p:spTgt spid="4104"/>
                                        </p:tgtEl>
                                        <p:attrNameLst>
                                          <p:attrName>style.visibility</p:attrName>
                                        </p:attrNameLst>
                                      </p:cBhvr>
                                      <p:to>
                                        <p:strVal val="visible"/>
                                      </p:to>
                                    </p:set>
                                    <p:animEffect transition="in" filter="fade">
                                      <p:cBhvr>
                                        <p:cTn id="34" dur="1000"/>
                                        <p:tgtEl>
                                          <p:spTgt spid="4104"/>
                                        </p:tgtEl>
                                      </p:cBhvr>
                                    </p:animEffect>
                                  </p:childTnLst>
                                </p:cTn>
                              </p:par>
                              <p:par>
                                <p:cTn id="35" presetID="10" presetClass="entr" presetSubtype="0" fill="hold" nodeType="withEffect">
                                  <p:stCondLst>
                                    <p:cond delay="0"/>
                                  </p:stCondLst>
                                  <p:childTnLst>
                                    <p:set>
                                      <p:cBhvr>
                                        <p:cTn id="36" dur="1" fill="hold">
                                          <p:stCondLst>
                                            <p:cond delay="0"/>
                                          </p:stCondLst>
                                        </p:cTn>
                                        <p:tgtEl>
                                          <p:spTgt spid="4105"/>
                                        </p:tgtEl>
                                        <p:attrNameLst>
                                          <p:attrName>style.visibility</p:attrName>
                                        </p:attrNameLst>
                                      </p:cBhvr>
                                      <p:to>
                                        <p:strVal val="visible"/>
                                      </p:to>
                                    </p:set>
                                    <p:animEffect transition="in" filter="fade">
                                      <p:cBhvr>
                                        <p:cTn id="37" dur="1000"/>
                                        <p:tgtEl>
                                          <p:spTgt spid="4105"/>
                                        </p:tgtEl>
                                      </p:cBhvr>
                                    </p:animEffect>
                                  </p:childTnLst>
                                </p:cTn>
                              </p:par>
                              <p:par>
                                <p:cTn id="38" presetID="10" presetClass="entr" presetSubtype="0" fill="hold" nodeType="withEffect">
                                  <p:stCondLst>
                                    <p:cond delay="0"/>
                                  </p:stCondLst>
                                  <p:childTnLst>
                                    <p:set>
                                      <p:cBhvr>
                                        <p:cTn id="39" dur="1" fill="hold">
                                          <p:stCondLst>
                                            <p:cond delay="0"/>
                                          </p:stCondLst>
                                        </p:cTn>
                                        <p:tgtEl>
                                          <p:spTgt spid="4106"/>
                                        </p:tgtEl>
                                        <p:attrNameLst>
                                          <p:attrName>style.visibility</p:attrName>
                                        </p:attrNameLst>
                                      </p:cBhvr>
                                      <p:to>
                                        <p:strVal val="visible"/>
                                      </p:to>
                                    </p:set>
                                    <p:animEffect transition="in" filter="fade">
                                      <p:cBhvr>
                                        <p:cTn id="40" dur="1000"/>
                                        <p:tgtEl>
                                          <p:spTgt spid="4106"/>
                                        </p:tgtEl>
                                      </p:cBhvr>
                                    </p:animEffect>
                                  </p:childTnLst>
                                </p:cTn>
                              </p:par>
                              <p:par>
                                <p:cTn id="41" presetID="10" presetClass="entr" presetSubtype="0" fill="hold" nodeType="withEffect">
                                  <p:stCondLst>
                                    <p:cond delay="0"/>
                                  </p:stCondLst>
                                  <p:childTnLst>
                                    <p:set>
                                      <p:cBhvr>
                                        <p:cTn id="42" dur="1" fill="hold">
                                          <p:stCondLst>
                                            <p:cond delay="0"/>
                                          </p:stCondLst>
                                        </p:cTn>
                                        <p:tgtEl>
                                          <p:spTgt spid="4107"/>
                                        </p:tgtEl>
                                        <p:attrNameLst>
                                          <p:attrName>style.visibility</p:attrName>
                                        </p:attrNameLst>
                                      </p:cBhvr>
                                      <p:to>
                                        <p:strVal val="visible"/>
                                      </p:to>
                                    </p:set>
                                    <p:animEffect transition="in" filter="fade">
                                      <p:cBhvr>
                                        <p:cTn id="43" dur="1000"/>
                                        <p:tgtEl>
                                          <p:spTgt spid="4107"/>
                                        </p:tgtEl>
                                      </p:cBhvr>
                                    </p:animEffect>
                                  </p:childTnLst>
                                </p:cTn>
                              </p:par>
                              <p:par>
                                <p:cTn id="44" presetID="10" presetClass="entr" presetSubtype="0" fill="hold" nodeType="withEffect">
                                  <p:stCondLst>
                                    <p:cond delay="0"/>
                                  </p:stCondLst>
                                  <p:childTnLst>
                                    <p:set>
                                      <p:cBhvr>
                                        <p:cTn id="45" dur="1" fill="hold">
                                          <p:stCondLst>
                                            <p:cond delay="0"/>
                                          </p:stCondLst>
                                        </p:cTn>
                                        <p:tgtEl>
                                          <p:spTgt spid="4108"/>
                                        </p:tgtEl>
                                        <p:attrNameLst>
                                          <p:attrName>style.visibility</p:attrName>
                                        </p:attrNameLst>
                                      </p:cBhvr>
                                      <p:to>
                                        <p:strVal val="visible"/>
                                      </p:to>
                                    </p:set>
                                    <p:animEffect transition="in" filter="fade">
                                      <p:cBhvr>
                                        <p:cTn id="46" dur="1000"/>
                                        <p:tgtEl>
                                          <p:spTgt spid="4108"/>
                                        </p:tgtEl>
                                      </p:cBhvr>
                                    </p:animEffect>
                                  </p:childTnLst>
                                </p:cTn>
                              </p:par>
                              <p:par>
                                <p:cTn id="47" presetID="10" presetClass="entr" presetSubtype="0" fill="hold" nodeType="withEffect">
                                  <p:stCondLst>
                                    <p:cond delay="0"/>
                                  </p:stCondLst>
                                  <p:childTnLst>
                                    <p:set>
                                      <p:cBhvr>
                                        <p:cTn id="48" dur="1" fill="hold">
                                          <p:stCondLst>
                                            <p:cond delay="0"/>
                                          </p:stCondLst>
                                        </p:cTn>
                                        <p:tgtEl>
                                          <p:spTgt spid="4110"/>
                                        </p:tgtEl>
                                        <p:attrNameLst>
                                          <p:attrName>style.visibility</p:attrName>
                                        </p:attrNameLst>
                                      </p:cBhvr>
                                      <p:to>
                                        <p:strVal val="visible"/>
                                      </p:to>
                                    </p:set>
                                    <p:animEffect transition="in" filter="fade">
                                      <p:cBhvr>
                                        <p:cTn id="49" dur="1000"/>
                                        <p:tgtEl>
                                          <p:spTgt spid="4110"/>
                                        </p:tgtEl>
                                      </p:cBhvr>
                                    </p:animEffect>
                                  </p:childTnLst>
                                </p:cTn>
                              </p:par>
                              <p:par>
                                <p:cTn id="50" presetID="10" presetClass="entr" presetSubtype="0" fill="hold" nodeType="withEffect">
                                  <p:stCondLst>
                                    <p:cond delay="0"/>
                                  </p:stCondLst>
                                  <p:childTnLst>
                                    <p:set>
                                      <p:cBhvr>
                                        <p:cTn id="51" dur="1" fill="hold">
                                          <p:stCondLst>
                                            <p:cond delay="0"/>
                                          </p:stCondLst>
                                        </p:cTn>
                                        <p:tgtEl>
                                          <p:spTgt spid="4111"/>
                                        </p:tgtEl>
                                        <p:attrNameLst>
                                          <p:attrName>style.visibility</p:attrName>
                                        </p:attrNameLst>
                                      </p:cBhvr>
                                      <p:to>
                                        <p:strVal val="visible"/>
                                      </p:to>
                                    </p:set>
                                    <p:animEffect transition="in" filter="fade">
                                      <p:cBhvr>
                                        <p:cTn id="52" dur="1000"/>
                                        <p:tgtEl>
                                          <p:spTgt spid="4111"/>
                                        </p:tgtEl>
                                      </p:cBhvr>
                                    </p:animEffect>
                                  </p:childTnLst>
                                </p:cTn>
                              </p:par>
                              <p:par>
                                <p:cTn id="53" presetID="10" presetClass="entr" presetSubtype="0" fill="hold" nodeType="withEffect">
                                  <p:stCondLst>
                                    <p:cond delay="0"/>
                                  </p:stCondLst>
                                  <p:childTnLst>
                                    <p:set>
                                      <p:cBhvr>
                                        <p:cTn id="54" dur="1" fill="hold">
                                          <p:stCondLst>
                                            <p:cond delay="0"/>
                                          </p:stCondLst>
                                        </p:cTn>
                                        <p:tgtEl>
                                          <p:spTgt spid="4112"/>
                                        </p:tgtEl>
                                        <p:attrNameLst>
                                          <p:attrName>style.visibility</p:attrName>
                                        </p:attrNameLst>
                                      </p:cBhvr>
                                      <p:to>
                                        <p:strVal val="visible"/>
                                      </p:to>
                                    </p:set>
                                    <p:animEffect transition="in" filter="fade">
                                      <p:cBhvr>
                                        <p:cTn id="55" dur="1000"/>
                                        <p:tgtEl>
                                          <p:spTgt spid="4112"/>
                                        </p:tgtEl>
                                      </p:cBhvr>
                                    </p:animEffect>
                                  </p:childTnLst>
                                </p:cTn>
                              </p:par>
                              <p:par>
                                <p:cTn id="56" presetID="10" presetClass="entr" presetSubtype="0" fill="hold" nodeType="withEffect">
                                  <p:stCondLst>
                                    <p:cond delay="0"/>
                                  </p:stCondLst>
                                  <p:childTnLst>
                                    <p:set>
                                      <p:cBhvr>
                                        <p:cTn id="57" dur="1" fill="hold">
                                          <p:stCondLst>
                                            <p:cond delay="0"/>
                                          </p:stCondLst>
                                        </p:cTn>
                                        <p:tgtEl>
                                          <p:spTgt spid="4113"/>
                                        </p:tgtEl>
                                        <p:attrNameLst>
                                          <p:attrName>style.visibility</p:attrName>
                                        </p:attrNameLst>
                                      </p:cBhvr>
                                      <p:to>
                                        <p:strVal val="visible"/>
                                      </p:to>
                                    </p:set>
                                    <p:animEffect transition="in" filter="fade">
                                      <p:cBhvr>
                                        <p:cTn id="58" dur="1000"/>
                                        <p:tgtEl>
                                          <p:spTgt spid="4113"/>
                                        </p:tgtEl>
                                      </p:cBhvr>
                                    </p:animEffect>
                                  </p:childTnLst>
                                </p:cTn>
                              </p:par>
                              <p:par>
                                <p:cTn id="59" presetID="10" presetClass="entr" presetSubtype="0" fill="hold" nodeType="withEffect">
                                  <p:stCondLst>
                                    <p:cond delay="0"/>
                                  </p:stCondLst>
                                  <p:childTnLst>
                                    <p:set>
                                      <p:cBhvr>
                                        <p:cTn id="60" dur="1" fill="hold">
                                          <p:stCondLst>
                                            <p:cond delay="0"/>
                                          </p:stCondLst>
                                        </p:cTn>
                                        <p:tgtEl>
                                          <p:spTgt spid="4114"/>
                                        </p:tgtEl>
                                        <p:attrNameLst>
                                          <p:attrName>style.visibility</p:attrName>
                                        </p:attrNameLst>
                                      </p:cBhvr>
                                      <p:to>
                                        <p:strVal val="visible"/>
                                      </p:to>
                                    </p:set>
                                    <p:animEffect transition="in" filter="fade">
                                      <p:cBhvr>
                                        <p:cTn id="61" dur="1000"/>
                                        <p:tgtEl>
                                          <p:spTgt spid="4114"/>
                                        </p:tgtEl>
                                      </p:cBhvr>
                                    </p:animEffect>
                                  </p:childTnLst>
                                </p:cTn>
                              </p:par>
                              <p:par>
                                <p:cTn id="62" presetID="10" presetClass="entr" presetSubtype="0" fill="hold" nodeType="withEffect">
                                  <p:stCondLst>
                                    <p:cond delay="0"/>
                                  </p:stCondLst>
                                  <p:childTnLst>
                                    <p:set>
                                      <p:cBhvr>
                                        <p:cTn id="63" dur="1" fill="hold">
                                          <p:stCondLst>
                                            <p:cond delay="0"/>
                                          </p:stCondLst>
                                        </p:cTn>
                                        <p:tgtEl>
                                          <p:spTgt spid="4115"/>
                                        </p:tgtEl>
                                        <p:attrNameLst>
                                          <p:attrName>style.visibility</p:attrName>
                                        </p:attrNameLst>
                                      </p:cBhvr>
                                      <p:to>
                                        <p:strVal val="visible"/>
                                      </p:to>
                                    </p:set>
                                    <p:animEffect transition="in" filter="fade">
                                      <p:cBhvr>
                                        <p:cTn id="64" dur="1000"/>
                                        <p:tgtEl>
                                          <p:spTgt spid="4115"/>
                                        </p:tgtEl>
                                      </p:cBhvr>
                                    </p:animEffect>
                                  </p:childTnLst>
                                </p:cTn>
                              </p:par>
                              <p:par>
                                <p:cTn id="65" presetID="10" presetClass="entr" presetSubtype="0" fill="hold" nodeType="withEffect">
                                  <p:stCondLst>
                                    <p:cond delay="0"/>
                                  </p:stCondLst>
                                  <p:childTnLst>
                                    <p:set>
                                      <p:cBhvr>
                                        <p:cTn id="66" dur="1" fill="hold">
                                          <p:stCondLst>
                                            <p:cond delay="0"/>
                                          </p:stCondLst>
                                        </p:cTn>
                                        <p:tgtEl>
                                          <p:spTgt spid="4116"/>
                                        </p:tgtEl>
                                        <p:attrNameLst>
                                          <p:attrName>style.visibility</p:attrName>
                                        </p:attrNameLst>
                                      </p:cBhvr>
                                      <p:to>
                                        <p:strVal val="visible"/>
                                      </p:to>
                                    </p:set>
                                    <p:animEffect transition="in" filter="fade">
                                      <p:cBhvr>
                                        <p:cTn id="67" dur="1000"/>
                                        <p:tgtEl>
                                          <p:spTgt spid="4116"/>
                                        </p:tgtEl>
                                      </p:cBhvr>
                                    </p:animEffect>
                                  </p:childTnLst>
                                </p:cTn>
                              </p:par>
                              <p:par>
                                <p:cTn id="68" presetID="10" presetClass="entr" presetSubtype="0" fill="hold" nodeType="withEffect">
                                  <p:stCondLst>
                                    <p:cond delay="0"/>
                                  </p:stCondLst>
                                  <p:childTnLst>
                                    <p:set>
                                      <p:cBhvr>
                                        <p:cTn id="69" dur="1" fill="hold">
                                          <p:stCondLst>
                                            <p:cond delay="0"/>
                                          </p:stCondLst>
                                        </p:cTn>
                                        <p:tgtEl>
                                          <p:spTgt spid="4117"/>
                                        </p:tgtEl>
                                        <p:attrNameLst>
                                          <p:attrName>style.visibility</p:attrName>
                                        </p:attrNameLst>
                                      </p:cBhvr>
                                      <p:to>
                                        <p:strVal val="visible"/>
                                      </p:to>
                                    </p:set>
                                    <p:animEffect transition="in" filter="fade">
                                      <p:cBhvr>
                                        <p:cTn id="70" dur="1000"/>
                                        <p:tgtEl>
                                          <p:spTgt spid="4117"/>
                                        </p:tgtEl>
                                      </p:cBhvr>
                                    </p:animEffect>
                                  </p:childTnLst>
                                </p:cTn>
                              </p:par>
                              <p:par>
                                <p:cTn id="71" presetID="10" presetClass="entr" presetSubtype="0" fill="hold" nodeType="withEffect">
                                  <p:stCondLst>
                                    <p:cond delay="0"/>
                                  </p:stCondLst>
                                  <p:childTnLst>
                                    <p:set>
                                      <p:cBhvr>
                                        <p:cTn id="72" dur="1" fill="hold">
                                          <p:stCondLst>
                                            <p:cond delay="0"/>
                                          </p:stCondLst>
                                        </p:cTn>
                                        <p:tgtEl>
                                          <p:spTgt spid="4119"/>
                                        </p:tgtEl>
                                        <p:attrNameLst>
                                          <p:attrName>style.visibility</p:attrName>
                                        </p:attrNameLst>
                                      </p:cBhvr>
                                      <p:to>
                                        <p:strVal val="visible"/>
                                      </p:to>
                                    </p:set>
                                    <p:animEffect transition="in" filter="fade">
                                      <p:cBhvr>
                                        <p:cTn id="73" dur="1000"/>
                                        <p:tgtEl>
                                          <p:spTgt spid="4119"/>
                                        </p:tgtEl>
                                      </p:cBhvr>
                                    </p:animEffect>
                                  </p:childTnLst>
                                </p:cTn>
                              </p:par>
                              <p:par>
                                <p:cTn id="74" presetID="10" presetClass="entr" presetSubtype="0" fill="hold" nodeType="withEffect">
                                  <p:stCondLst>
                                    <p:cond delay="0"/>
                                  </p:stCondLst>
                                  <p:childTnLst>
                                    <p:set>
                                      <p:cBhvr>
                                        <p:cTn id="75" dur="1" fill="hold">
                                          <p:stCondLst>
                                            <p:cond delay="0"/>
                                          </p:stCondLst>
                                        </p:cTn>
                                        <p:tgtEl>
                                          <p:spTgt spid="4120"/>
                                        </p:tgtEl>
                                        <p:attrNameLst>
                                          <p:attrName>style.visibility</p:attrName>
                                        </p:attrNameLst>
                                      </p:cBhvr>
                                      <p:to>
                                        <p:strVal val="visible"/>
                                      </p:to>
                                    </p:set>
                                    <p:animEffect transition="in" filter="fade">
                                      <p:cBhvr>
                                        <p:cTn id="76" dur="1000"/>
                                        <p:tgtEl>
                                          <p:spTgt spid="4120"/>
                                        </p:tgtEl>
                                      </p:cBhvr>
                                    </p:animEffect>
                                  </p:childTnLst>
                                </p:cTn>
                              </p:par>
                              <p:par>
                                <p:cTn id="77" presetID="10" presetClass="entr" presetSubtype="0" fill="hold" nodeType="withEffect">
                                  <p:stCondLst>
                                    <p:cond delay="0"/>
                                  </p:stCondLst>
                                  <p:childTnLst>
                                    <p:set>
                                      <p:cBhvr>
                                        <p:cTn id="78" dur="1" fill="hold">
                                          <p:stCondLst>
                                            <p:cond delay="0"/>
                                          </p:stCondLst>
                                        </p:cTn>
                                        <p:tgtEl>
                                          <p:spTgt spid="4118"/>
                                        </p:tgtEl>
                                        <p:attrNameLst>
                                          <p:attrName>style.visibility</p:attrName>
                                        </p:attrNameLst>
                                      </p:cBhvr>
                                      <p:to>
                                        <p:strVal val="visible"/>
                                      </p:to>
                                    </p:set>
                                    <p:animEffect transition="in" filter="fade">
                                      <p:cBhvr>
                                        <p:cTn id="79" dur="1000"/>
                                        <p:tgtEl>
                                          <p:spTgt spid="4118"/>
                                        </p:tgtEl>
                                      </p:cBhvr>
                                    </p:animEffect>
                                  </p:childTnLst>
                                </p:cTn>
                              </p:par>
                              <p:par>
                                <p:cTn id="80" presetID="10" presetClass="entr" presetSubtype="0" fill="hold" nodeType="withEffect">
                                  <p:stCondLst>
                                    <p:cond delay="0"/>
                                  </p:stCondLst>
                                  <p:childTnLst>
                                    <p:set>
                                      <p:cBhvr>
                                        <p:cTn id="81" dur="1" fill="hold">
                                          <p:stCondLst>
                                            <p:cond delay="0"/>
                                          </p:stCondLst>
                                        </p:cTn>
                                        <p:tgtEl>
                                          <p:spTgt spid="4121"/>
                                        </p:tgtEl>
                                        <p:attrNameLst>
                                          <p:attrName>style.visibility</p:attrName>
                                        </p:attrNameLst>
                                      </p:cBhvr>
                                      <p:to>
                                        <p:strVal val="visible"/>
                                      </p:to>
                                    </p:set>
                                    <p:animEffect transition="in" filter="fade">
                                      <p:cBhvr>
                                        <p:cTn id="82" dur="1000"/>
                                        <p:tgtEl>
                                          <p:spTgt spid="4121"/>
                                        </p:tgtEl>
                                      </p:cBhvr>
                                    </p:animEffect>
                                  </p:childTnLst>
                                </p:cTn>
                              </p:par>
                              <p:par>
                                <p:cTn id="83" presetID="10" presetClass="entr" presetSubtype="0" fill="hold" nodeType="withEffect">
                                  <p:stCondLst>
                                    <p:cond delay="0"/>
                                  </p:stCondLst>
                                  <p:childTnLst>
                                    <p:set>
                                      <p:cBhvr>
                                        <p:cTn id="84" dur="1" fill="hold">
                                          <p:stCondLst>
                                            <p:cond delay="0"/>
                                          </p:stCondLst>
                                        </p:cTn>
                                        <p:tgtEl>
                                          <p:spTgt spid="4109"/>
                                        </p:tgtEl>
                                        <p:attrNameLst>
                                          <p:attrName>style.visibility</p:attrName>
                                        </p:attrNameLst>
                                      </p:cBhvr>
                                      <p:to>
                                        <p:strVal val="visible"/>
                                      </p:to>
                                    </p:set>
                                    <p:animEffect transition="in" filter="fade">
                                      <p:cBhvr>
                                        <p:cTn id="85" dur="1000"/>
                                        <p:tgtEl>
                                          <p:spTgt spid="4109"/>
                                        </p:tgtEl>
                                      </p:cBhvr>
                                    </p:animEffect>
                                  </p:childTnLst>
                                </p:cTn>
                              </p:par>
                              <p:par>
                                <p:cTn id="86" presetID="10" presetClass="entr" presetSubtype="0" fill="hold" nodeType="withEffect">
                                  <p:stCondLst>
                                    <p:cond delay="0"/>
                                  </p:stCondLst>
                                  <p:childTnLst>
                                    <p:set>
                                      <p:cBhvr>
                                        <p:cTn id="87" dur="1" fill="hold">
                                          <p:stCondLst>
                                            <p:cond delay="0"/>
                                          </p:stCondLst>
                                        </p:cTn>
                                        <p:tgtEl>
                                          <p:spTgt spid="4122"/>
                                        </p:tgtEl>
                                        <p:attrNameLst>
                                          <p:attrName>style.visibility</p:attrName>
                                        </p:attrNameLst>
                                      </p:cBhvr>
                                      <p:to>
                                        <p:strVal val="visible"/>
                                      </p:to>
                                    </p:set>
                                    <p:animEffect transition="in" filter="fade">
                                      <p:cBhvr>
                                        <p:cTn id="88" dur="1000"/>
                                        <p:tgtEl>
                                          <p:spTgt spid="4122"/>
                                        </p:tgtEl>
                                      </p:cBhvr>
                                    </p:animEffect>
                                  </p:childTnLst>
                                </p:cTn>
                              </p:par>
                              <p:par>
                                <p:cTn id="89" presetID="10" presetClass="entr" presetSubtype="0" fill="hold" nodeType="withEffect">
                                  <p:stCondLst>
                                    <p:cond delay="0"/>
                                  </p:stCondLst>
                                  <p:childTnLst>
                                    <p:set>
                                      <p:cBhvr>
                                        <p:cTn id="90" dur="1" fill="hold">
                                          <p:stCondLst>
                                            <p:cond delay="0"/>
                                          </p:stCondLst>
                                        </p:cTn>
                                        <p:tgtEl>
                                          <p:spTgt spid="4123"/>
                                        </p:tgtEl>
                                        <p:attrNameLst>
                                          <p:attrName>style.visibility</p:attrName>
                                        </p:attrNameLst>
                                      </p:cBhvr>
                                      <p:to>
                                        <p:strVal val="visible"/>
                                      </p:to>
                                    </p:set>
                                    <p:animEffect transition="in" filter="fade">
                                      <p:cBhvr>
                                        <p:cTn id="91" dur="1000"/>
                                        <p:tgtEl>
                                          <p:spTgt spid="4123"/>
                                        </p:tgtEl>
                                      </p:cBhvr>
                                    </p:animEffect>
                                  </p:childTnLst>
                                </p:cTn>
                              </p:par>
                              <p:par>
                                <p:cTn id="92" presetID="10" presetClass="entr" presetSubtype="0" fill="hold" nodeType="withEffect">
                                  <p:stCondLst>
                                    <p:cond delay="0"/>
                                  </p:stCondLst>
                                  <p:childTnLst>
                                    <p:set>
                                      <p:cBhvr>
                                        <p:cTn id="93" dur="1" fill="hold">
                                          <p:stCondLst>
                                            <p:cond delay="0"/>
                                          </p:stCondLst>
                                        </p:cTn>
                                        <p:tgtEl>
                                          <p:spTgt spid="4124"/>
                                        </p:tgtEl>
                                        <p:attrNameLst>
                                          <p:attrName>style.visibility</p:attrName>
                                        </p:attrNameLst>
                                      </p:cBhvr>
                                      <p:to>
                                        <p:strVal val="visible"/>
                                      </p:to>
                                    </p:set>
                                    <p:animEffect transition="in" filter="fade">
                                      <p:cBhvr>
                                        <p:cTn id="94" dur="1000"/>
                                        <p:tgtEl>
                                          <p:spTgt spid="4124"/>
                                        </p:tgtEl>
                                      </p:cBhvr>
                                    </p:animEffect>
                                  </p:childTnLst>
                                </p:cTn>
                              </p:par>
                              <p:par>
                                <p:cTn id="95" presetID="10" presetClass="entr" presetSubtype="0" fill="hold" nodeType="withEffect">
                                  <p:stCondLst>
                                    <p:cond delay="0"/>
                                  </p:stCondLst>
                                  <p:childTnLst>
                                    <p:set>
                                      <p:cBhvr>
                                        <p:cTn id="96" dur="1" fill="hold">
                                          <p:stCondLst>
                                            <p:cond delay="0"/>
                                          </p:stCondLst>
                                        </p:cTn>
                                        <p:tgtEl>
                                          <p:spTgt spid="4125"/>
                                        </p:tgtEl>
                                        <p:attrNameLst>
                                          <p:attrName>style.visibility</p:attrName>
                                        </p:attrNameLst>
                                      </p:cBhvr>
                                      <p:to>
                                        <p:strVal val="visible"/>
                                      </p:to>
                                    </p:set>
                                    <p:animEffect transition="in" filter="fade">
                                      <p:cBhvr>
                                        <p:cTn id="97" dur="1000"/>
                                        <p:tgtEl>
                                          <p:spTgt spid="4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29"/>
        <p:cNvGrpSpPr/>
        <p:nvPr/>
      </p:nvGrpSpPr>
      <p:grpSpPr>
        <a:xfrm>
          <a:off x="0" y="0"/>
          <a:ext cx="0" cy="0"/>
          <a:chOff x="0" y="0"/>
          <a:chExt cx="0" cy="0"/>
        </a:xfrm>
      </p:grpSpPr>
      <p:pic>
        <p:nvPicPr>
          <p:cNvPr id="4130" name="Google Shape;4130;p382"/>
          <p:cNvPicPr preferRelativeResize="0"/>
          <p:nvPr/>
        </p:nvPicPr>
        <p:blipFill rotWithShape="1">
          <a:blip r:embed="rId3">
            <a:alphaModFix/>
          </a:blip>
          <a:srcRect t="4205"/>
          <a:stretch/>
        </p:blipFill>
        <p:spPr>
          <a:xfrm>
            <a:off x="77701" y="1406968"/>
            <a:ext cx="6923169" cy="5565033"/>
          </a:xfrm>
          <a:prstGeom prst="rect">
            <a:avLst/>
          </a:prstGeom>
          <a:noFill/>
          <a:ln>
            <a:noFill/>
          </a:ln>
        </p:spPr>
      </p:pic>
      <p:sp>
        <p:nvSpPr>
          <p:cNvPr id="4131" name="Google Shape;4131;p382"/>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32" name="Google Shape;4132;p382"/>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33" name="Google Shape;4133;p382"/>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(6)</a:t>
            </a:r>
            <a:endParaRPr/>
          </a:p>
          <a:p>
            <a:endParaRPr/>
          </a:p>
        </p:txBody>
      </p:sp>
      <p:sp>
        <p:nvSpPr>
          <p:cNvPr id="4134" name="Google Shape;4134;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109</a:t>
            </a:fld>
            <a:endParaRPr/>
          </a:p>
        </p:txBody>
      </p:sp>
      <p:sp>
        <p:nvSpPr>
          <p:cNvPr id="4135" name="Google Shape;4135;p382"/>
          <p:cNvSpPr/>
          <p:nvPr/>
        </p:nvSpPr>
        <p:spPr>
          <a:xfrm>
            <a:off x="333300" y="2555433"/>
            <a:ext cx="6470000" cy="4172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136" name="Google Shape;4136;p38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109</a:t>
            </a:fld>
            <a:endParaRPr/>
          </a:p>
        </p:txBody>
      </p:sp>
      <p:sp>
        <p:nvSpPr>
          <p:cNvPr id="4137" name="Google Shape;4137;p382"/>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38" name="Google Shape;4138;p382"/>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39" name="Google Shape;4139;p382"/>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40" name="Google Shape;4140;p382"/>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41" name="Google Shape;4141;p382"/>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42" name="Google Shape;4142;p382"/>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3" name="Google Shape;4143;p382"/>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4" name="Google Shape;4144;p382"/>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5" name="Google Shape;4145;p382"/>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46" name="Google Shape;4146;p382"/>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47" name="Google Shape;4147;p382"/>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48" name="Google Shape;4148;p382"/>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49" name="Google Shape;4149;p382"/>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50" name="Google Shape;4150;p382"/>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51" name="Google Shape;4151;p382"/>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52" name="Google Shape;4152;p382"/>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53" name="Google Shape;4153;p382"/>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54" name="Google Shape;4154;p382"/>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55" name="Google Shape;4155;p382"/>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56" name="Google Shape;4156;p382"/>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cxnSp>
        <p:nvCxnSpPr>
          <p:cNvPr id="4157" name="Google Shape;4157;p382"/>
          <p:cNvCxnSpPr>
            <a:stCxn id="4135" idx="3"/>
            <a:endCxn id="4138" idx="2"/>
          </p:cNvCxnSpPr>
          <p:nvPr/>
        </p:nvCxnSpPr>
        <p:spPr>
          <a:xfrm rot="10800000" flipH="1">
            <a:off x="6803300" y="2750033"/>
            <a:ext cx="2946800" cy="14000"/>
          </a:xfrm>
          <a:prstGeom prst="curvedConnector2">
            <a:avLst/>
          </a:prstGeom>
          <a:noFill/>
          <a:ln w="9525" cap="flat" cmpd="sng">
            <a:solidFill>
              <a:srgbClr val="FF0000"/>
            </a:solidFill>
            <a:prstDash val="solid"/>
            <a:round/>
            <a:headEnd type="stealth" w="med" len="med"/>
            <a:tailEnd type="stealth" w="med" len="med"/>
          </a:ln>
        </p:spPr>
      </p:cxnSp>
      <p:sp>
        <p:nvSpPr>
          <p:cNvPr id="4158" name="Google Shape;4158;p382"/>
          <p:cNvSpPr/>
          <p:nvPr/>
        </p:nvSpPr>
        <p:spPr>
          <a:xfrm>
            <a:off x="323800" y="2999832"/>
            <a:ext cx="6470000" cy="303600"/>
          </a:xfrm>
          <a:prstGeom prst="roundRect">
            <a:avLst>
              <a:gd name="adj" fmla="val 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59" name="Google Shape;4159;p382"/>
          <p:cNvCxnSpPr>
            <a:stCxn id="4158" idx="3"/>
            <a:endCxn id="4139" idx="2"/>
          </p:cNvCxnSpPr>
          <p:nvPr/>
        </p:nvCxnSpPr>
        <p:spPr>
          <a:xfrm rot="10800000" flipH="1">
            <a:off x="6793800" y="2750032"/>
            <a:ext cx="4199600" cy="401600"/>
          </a:xfrm>
          <a:prstGeom prst="curvedConnector2">
            <a:avLst/>
          </a:prstGeom>
          <a:noFill/>
          <a:ln w="9525" cap="flat" cmpd="sng">
            <a:solidFill>
              <a:srgbClr val="38761D"/>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0"/>
                                        </p:tgtEl>
                                        <p:attrNameLst>
                                          <p:attrName>style.visibility</p:attrName>
                                        </p:attrNameLst>
                                      </p:cBhvr>
                                      <p:to>
                                        <p:strVal val="visible"/>
                                      </p:to>
                                    </p:set>
                                    <p:animEffect transition="in" filter="fade">
                                      <p:cBhvr>
                                        <p:cTn id="7" dur="1000"/>
                                        <p:tgtEl>
                                          <p:spTgt spid="4130"/>
                                        </p:tgtEl>
                                      </p:cBhvr>
                                    </p:animEffect>
                                  </p:childTnLst>
                                </p:cTn>
                              </p:par>
                              <p:par>
                                <p:cTn id="8" presetID="10" presetClass="entr" presetSubtype="0" fill="hold" nodeType="withEffect">
                                  <p:stCondLst>
                                    <p:cond delay="0"/>
                                  </p:stCondLst>
                                  <p:childTnLst>
                                    <p:set>
                                      <p:cBhvr>
                                        <p:cTn id="9" dur="1" fill="hold">
                                          <p:stCondLst>
                                            <p:cond delay="0"/>
                                          </p:stCondLst>
                                        </p:cTn>
                                        <p:tgtEl>
                                          <p:spTgt spid="4131"/>
                                        </p:tgtEl>
                                        <p:attrNameLst>
                                          <p:attrName>style.visibility</p:attrName>
                                        </p:attrNameLst>
                                      </p:cBhvr>
                                      <p:to>
                                        <p:strVal val="visible"/>
                                      </p:to>
                                    </p:set>
                                    <p:animEffect transition="in" filter="fade">
                                      <p:cBhvr>
                                        <p:cTn id="10" dur="1000"/>
                                        <p:tgtEl>
                                          <p:spTgt spid="4131"/>
                                        </p:tgtEl>
                                      </p:cBhvr>
                                    </p:animEffect>
                                  </p:childTnLst>
                                </p:cTn>
                              </p:par>
                              <p:par>
                                <p:cTn id="11" presetID="10" presetClass="entr" presetSubtype="0" fill="hold" nodeType="withEffect">
                                  <p:stCondLst>
                                    <p:cond delay="0"/>
                                  </p:stCondLst>
                                  <p:childTnLst>
                                    <p:set>
                                      <p:cBhvr>
                                        <p:cTn id="12" dur="1" fill="hold">
                                          <p:stCondLst>
                                            <p:cond delay="0"/>
                                          </p:stCondLst>
                                        </p:cTn>
                                        <p:tgtEl>
                                          <p:spTgt spid="4132"/>
                                        </p:tgtEl>
                                        <p:attrNameLst>
                                          <p:attrName>style.visibility</p:attrName>
                                        </p:attrNameLst>
                                      </p:cBhvr>
                                      <p:to>
                                        <p:strVal val="visible"/>
                                      </p:to>
                                    </p:set>
                                    <p:animEffect transition="in" filter="fade">
                                      <p:cBhvr>
                                        <p:cTn id="13" dur="1000"/>
                                        <p:tgtEl>
                                          <p:spTgt spid="4132"/>
                                        </p:tgtEl>
                                      </p:cBhvr>
                                    </p:animEffect>
                                  </p:childTnLst>
                                </p:cTn>
                              </p:par>
                              <p:par>
                                <p:cTn id="14" presetID="10" presetClass="entr" presetSubtype="0" fill="hold" nodeType="withEffect">
                                  <p:stCondLst>
                                    <p:cond delay="0"/>
                                  </p:stCondLst>
                                  <p:childTnLst>
                                    <p:set>
                                      <p:cBhvr>
                                        <p:cTn id="15" dur="1" fill="hold">
                                          <p:stCondLst>
                                            <p:cond delay="0"/>
                                          </p:stCondLst>
                                        </p:cTn>
                                        <p:tgtEl>
                                          <p:spTgt spid="4134"/>
                                        </p:tgtEl>
                                        <p:attrNameLst>
                                          <p:attrName>style.visibility</p:attrName>
                                        </p:attrNameLst>
                                      </p:cBhvr>
                                      <p:to>
                                        <p:strVal val="visible"/>
                                      </p:to>
                                    </p:set>
                                    <p:animEffect transition="in" filter="fade">
                                      <p:cBhvr>
                                        <p:cTn id="16" dur="1000"/>
                                        <p:tgtEl>
                                          <p:spTgt spid="4134"/>
                                        </p:tgtEl>
                                      </p:cBhvr>
                                    </p:animEffect>
                                  </p:childTnLst>
                                </p:cTn>
                              </p:par>
                              <p:par>
                                <p:cTn id="17" presetID="10" presetClass="entr" presetSubtype="0" fill="hold" nodeType="withEffect">
                                  <p:stCondLst>
                                    <p:cond delay="0"/>
                                  </p:stCondLst>
                                  <p:childTnLst>
                                    <p:set>
                                      <p:cBhvr>
                                        <p:cTn id="18" dur="1" fill="hold">
                                          <p:stCondLst>
                                            <p:cond delay="0"/>
                                          </p:stCondLst>
                                        </p:cTn>
                                        <p:tgtEl>
                                          <p:spTgt spid="4135"/>
                                        </p:tgtEl>
                                        <p:attrNameLst>
                                          <p:attrName>style.visibility</p:attrName>
                                        </p:attrNameLst>
                                      </p:cBhvr>
                                      <p:to>
                                        <p:strVal val="visible"/>
                                      </p:to>
                                    </p:set>
                                    <p:animEffect transition="in" filter="fade">
                                      <p:cBhvr>
                                        <p:cTn id="19" dur="1000"/>
                                        <p:tgtEl>
                                          <p:spTgt spid="4135"/>
                                        </p:tgtEl>
                                      </p:cBhvr>
                                    </p:animEffect>
                                  </p:childTnLst>
                                </p:cTn>
                              </p:par>
                              <p:par>
                                <p:cTn id="20" presetID="10" presetClass="entr" presetSubtype="0" fill="hold" nodeType="withEffect">
                                  <p:stCondLst>
                                    <p:cond delay="0"/>
                                  </p:stCondLst>
                                  <p:childTnLst>
                                    <p:set>
                                      <p:cBhvr>
                                        <p:cTn id="21" dur="1" fill="hold">
                                          <p:stCondLst>
                                            <p:cond delay="0"/>
                                          </p:stCondLst>
                                        </p:cTn>
                                        <p:tgtEl>
                                          <p:spTgt spid="4136"/>
                                        </p:tgtEl>
                                        <p:attrNameLst>
                                          <p:attrName>style.visibility</p:attrName>
                                        </p:attrNameLst>
                                      </p:cBhvr>
                                      <p:to>
                                        <p:strVal val="visible"/>
                                      </p:to>
                                    </p:set>
                                    <p:animEffect transition="in" filter="fade">
                                      <p:cBhvr>
                                        <p:cTn id="22" dur="1000"/>
                                        <p:tgtEl>
                                          <p:spTgt spid="4136"/>
                                        </p:tgtEl>
                                      </p:cBhvr>
                                    </p:animEffect>
                                  </p:childTnLst>
                                </p:cTn>
                              </p:par>
                              <p:par>
                                <p:cTn id="23" presetID="10" presetClass="entr" presetSubtype="0" fill="hold" nodeType="withEffect">
                                  <p:stCondLst>
                                    <p:cond delay="0"/>
                                  </p:stCondLst>
                                  <p:childTnLst>
                                    <p:set>
                                      <p:cBhvr>
                                        <p:cTn id="24" dur="1" fill="hold">
                                          <p:stCondLst>
                                            <p:cond delay="0"/>
                                          </p:stCondLst>
                                        </p:cTn>
                                        <p:tgtEl>
                                          <p:spTgt spid="4137"/>
                                        </p:tgtEl>
                                        <p:attrNameLst>
                                          <p:attrName>style.visibility</p:attrName>
                                        </p:attrNameLst>
                                      </p:cBhvr>
                                      <p:to>
                                        <p:strVal val="visible"/>
                                      </p:to>
                                    </p:set>
                                    <p:animEffect transition="in" filter="fade">
                                      <p:cBhvr>
                                        <p:cTn id="25" dur="1000"/>
                                        <p:tgtEl>
                                          <p:spTgt spid="4137"/>
                                        </p:tgtEl>
                                      </p:cBhvr>
                                    </p:animEffect>
                                  </p:childTnLst>
                                </p:cTn>
                              </p:par>
                              <p:par>
                                <p:cTn id="26" presetID="10" presetClass="entr" presetSubtype="0" fill="hold" nodeType="withEffect">
                                  <p:stCondLst>
                                    <p:cond delay="0"/>
                                  </p:stCondLst>
                                  <p:childTnLst>
                                    <p:set>
                                      <p:cBhvr>
                                        <p:cTn id="27" dur="1" fill="hold">
                                          <p:stCondLst>
                                            <p:cond delay="0"/>
                                          </p:stCondLst>
                                        </p:cTn>
                                        <p:tgtEl>
                                          <p:spTgt spid="4138"/>
                                        </p:tgtEl>
                                        <p:attrNameLst>
                                          <p:attrName>style.visibility</p:attrName>
                                        </p:attrNameLst>
                                      </p:cBhvr>
                                      <p:to>
                                        <p:strVal val="visible"/>
                                      </p:to>
                                    </p:set>
                                    <p:animEffect transition="in" filter="fade">
                                      <p:cBhvr>
                                        <p:cTn id="28" dur="1000"/>
                                        <p:tgtEl>
                                          <p:spTgt spid="4138"/>
                                        </p:tgtEl>
                                      </p:cBhvr>
                                    </p:animEffect>
                                  </p:childTnLst>
                                </p:cTn>
                              </p:par>
                              <p:par>
                                <p:cTn id="29" presetID="10" presetClass="entr" presetSubtype="0" fill="hold" nodeType="withEffect">
                                  <p:stCondLst>
                                    <p:cond delay="0"/>
                                  </p:stCondLst>
                                  <p:childTnLst>
                                    <p:set>
                                      <p:cBhvr>
                                        <p:cTn id="30" dur="1" fill="hold">
                                          <p:stCondLst>
                                            <p:cond delay="0"/>
                                          </p:stCondLst>
                                        </p:cTn>
                                        <p:tgtEl>
                                          <p:spTgt spid="4139"/>
                                        </p:tgtEl>
                                        <p:attrNameLst>
                                          <p:attrName>style.visibility</p:attrName>
                                        </p:attrNameLst>
                                      </p:cBhvr>
                                      <p:to>
                                        <p:strVal val="visible"/>
                                      </p:to>
                                    </p:set>
                                    <p:animEffect transition="in" filter="fade">
                                      <p:cBhvr>
                                        <p:cTn id="31" dur="1000"/>
                                        <p:tgtEl>
                                          <p:spTgt spid="4139"/>
                                        </p:tgtEl>
                                      </p:cBhvr>
                                    </p:animEffect>
                                  </p:childTnLst>
                                </p:cTn>
                              </p:par>
                              <p:par>
                                <p:cTn id="32" presetID="10" presetClass="entr" presetSubtype="0" fill="hold" nodeType="withEffect">
                                  <p:stCondLst>
                                    <p:cond delay="0"/>
                                  </p:stCondLst>
                                  <p:childTnLst>
                                    <p:set>
                                      <p:cBhvr>
                                        <p:cTn id="33" dur="1" fill="hold">
                                          <p:stCondLst>
                                            <p:cond delay="0"/>
                                          </p:stCondLst>
                                        </p:cTn>
                                        <p:tgtEl>
                                          <p:spTgt spid="4140"/>
                                        </p:tgtEl>
                                        <p:attrNameLst>
                                          <p:attrName>style.visibility</p:attrName>
                                        </p:attrNameLst>
                                      </p:cBhvr>
                                      <p:to>
                                        <p:strVal val="visible"/>
                                      </p:to>
                                    </p:set>
                                    <p:animEffect transition="in" filter="fade">
                                      <p:cBhvr>
                                        <p:cTn id="34" dur="1000"/>
                                        <p:tgtEl>
                                          <p:spTgt spid="4140"/>
                                        </p:tgtEl>
                                      </p:cBhvr>
                                    </p:animEffect>
                                  </p:childTnLst>
                                </p:cTn>
                              </p:par>
                              <p:par>
                                <p:cTn id="35" presetID="10" presetClass="entr" presetSubtype="0" fill="hold" nodeType="withEffect">
                                  <p:stCondLst>
                                    <p:cond delay="0"/>
                                  </p:stCondLst>
                                  <p:childTnLst>
                                    <p:set>
                                      <p:cBhvr>
                                        <p:cTn id="36" dur="1" fill="hold">
                                          <p:stCondLst>
                                            <p:cond delay="0"/>
                                          </p:stCondLst>
                                        </p:cTn>
                                        <p:tgtEl>
                                          <p:spTgt spid="4141"/>
                                        </p:tgtEl>
                                        <p:attrNameLst>
                                          <p:attrName>style.visibility</p:attrName>
                                        </p:attrNameLst>
                                      </p:cBhvr>
                                      <p:to>
                                        <p:strVal val="visible"/>
                                      </p:to>
                                    </p:set>
                                    <p:animEffect transition="in" filter="fade">
                                      <p:cBhvr>
                                        <p:cTn id="37" dur="1000"/>
                                        <p:tgtEl>
                                          <p:spTgt spid="4141"/>
                                        </p:tgtEl>
                                      </p:cBhvr>
                                    </p:animEffect>
                                  </p:childTnLst>
                                </p:cTn>
                              </p:par>
                              <p:par>
                                <p:cTn id="38" presetID="10" presetClass="entr" presetSubtype="0" fill="hold" nodeType="withEffect">
                                  <p:stCondLst>
                                    <p:cond delay="0"/>
                                  </p:stCondLst>
                                  <p:childTnLst>
                                    <p:set>
                                      <p:cBhvr>
                                        <p:cTn id="39" dur="1" fill="hold">
                                          <p:stCondLst>
                                            <p:cond delay="0"/>
                                          </p:stCondLst>
                                        </p:cTn>
                                        <p:tgtEl>
                                          <p:spTgt spid="4142"/>
                                        </p:tgtEl>
                                        <p:attrNameLst>
                                          <p:attrName>style.visibility</p:attrName>
                                        </p:attrNameLst>
                                      </p:cBhvr>
                                      <p:to>
                                        <p:strVal val="visible"/>
                                      </p:to>
                                    </p:set>
                                    <p:animEffect transition="in" filter="fade">
                                      <p:cBhvr>
                                        <p:cTn id="40" dur="1000"/>
                                        <p:tgtEl>
                                          <p:spTgt spid="4142"/>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1000"/>
                                        <p:tgtEl>
                                          <p:spTgt spid="4143"/>
                                        </p:tgtEl>
                                      </p:cBhvr>
                                    </p:animEffect>
                                  </p:childTnLst>
                                </p:cTn>
                              </p:par>
                              <p:par>
                                <p:cTn id="44" presetID="10" presetClass="entr" presetSubtype="0" fill="hold" nodeType="withEffect">
                                  <p:stCondLst>
                                    <p:cond delay="0"/>
                                  </p:stCondLst>
                                  <p:childTnLst>
                                    <p:set>
                                      <p:cBhvr>
                                        <p:cTn id="45" dur="1" fill="hold">
                                          <p:stCondLst>
                                            <p:cond delay="0"/>
                                          </p:stCondLst>
                                        </p:cTn>
                                        <p:tgtEl>
                                          <p:spTgt spid="4144"/>
                                        </p:tgtEl>
                                        <p:attrNameLst>
                                          <p:attrName>style.visibility</p:attrName>
                                        </p:attrNameLst>
                                      </p:cBhvr>
                                      <p:to>
                                        <p:strVal val="visible"/>
                                      </p:to>
                                    </p:set>
                                    <p:animEffect transition="in" filter="fade">
                                      <p:cBhvr>
                                        <p:cTn id="46" dur="1000"/>
                                        <p:tgtEl>
                                          <p:spTgt spid="4144"/>
                                        </p:tgtEl>
                                      </p:cBhvr>
                                    </p:animEffect>
                                  </p:childTnLst>
                                </p:cTn>
                              </p:par>
                              <p:par>
                                <p:cTn id="47" presetID="10" presetClass="entr" presetSubtype="0" fill="hold" nodeType="with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1000"/>
                                        <p:tgtEl>
                                          <p:spTgt spid="4145"/>
                                        </p:tgtEl>
                                      </p:cBhvr>
                                    </p:animEffect>
                                  </p:childTnLst>
                                </p:cTn>
                              </p:par>
                              <p:par>
                                <p:cTn id="50" presetID="10" presetClass="entr" presetSubtype="0" fill="hold" nodeType="withEffect">
                                  <p:stCondLst>
                                    <p:cond delay="0"/>
                                  </p:stCondLst>
                                  <p:childTnLst>
                                    <p:set>
                                      <p:cBhvr>
                                        <p:cTn id="51" dur="1" fill="hold">
                                          <p:stCondLst>
                                            <p:cond delay="0"/>
                                          </p:stCondLst>
                                        </p:cTn>
                                        <p:tgtEl>
                                          <p:spTgt spid="4146"/>
                                        </p:tgtEl>
                                        <p:attrNameLst>
                                          <p:attrName>style.visibility</p:attrName>
                                        </p:attrNameLst>
                                      </p:cBhvr>
                                      <p:to>
                                        <p:strVal val="visible"/>
                                      </p:to>
                                    </p:set>
                                    <p:animEffect transition="in" filter="fade">
                                      <p:cBhvr>
                                        <p:cTn id="52" dur="1000"/>
                                        <p:tgtEl>
                                          <p:spTgt spid="4146"/>
                                        </p:tgtEl>
                                      </p:cBhvr>
                                    </p:animEffect>
                                  </p:childTnLst>
                                </p:cTn>
                              </p:par>
                              <p:par>
                                <p:cTn id="53" presetID="10" presetClass="entr" presetSubtype="0" fill="hold" nodeType="withEffect">
                                  <p:stCondLst>
                                    <p:cond delay="0"/>
                                  </p:stCondLst>
                                  <p:childTnLst>
                                    <p:set>
                                      <p:cBhvr>
                                        <p:cTn id="54" dur="1" fill="hold">
                                          <p:stCondLst>
                                            <p:cond delay="0"/>
                                          </p:stCondLst>
                                        </p:cTn>
                                        <p:tgtEl>
                                          <p:spTgt spid="4147"/>
                                        </p:tgtEl>
                                        <p:attrNameLst>
                                          <p:attrName>style.visibility</p:attrName>
                                        </p:attrNameLst>
                                      </p:cBhvr>
                                      <p:to>
                                        <p:strVal val="visible"/>
                                      </p:to>
                                    </p:set>
                                    <p:animEffect transition="in" filter="fade">
                                      <p:cBhvr>
                                        <p:cTn id="55" dur="1000"/>
                                        <p:tgtEl>
                                          <p:spTgt spid="4147"/>
                                        </p:tgtEl>
                                      </p:cBhvr>
                                    </p:animEffect>
                                  </p:childTnLst>
                                </p:cTn>
                              </p:par>
                              <p:par>
                                <p:cTn id="56" presetID="10" presetClass="entr" presetSubtype="0" fill="hold" nodeType="withEffect">
                                  <p:stCondLst>
                                    <p:cond delay="0"/>
                                  </p:stCondLst>
                                  <p:childTnLst>
                                    <p:set>
                                      <p:cBhvr>
                                        <p:cTn id="57" dur="1" fill="hold">
                                          <p:stCondLst>
                                            <p:cond delay="0"/>
                                          </p:stCondLst>
                                        </p:cTn>
                                        <p:tgtEl>
                                          <p:spTgt spid="4148"/>
                                        </p:tgtEl>
                                        <p:attrNameLst>
                                          <p:attrName>style.visibility</p:attrName>
                                        </p:attrNameLst>
                                      </p:cBhvr>
                                      <p:to>
                                        <p:strVal val="visible"/>
                                      </p:to>
                                    </p:set>
                                    <p:animEffect transition="in" filter="fade">
                                      <p:cBhvr>
                                        <p:cTn id="58" dur="1000"/>
                                        <p:tgtEl>
                                          <p:spTgt spid="4148"/>
                                        </p:tgtEl>
                                      </p:cBhvr>
                                    </p:animEffect>
                                  </p:childTnLst>
                                </p:cTn>
                              </p:par>
                              <p:par>
                                <p:cTn id="59" presetID="10" presetClass="entr" presetSubtype="0" fill="hold" nodeType="withEffect">
                                  <p:stCondLst>
                                    <p:cond delay="0"/>
                                  </p:stCondLst>
                                  <p:childTnLst>
                                    <p:set>
                                      <p:cBhvr>
                                        <p:cTn id="60" dur="1" fill="hold">
                                          <p:stCondLst>
                                            <p:cond delay="0"/>
                                          </p:stCondLst>
                                        </p:cTn>
                                        <p:tgtEl>
                                          <p:spTgt spid="4149"/>
                                        </p:tgtEl>
                                        <p:attrNameLst>
                                          <p:attrName>style.visibility</p:attrName>
                                        </p:attrNameLst>
                                      </p:cBhvr>
                                      <p:to>
                                        <p:strVal val="visible"/>
                                      </p:to>
                                    </p:set>
                                    <p:animEffect transition="in" filter="fade">
                                      <p:cBhvr>
                                        <p:cTn id="61" dur="1000"/>
                                        <p:tgtEl>
                                          <p:spTgt spid="4149"/>
                                        </p:tgtEl>
                                      </p:cBhvr>
                                    </p:animEffect>
                                  </p:childTnLst>
                                </p:cTn>
                              </p:par>
                              <p:par>
                                <p:cTn id="62" presetID="10" presetClass="entr" presetSubtype="0" fill="hold" nodeType="withEffect">
                                  <p:stCondLst>
                                    <p:cond delay="0"/>
                                  </p:stCondLst>
                                  <p:childTnLst>
                                    <p:set>
                                      <p:cBhvr>
                                        <p:cTn id="63" dur="1" fill="hold">
                                          <p:stCondLst>
                                            <p:cond delay="0"/>
                                          </p:stCondLst>
                                        </p:cTn>
                                        <p:tgtEl>
                                          <p:spTgt spid="4150"/>
                                        </p:tgtEl>
                                        <p:attrNameLst>
                                          <p:attrName>style.visibility</p:attrName>
                                        </p:attrNameLst>
                                      </p:cBhvr>
                                      <p:to>
                                        <p:strVal val="visible"/>
                                      </p:to>
                                    </p:set>
                                    <p:animEffect transition="in" filter="fade">
                                      <p:cBhvr>
                                        <p:cTn id="64" dur="1000"/>
                                        <p:tgtEl>
                                          <p:spTgt spid="4150"/>
                                        </p:tgtEl>
                                      </p:cBhvr>
                                    </p:animEffect>
                                  </p:childTnLst>
                                </p:cTn>
                              </p:par>
                              <p:par>
                                <p:cTn id="65" presetID="10" presetClass="entr" presetSubtype="0" fill="hold" nodeType="withEffect">
                                  <p:stCondLst>
                                    <p:cond delay="0"/>
                                  </p:stCondLst>
                                  <p:childTnLst>
                                    <p:set>
                                      <p:cBhvr>
                                        <p:cTn id="66" dur="1" fill="hold">
                                          <p:stCondLst>
                                            <p:cond delay="0"/>
                                          </p:stCondLst>
                                        </p:cTn>
                                        <p:tgtEl>
                                          <p:spTgt spid="4151"/>
                                        </p:tgtEl>
                                        <p:attrNameLst>
                                          <p:attrName>style.visibility</p:attrName>
                                        </p:attrNameLst>
                                      </p:cBhvr>
                                      <p:to>
                                        <p:strVal val="visible"/>
                                      </p:to>
                                    </p:set>
                                    <p:animEffect transition="in" filter="fade">
                                      <p:cBhvr>
                                        <p:cTn id="67" dur="1000"/>
                                        <p:tgtEl>
                                          <p:spTgt spid="4151"/>
                                        </p:tgtEl>
                                      </p:cBhvr>
                                    </p:animEffect>
                                  </p:childTnLst>
                                </p:cTn>
                              </p:par>
                              <p:par>
                                <p:cTn id="68" presetID="10" presetClass="entr" presetSubtype="0" fill="hold" nodeType="withEffect">
                                  <p:stCondLst>
                                    <p:cond delay="0"/>
                                  </p:stCondLst>
                                  <p:childTnLst>
                                    <p:set>
                                      <p:cBhvr>
                                        <p:cTn id="69" dur="1" fill="hold">
                                          <p:stCondLst>
                                            <p:cond delay="0"/>
                                          </p:stCondLst>
                                        </p:cTn>
                                        <p:tgtEl>
                                          <p:spTgt spid="4152"/>
                                        </p:tgtEl>
                                        <p:attrNameLst>
                                          <p:attrName>style.visibility</p:attrName>
                                        </p:attrNameLst>
                                      </p:cBhvr>
                                      <p:to>
                                        <p:strVal val="visible"/>
                                      </p:to>
                                    </p:set>
                                    <p:animEffect transition="in" filter="fade">
                                      <p:cBhvr>
                                        <p:cTn id="70" dur="1000"/>
                                        <p:tgtEl>
                                          <p:spTgt spid="4152"/>
                                        </p:tgtEl>
                                      </p:cBhvr>
                                    </p:animEffect>
                                  </p:childTnLst>
                                </p:cTn>
                              </p:par>
                              <p:par>
                                <p:cTn id="71" presetID="10" presetClass="entr" presetSubtype="0" fill="hold" nodeType="withEffect">
                                  <p:stCondLst>
                                    <p:cond delay="0"/>
                                  </p:stCondLst>
                                  <p:childTnLst>
                                    <p:set>
                                      <p:cBhvr>
                                        <p:cTn id="72" dur="1" fill="hold">
                                          <p:stCondLst>
                                            <p:cond delay="0"/>
                                          </p:stCondLst>
                                        </p:cTn>
                                        <p:tgtEl>
                                          <p:spTgt spid="4153"/>
                                        </p:tgtEl>
                                        <p:attrNameLst>
                                          <p:attrName>style.visibility</p:attrName>
                                        </p:attrNameLst>
                                      </p:cBhvr>
                                      <p:to>
                                        <p:strVal val="visible"/>
                                      </p:to>
                                    </p:set>
                                    <p:animEffect transition="in" filter="fade">
                                      <p:cBhvr>
                                        <p:cTn id="73" dur="1000"/>
                                        <p:tgtEl>
                                          <p:spTgt spid="4153"/>
                                        </p:tgtEl>
                                      </p:cBhvr>
                                    </p:animEffect>
                                  </p:childTnLst>
                                </p:cTn>
                              </p:par>
                              <p:par>
                                <p:cTn id="74" presetID="10" presetClass="entr" presetSubtype="0" fill="hold" nodeType="withEffect">
                                  <p:stCondLst>
                                    <p:cond delay="0"/>
                                  </p:stCondLst>
                                  <p:childTnLst>
                                    <p:set>
                                      <p:cBhvr>
                                        <p:cTn id="75" dur="1" fill="hold">
                                          <p:stCondLst>
                                            <p:cond delay="0"/>
                                          </p:stCondLst>
                                        </p:cTn>
                                        <p:tgtEl>
                                          <p:spTgt spid="4154"/>
                                        </p:tgtEl>
                                        <p:attrNameLst>
                                          <p:attrName>style.visibility</p:attrName>
                                        </p:attrNameLst>
                                      </p:cBhvr>
                                      <p:to>
                                        <p:strVal val="visible"/>
                                      </p:to>
                                    </p:set>
                                    <p:animEffect transition="in" filter="fade">
                                      <p:cBhvr>
                                        <p:cTn id="76" dur="1000"/>
                                        <p:tgtEl>
                                          <p:spTgt spid="4154"/>
                                        </p:tgtEl>
                                      </p:cBhvr>
                                    </p:animEffect>
                                  </p:childTnLst>
                                </p:cTn>
                              </p:par>
                              <p:par>
                                <p:cTn id="77" presetID="10" presetClass="entr" presetSubtype="0" fill="hold" nodeType="withEffect">
                                  <p:stCondLst>
                                    <p:cond delay="0"/>
                                  </p:stCondLst>
                                  <p:childTnLst>
                                    <p:set>
                                      <p:cBhvr>
                                        <p:cTn id="78" dur="1" fill="hold">
                                          <p:stCondLst>
                                            <p:cond delay="0"/>
                                          </p:stCondLst>
                                        </p:cTn>
                                        <p:tgtEl>
                                          <p:spTgt spid="4155"/>
                                        </p:tgtEl>
                                        <p:attrNameLst>
                                          <p:attrName>style.visibility</p:attrName>
                                        </p:attrNameLst>
                                      </p:cBhvr>
                                      <p:to>
                                        <p:strVal val="visible"/>
                                      </p:to>
                                    </p:set>
                                    <p:animEffect transition="in" filter="fade">
                                      <p:cBhvr>
                                        <p:cTn id="79" dur="1000"/>
                                        <p:tgtEl>
                                          <p:spTgt spid="4155"/>
                                        </p:tgtEl>
                                      </p:cBhvr>
                                    </p:animEffect>
                                  </p:childTnLst>
                                </p:cTn>
                              </p:par>
                              <p:par>
                                <p:cTn id="80" presetID="10" presetClass="entr" presetSubtype="0" fill="hold" nodeType="withEffect">
                                  <p:stCondLst>
                                    <p:cond delay="0"/>
                                  </p:stCondLst>
                                  <p:childTnLst>
                                    <p:set>
                                      <p:cBhvr>
                                        <p:cTn id="81" dur="1" fill="hold">
                                          <p:stCondLst>
                                            <p:cond delay="0"/>
                                          </p:stCondLst>
                                        </p:cTn>
                                        <p:tgtEl>
                                          <p:spTgt spid="4156"/>
                                        </p:tgtEl>
                                        <p:attrNameLst>
                                          <p:attrName>style.visibility</p:attrName>
                                        </p:attrNameLst>
                                      </p:cBhvr>
                                      <p:to>
                                        <p:strVal val="visible"/>
                                      </p:to>
                                    </p:set>
                                    <p:animEffect transition="in" filter="fade">
                                      <p:cBhvr>
                                        <p:cTn id="82" dur="1000"/>
                                        <p:tgtEl>
                                          <p:spTgt spid="4156"/>
                                        </p:tgtEl>
                                      </p:cBhvr>
                                    </p:animEffect>
                                  </p:childTnLst>
                                </p:cTn>
                              </p:par>
                              <p:par>
                                <p:cTn id="83" presetID="10" presetClass="entr" presetSubtype="0" fill="hold" nodeType="withEffect">
                                  <p:stCondLst>
                                    <p:cond delay="0"/>
                                  </p:stCondLst>
                                  <p:childTnLst>
                                    <p:set>
                                      <p:cBhvr>
                                        <p:cTn id="84" dur="1" fill="hold">
                                          <p:stCondLst>
                                            <p:cond delay="0"/>
                                          </p:stCondLst>
                                        </p:cTn>
                                        <p:tgtEl>
                                          <p:spTgt spid="4157"/>
                                        </p:tgtEl>
                                        <p:attrNameLst>
                                          <p:attrName>style.visibility</p:attrName>
                                        </p:attrNameLst>
                                      </p:cBhvr>
                                      <p:to>
                                        <p:strVal val="visible"/>
                                      </p:to>
                                    </p:set>
                                    <p:animEffect transition="in" filter="fade">
                                      <p:cBhvr>
                                        <p:cTn id="85" dur="1000"/>
                                        <p:tgtEl>
                                          <p:spTgt spid="4157"/>
                                        </p:tgtEl>
                                      </p:cBhvr>
                                    </p:animEffect>
                                  </p:childTnLst>
                                </p:cTn>
                              </p:par>
                              <p:par>
                                <p:cTn id="86" presetID="10" presetClass="entr" presetSubtype="0" fill="hold" nodeType="withEffect">
                                  <p:stCondLst>
                                    <p:cond delay="0"/>
                                  </p:stCondLst>
                                  <p:childTnLst>
                                    <p:set>
                                      <p:cBhvr>
                                        <p:cTn id="87" dur="1" fill="hold">
                                          <p:stCondLst>
                                            <p:cond delay="0"/>
                                          </p:stCondLst>
                                        </p:cTn>
                                        <p:tgtEl>
                                          <p:spTgt spid="4158"/>
                                        </p:tgtEl>
                                        <p:attrNameLst>
                                          <p:attrName>style.visibility</p:attrName>
                                        </p:attrNameLst>
                                      </p:cBhvr>
                                      <p:to>
                                        <p:strVal val="visible"/>
                                      </p:to>
                                    </p:set>
                                    <p:animEffect transition="in" filter="fade">
                                      <p:cBhvr>
                                        <p:cTn id="88" dur="1000"/>
                                        <p:tgtEl>
                                          <p:spTgt spid="4158"/>
                                        </p:tgtEl>
                                      </p:cBhvr>
                                    </p:animEffect>
                                  </p:childTnLst>
                                </p:cTn>
                              </p:par>
                              <p:par>
                                <p:cTn id="89" presetID="10" presetClass="entr" presetSubtype="0" fill="hold" nodeType="withEffect">
                                  <p:stCondLst>
                                    <p:cond delay="0"/>
                                  </p:stCondLst>
                                  <p:childTnLst>
                                    <p:set>
                                      <p:cBhvr>
                                        <p:cTn id="90" dur="1" fill="hold">
                                          <p:stCondLst>
                                            <p:cond delay="0"/>
                                          </p:stCondLst>
                                        </p:cTn>
                                        <p:tgtEl>
                                          <p:spTgt spid="4159"/>
                                        </p:tgtEl>
                                        <p:attrNameLst>
                                          <p:attrName>style.visibility</p:attrName>
                                        </p:attrNameLst>
                                      </p:cBhvr>
                                      <p:to>
                                        <p:strVal val="visible"/>
                                      </p:to>
                                    </p:set>
                                    <p:animEffect transition="in" filter="fade">
                                      <p:cBhvr>
                                        <p:cTn id="91" dur="1000"/>
                                        <p:tgtEl>
                                          <p:spTgt spid="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31F2690-96D1-9B42-8CE6-309EEE913FB1}"/>
              </a:ext>
            </a:extLst>
          </p:cNvPr>
          <p:cNvSpPr>
            <a:spLocks noGrp="1"/>
          </p:cNvSpPr>
          <p:nvPr>
            <p:ph type="sldNum" sz="quarter" idx="10"/>
          </p:nvPr>
        </p:nvSpPr>
        <p:spPr/>
        <p:txBody>
          <a:bodyPr/>
          <a:lstStyle/>
          <a:p>
            <a:pPr>
              <a:defRPr/>
            </a:pPr>
            <a:fld id="{0121240C-47AF-2F4D-83B3-CC3EDF50F794}" type="slidenum">
              <a:rPr lang="en-US" smtClean="0"/>
              <a:pPr>
                <a:defRPr/>
              </a:pPr>
              <a:t>11</a:t>
            </a:fld>
            <a:endParaRPr lang="en-US" dirty="0"/>
          </a:p>
        </p:txBody>
      </p:sp>
      <p:sp>
        <p:nvSpPr>
          <p:cNvPr id="4" name="Rectangle 3">
            <a:extLst>
              <a:ext uri="{FF2B5EF4-FFF2-40B4-BE49-F238E27FC236}">
                <a16:creationId xmlns:a16="http://schemas.microsoft.com/office/drawing/2014/main" id="{90CF9E5E-D723-774D-9489-54354A8F6EA4}"/>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a:t>
            </a:r>
            <a:r>
              <a:rPr lang="en-US" dirty="0" err="1">
                <a:solidFill>
                  <a:schemeClr val="bg1">
                    <a:lumMod val="50000"/>
                  </a:schemeClr>
                </a:solidFill>
              </a:rPr>
              <a:t>Rajpurkar</a:t>
            </a:r>
            <a:r>
              <a:rPr lang="en-US" dirty="0">
                <a:solidFill>
                  <a:schemeClr val="bg1">
                    <a:lumMod val="50000"/>
                  </a:schemeClr>
                </a:solidFill>
              </a:rPr>
              <a:t> et al. 2016]</a:t>
            </a:r>
            <a:endParaRPr lang="en-US" dirty="0"/>
          </a:p>
        </p:txBody>
      </p:sp>
      <p:sp>
        <p:nvSpPr>
          <p:cNvPr id="37" name="TextBox 36">
            <a:extLst>
              <a:ext uri="{FF2B5EF4-FFF2-40B4-BE49-F238E27FC236}">
                <a16:creationId xmlns:a16="http://schemas.microsoft.com/office/drawing/2014/main" id="{CFBF06A7-7149-8A4E-A7F7-868DF1BE552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418104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163"/>
        <p:cNvGrpSpPr/>
        <p:nvPr/>
      </p:nvGrpSpPr>
      <p:grpSpPr>
        <a:xfrm>
          <a:off x="0" y="0"/>
          <a:ext cx="0" cy="0"/>
          <a:chOff x="0" y="0"/>
          <a:chExt cx="0" cy="0"/>
        </a:xfrm>
      </p:grpSpPr>
      <p:sp>
        <p:nvSpPr>
          <p:cNvPr id="4164" name="Google Shape;4164;p383"/>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Sub-task 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4165" name="Google Shape;4165;p383"/>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4166" name="Google Shape;4166;p383"/>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Schema Definition (7)</a:t>
            </a:r>
            <a:endParaRPr/>
          </a:p>
          <a:p>
            <a:endParaRPr/>
          </a:p>
        </p:txBody>
      </p:sp>
      <p:sp>
        <p:nvSpPr>
          <p:cNvPr id="4167" name="Google Shape;4167;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110</a:t>
            </a:fld>
            <a:endParaRPr/>
          </a:p>
        </p:txBody>
      </p:sp>
      <p:sp>
        <p:nvSpPr>
          <p:cNvPr id="4168" name="Google Shape;4168;p383"/>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110</a:t>
            </a:fld>
            <a:endParaRPr/>
          </a:p>
        </p:txBody>
      </p:sp>
      <p:sp>
        <p:nvSpPr>
          <p:cNvPr id="4169" name="Google Shape;4169;p383"/>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4170" name="Google Shape;4170;p383"/>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“Don’t” instructions</a:t>
            </a:r>
            <a:endParaRPr/>
          </a:p>
        </p:txBody>
      </p:sp>
      <p:sp>
        <p:nvSpPr>
          <p:cNvPr id="4171" name="Google Shape;4171;p383"/>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4172" name="Google Shape;4172;p383"/>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4173" name="Google Shape;4173;p383"/>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4174" name="Google Shape;4174;p383"/>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5" name="Google Shape;4175;p383"/>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6" name="Google Shape;4176;p383"/>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77" name="Google Shape;4177;p383"/>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4178" name="Google Shape;4178;p383"/>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4179" name="Google Shape;4179;p383"/>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4180" name="Google Shape;4180;p383"/>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4181" name="Google Shape;4181;p383"/>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4182" name="Google Shape;4182;p383"/>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4183" name="Google Shape;4183;p383"/>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4184" name="Google Shape;4184;p383"/>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4185" name="Google Shape;4185;p383"/>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4186" name="Google Shape;4186;p383"/>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 instances</a:t>
            </a:r>
            <a:endParaRPr sz="1067">
              <a:latin typeface="Lato"/>
              <a:ea typeface="Lato"/>
              <a:cs typeface="Lato"/>
              <a:sym typeface="Lato"/>
            </a:endParaRPr>
          </a:p>
        </p:txBody>
      </p:sp>
      <p:sp>
        <p:nvSpPr>
          <p:cNvPr id="4187" name="Google Shape;4187;p383"/>
          <p:cNvSpPr txBox="1"/>
          <p:nvPr/>
        </p:nvSpPr>
        <p:spPr>
          <a:xfrm>
            <a:off x="9960967" y="4387901"/>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sub-task</a:t>
            </a:r>
            <a:endParaRPr sz="1067">
              <a:latin typeface="Lato"/>
              <a:ea typeface="Lato"/>
              <a:cs typeface="Lato"/>
              <a:sym typeface="Lato"/>
            </a:endParaRPr>
          </a:p>
        </p:txBody>
      </p:sp>
      <p:sp>
        <p:nvSpPr>
          <p:cNvPr id="4188" name="Google Shape;4188;p383"/>
          <p:cNvSpPr txBox="1"/>
          <p:nvPr/>
        </p:nvSpPr>
        <p:spPr>
          <a:xfrm>
            <a:off x="10880275" y="5903801"/>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sub-tasks</a:t>
            </a:r>
            <a:endParaRPr sz="1067">
              <a:latin typeface="Lato"/>
              <a:ea typeface="Lato"/>
              <a:cs typeface="Lato"/>
              <a:sym typeface="Lato"/>
            </a:endParaRPr>
          </a:p>
        </p:txBody>
      </p:sp>
      <p:pic>
        <p:nvPicPr>
          <p:cNvPr id="4189" name="Google Shape;4189;p383"/>
          <p:cNvPicPr preferRelativeResize="0"/>
          <p:nvPr/>
        </p:nvPicPr>
        <p:blipFill rotWithShape="1">
          <a:blip r:embed="rId3">
            <a:alphaModFix/>
          </a:blip>
          <a:srcRect l="10084" r="6844"/>
          <a:stretch/>
        </p:blipFill>
        <p:spPr>
          <a:xfrm>
            <a:off x="109567" y="1606501"/>
            <a:ext cx="6857567" cy="5192735"/>
          </a:xfrm>
          <a:prstGeom prst="rect">
            <a:avLst/>
          </a:prstGeom>
          <a:noFill/>
          <a:ln>
            <a:noFill/>
          </a:ln>
        </p:spPr>
      </p:pic>
      <p:sp>
        <p:nvSpPr>
          <p:cNvPr id="4190" name="Google Shape;4190;p383"/>
          <p:cNvSpPr/>
          <p:nvPr/>
        </p:nvSpPr>
        <p:spPr>
          <a:xfrm>
            <a:off x="3715367" y="6217500"/>
            <a:ext cx="3048000" cy="470000"/>
          </a:xfrm>
          <a:prstGeom prst="roundRect">
            <a:avLst>
              <a:gd name="adj" fmla="val 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4191" name="Google Shape;4191;p383"/>
          <p:cNvCxnSpPr>
            <a:stCxn id="4190" idx="2"/>
          </p:cNvCxnSpPr>
          <p:nvPr/>
        </p:nvCxnSpPr>
        <p:spPr>
          <a:xfrm rot="-5400000">
            <a:off x="6661767" y="2830700"/>
            <a:ext cx="2434400" cy="5279200"/>
          </a:xfrm>
          <a:prstGeom prst="curvedConnector4">
            <a:avLst>
              <a:gd name="adj1" fmla="val -13043"/>
              <a:gd name="adj2" fmla="val 64434"/>
            </a:avLst>
          </a:prstGeom>
          <a:noFill/>
          <a:ln w="9525" cap="flat" cmpd="sng">
            <a:solidFill>
              <a:srgbClr val="FF0000"/>
            </a:solidFill>
            <a:prstDash val="solid"/>
            <a:round/>
            <a:headEnd type="stealth"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4"/>
                                        </p:tgtEl>
                                        <p:attrNameLst>
                                          <p:attrName>style.visibility</p:attrName>
                                        </p:attrNameLst>
                                      </p:cBhvr>
                                      <p:to>
                                        <p:strVal val="visible"/>
                                      </p:to>
                                    </p:set>
                                    <p:animEffect transition="in" filter="fade">
                                      <p:cBhvr>
                                        <p:cTn id="7" dur="1000"/>
                                        <p:tgtEl>
                                          <p:spTgt spid="4164"/>
                                        </p:tgtEl>
                                      </p:cBhvr>
                                    </p:animEffect>
                                  </p:childTnLst>
                                </p:cTn>
                              </p:par>
                              <p:par>
                                <p:cTn id="8" presetID="10" presetClass="entr" presetSubtype="0" fill="hold" nodeType="withEffect">
                                  <p:stCondLst>
                                    <p:cond delay="0"/>
                                  </p:stCondLst>
                                  <p:childTnLst>
                                    <p:set>
                                      <p:cBhvr>
                                        <p:cTn id="9" dur="1" fill="hold">
                                          <p:stCondLst>
                                            <p:cond delay="0"/>
                                          </p:stCondLst>
                                        </p:cTn>
                                        <p:tgtEl>
                                          <p:spTgt spid="4165"/>
                                        </p:tgtEl>
                                        <p:attrNameLst>
                                          <p:attrName>style.visibility</p:attrName>
                                        </p:attrNameLst>
                                      </p:cBhvr>
                                      <p:to>
                                        <p:strVal val="visible"/>
                                      </p:to>
                                    </p:set>
                                    <p:animEffect transition="in" filter="fade">
                                      <p:cBhvr>
                                        <p:cTn id="10" dur="1000"/>
                                        <p:tgtEl>
                                          <p:spTgt spid="4165"/>
                                        </p:tgtEl>
                                      </p:cBhvr>
                                    </p:animEffect>
                                  </p:childTnLst>
                                </p:cTn>
                              </p:par>
                              <p:par>
                                <p:cTn id="11" presetID="10" presetClass="entr" presetSubtype="0" fill="hold" nodeType="withEffect">
                                  <p:stCondLst>
                                    <p:cond delay="0"/>
                                  </p:stCondLst>
                                  <p:childTnLst>
                                    <p:set>
                                      <p:cBhvr>
                                        <p:cTn id="12" dur="1" fill="hold">
                                          <p:stCondLst>
                                            <p:cond delay="0"/>
                                          </p:stCondLst>
                                        </p:cTn>
                                        <p:tgtEl>
                                          <p:spTgt spid="4167"/>
                                        </p:tgtEl>
                                        <p:attrNameLst>
                                          <p:attrName>style.visibility</p:attrName>
                                        </p:attrNameLst>
                                      </p:cBhvr>
                                      <p:to>
                                        <p:strVal val="visible"/>
                                      </p:to>
                                    </p:set>
                                    <p:animEffect transition="in" filter="fade">
                                      <p:cBhvr>
                                        <p:cTn id="13" dur="1000"/>
                                        <p:tgtEl>
                                          <p:spTgt spid="4167"/>
                                        </p:tgtEl>
                                      </p:cBhvr>
                                    </p:animEffect>
                                  </p:childTnLst>
                                </p:cTn>
                              </p:par>
                              <p:par>
                                <p:cTn id="14" presetID="10" presetClass="entr" presetSubtype="0" fill="hold" nodeType="withEffect">
                                  <p:stCondLst>
                                    <p:cond delay="0"/>
                                  </p:stCondLst>
                                  <p:childTnLst>
                                    <p:set>
                                      <p:cBhvr>
                                        <p:cTn id="15" dur="1" fill="hold">
                                          <p:stCondLst>
                                            <p:cond delay="0"/>
                                          </p:stCondLst>
                                        </p:cTn>
                                        <p:tgtEl>
                                          <p:spTgt spid="4168"/>
                                        </p:tgtEl>
                                        <p:attrNameLst>
                                          <p:attrName>style.visibility</p:attrName>
                                        </p:attrNameLst>
                                      </p:cBhvr>
                                      <p:to>
                                        <p:strVal val="visible"/>
                                      </p:to>
                                    </p:set>
                                    <p:animEffect transition="in" filter="fade">
                                      <p:cBhvr>
                                        <p:cTn id="16" dur="1000"/>
                                        <p:tgtEl>
                                          <p:spTgt spid="4168"/>
                                        </p:tgtEl>
                                      </p:cBhvr>
                                    </p:animEffect>
                                  </p:childTnLst>
                                </p:cTn>
                              </p:par>
                              <p:par>
                                <p:cTn id="17" presetID="10" presetClass="entr" presetSubtype="0" fill="hold" nodeType="withEffect">
                                  <p:stCondLst>
                                    <p:cond delay="0"/>
                                  </p:stCondLst>
                                  <p:childTnLst>
                                    <p:set>
                                      <p:cBhvr>
                                        <p:cTn id="18" dur="1" fill="hold">
                                          <p:stCondLst>
                                            <p:cond delay="0"/>
                                          </p:stCondLst>
                                        </p:cTn>
                                        <p:tgtEl>
                                          <p:spTgt spid="4169"/>
                                        </p:tgtEl>
                                        <p:attrNameLst>
                                          <p:attrName>style.visibility</p:attrName>
                                        </p:attrNameLst>
                                      </p:cBhvr>
                                      <p:to>
                                        <p:strVal val="visible"/>
                                      </p:to>
                                    </p:set>
                                    <p:animEffect transition="in" filter="fade">
                                      <p:cBhvr>
                                        <p:cTn id="19" dur="1000"/>
                                        <p:tgtEl>
                                          <p:spTgt spid="4169"/>
                                        </p:tgtEl>
                                      </p:cBhvr>
                                    </p:animEffect>
                                  </p:childTnLst>
                                </p:cTn>
                              </p:par>
                              <p:par>
                                <p:cTn id="20" presetID="10" presetClass="entr" presetSubtype="0" fill="hold" nodeType="withEffect">
                                  <p:stCondLst>
                                    <p:cond delay="0"/>
                                  </p:stCondLst>
                                  <p:childTnLst>
                                    <p:set>
                                      <p:cBhvr>
                                        <p:cTn id="21" dur="1" fill="hold">
                                          <p:stCondLst>
                                            <p:cond delay="0"/>
                                          </p:stCondLst>
                                        </p:cTn>
                                        <p:tgtEl>
                                          <p:spTgt spid="4170"/>
                                        </p:tgtEl>
                                        <p:attrNameLst>
                                          <p:attrName>style.visibility</p:attrName>
                                        </p:attrNameLst>
                                      </p:cBhvr>
                                      <p:to>
                                        <p:strVal val="visible"/>
                                      </p:to>
                                    </p:set>
                                    <p:animEffect transition="in" filter="fade">
                                      <p:cBhvr>
                                        <p:cTn id="22" dur="1000"/>
                                        <p:tgtEl>
                                          <p:spTgt spid="4170"/>
                                        </p:tgtEl>
                                      </p:cBhvr>
                                    </p:animEffect>
                                  </p:childTnLst>
                                </p:cTn>
                              </p:par>
                              <p:par>
                                <p:cTn id="23" presetID="10" presetClass="entr" presetSubtype="0" fill="hold" nodeType="withEffect">
                                  <p:stCondLst>
                                    <p:cond delay="0"/>
                                  </p:stCondLst>
                                  <p:childTnLst>
                                    <p:set>
                                      <p:cBhvr>
                                        <p:cTn id="24" dur="1" fill="hold">
                                          <p:stCondLst>
                                            <p:cond delay="0"/>
                                          </p:stCondLst>
                                        </p:cTn>
                                        <p:tgtEl>
                                          <p:spTgt spid="4171"/>
                                        </p:tgtEl>
                                        <p:attrNameLst>
                                          <p:attrName>style.visibility</p:attrName>
                                        </p:attrNameLst>
                                      </p:cBhvr>
                                      <p:to>
                                        <p:strVal val="visible"/>
                                      </p:to>
                                    </p:set>
                                    <p:animEffect transition="in" filter="fade">
                                      <p:cBhvr>
                                        <p:cTn id="25" dur="1000"/>
                                        <p:tgtEl>
                                          <p:spTgt spid="4171"/>
                                        </p:tgtEl>
                                      </p:cBhvr>
                                    </p:animEffect>
                                  </p:childTnLst>
                                </p:cTn>
                              </p:par>
                              <p:par>
                                <p:cTn id="26" presetID="10" presetClass="entr" presetSubtype="0" fill="hold" nodeType="withEffect">
                                  <p:stCondLst>
                                    <p:cond delay="0"/>
                                  </p:stCondLst>
                                  <p:childTnLst>
                                    <p:set>
                                      <p:cBhvr>
                                        <p:cTn id="27" dur="1" fill="hold">
                                          <p:stCondLst>
                                            <p:cond delay="0"/>
                                          </p:stCondLst>
                                        </p:cTn>
                                        <p:tgtEl>
                                          <p:spTgt spid="4172"/>
                                        </p:tgtEl>
                                        <p:attrNameLst>
                                          <p:attrName>style.visibility</p:attrName>
                                        </p:attrNameLst>
                                      </p:cBhvr>
                                      <p:to>
                                        <p:strVal val="visible"/>
                                      </p:to>
                                    </p:set>
                                    <p:animEffect transition="in" filter="fade">
                                      <p:cBhvr>
                                        <p:cTn id="28" dur="1000"/>
                                        <p:tgtEl>
                                          <p:spTgt spid="4172"/>
                                        </p:tgtEl>
                                      </p:cBhvr>
                                    </p:animEffect>
                                  </p:childTnLst>
                                </p:cTn>
                              </p:par>
                              <p:par>
                                <p:cTn id="29" presetID="10" presetClass="entr" presetSubtype="0" fill="hold" nodeType="withEffect">
                                  <p:stCondLst>
                                    <p:cond delay="0"/>
                                  </p:stCondLst>
                                  <p:childTnLst>
                                    <p:set>
                                      <p:cBhvr>
                                        <p:cTn id="30" dur="1" fill="hold">
                                          <p:stCondLst>
                                            <p:cond delay="0"/>
                                          </p:stCondLst>
                                        </p:cTn>
                                        <p:tgtEl>
                                          <p:spTgt spid="4173"/>
                                        </p:tgtEl>
                                        <p:attrNameLst>
                                          <p:attrName>style.visibility</p:attrName>
                                        </p:attrNameLst>
                                      </p:cBhvr>
                                      <p:to>
                                        <p:strVal val="visible"/>
                                      </p:to>
                                    </p:set>
                                    <p:animEffect transition="in" filter="fade">
                                      <p:cBhvr>
                                        <p:cTn id="31" dur="1000"/>
                                        <p:tgtEl>
                                          <p:spTgt spid="4173"/>
                                        </p:tgtEl>
                                      </p:cBhvr>
                                    </p:animEffect>
                                  </p:childTnLst>
                                </p:cTn>
                              </p:par>
                              <p:par>
                                <p:cTn id="32" presetID="10" presetClass="entr" presetSubtype="0" fill="hold" nodeType="withEffect">
                                  <p:stCondLst>
                                    <p:cond delay="0"/>
                                  </p:stCondLst>
                                  <p:childTnLst>
                                    <p:set>
                                      <p:cBhvr>
                                        <p:cTn id="33" dur="1" fill="hold">
                                          <p:stCondLst>
                                            <p:cond delay="0"/>
                                          </p:stCondLst>
                                        </p:cTn>
                                        <p:tgtEl>
                                          <p:spTgt spid="4174"/>
                                        </p:tgtEl>
                                        <p:attrNameLst>
                                          <p:attrName>style.visibility</p:attrName>
                                        </p:attrNameLst>
                                      </p:cBhvr>
                                      <p:to>
                                        <p:strVal val="visible"/>
                                      </p:to>
                                    </p:set>
                                    <p:animEffect transition="in" filter="fade">
                                      <p:cBhvr>
                                        <p:cTn id="34" dur="1000"/>
                                        <p:tgtEl>
                                          <p:spTgt spid="4174"/>
                                        </p:tgtEl>
                                      </p:cBhvr>
                                    </p:animEffect>
                                  </p:childTnLst>
                                </p:cTn>
                              </p:par>
                              <p:par>
                                <p:cTn id="35" presetID="10" presetClass="entr" presetSubtype="0" fill="hold" nodeType="withEffect">
                                  <p:stCondLst>
                                    <p:cond delay="0"/>
                                  </p:stCondLst>
                                  <p:childTnLst>
                                    <p:set>
                                      <p:cBhvr>
                                        <p:cTn id="36" dur="1" fill="hold">
                                          <p:stCondLst>
                                            <p:cond delay="0"/>
                                          </p:stCondLst>
                                        </p:cTn>
                                        <p:tgtEl>
                                          <p:spTgt spid="4175"/>
                                        </p:tgtEl>
                                        <p:attrNameLst>
                                          <p:attrName>style.visibility</p:attrName>
                                        </p:attrNameLst>
                                      </p:cBhvr>
                                      <p:to>
                                        <p:strVal val="visible"/>
                                      </p:to>
                                    </p:set>
                                    <p:animEffect transition="in" filter="fade">
                                      <p:cBhvr>
                                        <p:cTn id="37" dur="1000"/>
                                        <p:tgtEl>
                                          <p:spTgt spid="4175"/>
                                        </p:tgtEl>
                                      </p:cBhvr>
                                    </p:animEffect>
                                  </p:childTnLst>
                                </p:cTn>
                              </p:par>
                              <p:par>
                                <p:cTn id="38" presetID="10" presetClass="entr" presetSubtype="0" fill="hold" nodeType="withEffect">
                                  <p:stCondLst>
                                    <p:cond delay="0"/>
                                  </p:stCondLst>
                                  <p:childTnLst>
                                    <p:set>
                                      <p:cBhvr>
                                        <p:cTn id="39" dur="1" fill="hold">
                                          <p:stCondLst>
                                            <p:cond delay="0"/>
                                          </p:stCondLst>
                                        </p:cTn>
                                        <p:tgtEl>
                                          <p:spTgt spid="4176"/>
                                        </p:tgtEl>
                                        <p:attrNameLst>
                                          <p:attrName>style.visibility</p:attrName>
                                        </p:attrNameLst>
                                      </p:cBhvr>
                                      <p:to>
                                        <p:strVal val="visible"/>
                                      </p:to>
                                    </p:set>
                                    <p:animEffect transition="in" filter="fade">
                                      <p:cBhvr>
                                        <p:cTn id="40" dur="1000"/>
                                        <p:tgtEl>
                                          <p:spTgt spid="4176"/>
                                        </p:tgtEl>
                                      </p:cBhvr>
                                    </p:animEffect>
                                  </p:childTnLst>
                                </p:cTn>
                              </p:par>
                              <p:par>
                                <p:cTn id="41" presetID="10" presetClass="entr" presetSubtype="0" fill="hold" nodeType="withEffect">
                                  <p:stCondLst>
                                    <p:cond delay="0"/>
                                  </p:stCondLst>
                                  <p:childTnLst>
                                    <p:set>
                                      <p:cBhvr>
                                        <p:cTn id="42" dur="1" fill="hold">
                                          <p:stCondLst>
                                            <p:cond delay="0"/>
                                          </p:stCondLst>
                                        </p:cTn>
                                        <p:tgtEl>
                                          <p:spTgt spid="4177"/>
                                        </p:tgtEl>
                                        <p:attrNameLst>
                                          <p:attrName>style.visibility</p:attrName>
                                        </p:attrNameLst>
                                      </p:cBhvr>
                                      <p:to>
                                        <p:strVal val="visible"/>
                                      </p:to>
                                    </p:set>
                                    <p:animEffect transition="in" filter="fade">
                                      <p:cBhvr>
                                        <p:cTn id="43" dur="1000"/>
                                        <p:tgtEl>
                                          <p:spTgt spid="4177"/>
                                        </p:tgtEl>
                                      </p:cBhvr>
                                    </p:animEffect>
                                  </p:childTnLst>
                                </p:cTn>
                              </p:par>
                              <p:par>
                                <p:cTn id="44" presetID="10" presetClass="entr" presetSubtype="0" fill="hold" nodeType="withEffect">
                                  <p:stCondLst>
                                    <p:cond delay="0"/>
                                  </p:stCondLst>
                                  <p:childTnLst>
                                    <p:set>
                                      <p:cBhvr>
                                        <p:cTn id="45" dur="1" fill="hold">
                                          <p:stCondLst>
                                            <p:cond delay="0"/>
                                          </p:stCondLst>
                                        </p:cTn>
                                        <p:tgtEl>
                                          <p:spTgt spid="4178"/>
                                        </p:tgtEl>
                                        <p:attrNameLst>
                                          <p:attrName>style.visibility</p:attrName>
                                        </p:attrNameLst>
                                      </p:cBhvr>
                                      <p:to>
                                        <p:strVal val="visible"/>
                                      </p:to>
                                    </p:set>
                                    <p:animEffect transition="in" filter="fade">
                                      <p:cBhvr>
                                        <p:cTn id="46" dur="1000"/>
                                        <p:tgtEl>
                                          <p:spTgt spid="4178"/>
                                        </p:tgtEl>
                                      </p:cBhvr>
                                    </p:animEffect>
                                  </p:childTnLst>
                                </p:cTn>
                              </p:par>
                              <p:par>
                                <p:cTn id="47" presetID="10" presetClass="entr" presetSubtype="0" fill="hold" nodeType="withEffect">
                                  <p:stCondLst>
                                    <p:cond delay="0"/>
                                  </p:stCondLst>
                                  <p:childTnLst>
                                    <p:set>
                                      <p:cBhvr>
                                        <p:cTn id="48" dur="1" fill="hold">
                                          <p:stCondLst>
                                            <p:cond delay="0"/>
                                          </p:stCondLst>
                                        </p:cTn>
                                        <p:tgtEl>
                                          <p:spTgt spid="4179"/>
                                        </p:tgtEl>
                                        <p:attrNameLst>
                                          <p:attrName>style.visibility</p:attrName>
                                        </p:attrNameLst>
                                      </p:cBhvr>
                                      <p:to>
                                        <p:strVal val="visible"/>
                                      </p:to>
                                    </p:set>
                                    <p:animEffect transition="in" filter="fade">
                                      <p:cBhvr>
                                        <p:cTn id="49" dur="1000"/>
                                        <p:tgtEl>
                                          <p:spTgt spid="4179"/>
                                        </p:tgtEl>
                                      </p:cBhvr>
                                    </p:animEffect>
                                  </p:childTnLst>
                                </p:cTn>
                              </p:par>
                              <p:par>
                                <p:cTn id="50" presetID="10" presetClass="entr" presetSubtype="0" fill="hold" nodeType="withEffect">
                                  <p:stCondLst>
                                    <p:cond delay="0"/>
                                  </p:stCondLst>
                                  <p:childTnLst>
                                    <p:set>
                                      <p:cBhvr>
                                        <p:cTn id="51" dur="1" fill="hold">
                                          <p:stCondLst>
                                            <p:cond delay="0"/>
                                          </p:stCondLst>
                                        </p:cTn>
                                        <p:tgtEl>
                                          <p:spTgt spid="4180"/>
                                        </p:tgtEl>
                                        <p:attrNameLst>
                                          <p:attrName>style.visibility</p:attrName>
                                        </p:attrNameLst>
                                      </p:cBhvr>
                                      <p:to>
                                        <p:strVal val="visible"/>
                                      </p:to>
                                    </p:set>
                                    <p:animEffect transition="in" filter="fade">
                                      <p:cBhvr>
                                        <p:cTn id="52" dur="1000"/>
                                        <p:tgtEl>
                                          <p:spTgt spid="4180"/>
                                        </p:tgtEl>
                                      </p:cBhvr>
                                    </p:animEffect>
                                  </p:childTnLst>
                                </p:cTn>
                              </p:par>
                              <p:par>
                                <p:cTn id="53" presetID="10" presetClass="entr" presetSubtype="0" fill="hold" nodeType="withEffect">
                                  <p:stCondLst>
                                    <p:cond delay="0"/>
                                  </p:stCondLst>
                                  <p:childTnLst>
                                    <p:set>
                                      <p:cBhvr>
                                        <p:cTn id="54" dur="1" fill="hold">
                                          <p:stCondLst>
                                            <p:cond delay="0"/>
                                          </p:stCondLst>
                                        </p:cTn>
                                        <p:tgtEl>
                                          <p:spTgt spid="4181"/>
                                        </p:tgtEl>
                                        <p:attrNameLst>
                                          <p:attrName>style.visibility</p:attrName>
                                        </p:attrNameLst>
                                      </p:cBhvr>
                                      <p:to>
                                        <p:strVal val="visible"/>
                                      </p:to>
                                    </p:set>
                                    <p:animEffect transition="in" filter="fade">
                                      <p:cBhvr>
                                        <p:cTn id="55" dur="1000"/>
                                        <p:tgtEl>
                                          <p:spTgt spid="4181"/>
                                        </p:tgtEl>
                                      </p:cBhvr>
                                    </p:animEffect>
                                  </p:childTnLst>
                                </p:cTn>
                              </p:par>
                              <p:par>
                                <p:cTn id="56" presetID="10" presetClass="entr" presetSubtype="0" fill="hold" nodeType="withEffect">
                                  <p:stCondLst>
                                    <p:cond delay="0"/>
                                  </p:stCondLst>
                                  <p:childTnLst>
                                    <p:set>
                                      <p:cBhvr>
                                        <p:cTn id="57" dur="1" fill="hold">
                                          <p:stCondLst>
                                            <p:cond delay="0"/>
                                          </p:stCondLst>
                                        </p:cTn>
                                        <p:tgtEl>
                                          <p:spTgt spid="4182"/>
                                        </p:tgtEl>
                                        <p:attrNameLst>
                                          <p:attrName>style.visibility</p:attrName>
                                        </p:attrNameLst>
                                      </p:cBhvr>
                                      <p:to>
                                        <p:strVal val="visible"/>
                                      </p:to>
                                    </p:set>
                                    <p:animEffect transition="in" filter="fade">
                                      <p:cBhvr>
                                        <p:cTn id="58" dur="1000"/>
                                        <p:tgtEl>
                                          <p:spTgt spid="4182"/>
                                        </p:tgtEl>
                                      </p:cBhvr>
                                    </p:animEffect>
                                  </p:childTnLst>
                                </p:cTn>
                              </p:par>
                              <p:par>
                                <p:cTn id="59" presetID="10" presetClass="entr" presetSubtype="0" fill="hold" nodeType="withEffect">
                                  <p:stCondLst>
                                    <p:cond delay="0"/>
                                  </p:stCondLst>
                                  <p:childTnLst>
                                    <p:set>
                                      <p:cBhvr>
                                        <p:cTn id="60" dur="1" fill="hold">
                                          <p:stCondLst>
                                            <p:cond delay="0"/>
                                          </p:stCondLst>
                                        </p:cTn>
                                        <p:tgtEl>
                                          <p:spTgt spid="4183"/>
                                        </p:tgtEl>
                                        <p:attrNameLst>
                                          <p:attrName>style.visibility</p:attrName>
                                        </p:attrNameLst>
                                      </p:cBhvr>
                                      <p:to>
                                        <p:strVal val="visible"/>
                                      </p:to>
                                    </p:set>
                                    <p:animEffect transition="in" filter="fade">
                                      <p:cBhvr>
                                        <p:cTn id="61" dur="1000"/>
                                        <p:tgtEl>
                                          <p:spTgt spid="4183"/>
                                        </p:tgtEl>
                                      </p:cBhvr>
                                    </p:animEffect>
                                  </p:childTnLst>
                                </p:cTn>
                              </p:par>
                              <p:par>
                                <p:cTn id="62" presetID="10" presetClass="entr" presetSubtype="0" fill="hold" nodeType="withEffect">
                                  <p:stCondLst>
                                    <p:cond delay="0"/>
                                  </p:stCondLst>
                                  <p:childTnLst>
                                    <p:set>
                                      <p:cBhvr>
                                        <p:cTn id="63" dur="1" fill="hold">
                                          <p:stCondLst>
                                            <p:cond delay="0"/>
                                          </p:stCondLst>
                                        </p:cTn>
                                        <p:tgtEl>
                                          <p:spTgt spid="4184"/>
                                        </p:tgtEl>
                                        <p:attrNameLst>
                                          <p:attrName>style.visibility</p:attrName>
                                        </p:attrNameLst>
                                      </p:cBhvr>
                                      <p:to>
                                        <p:strVal val="visible"/>
                                      </p:to>
                                    </p:set>
                                    <p:animEffect transition="in" filter="fade">
                                      <p:cBhvr>
                                        <p:cTn id="64" dur="1000"/>
                                        <p:tgtEl>
                                          <p:spTgt spid="4184"/>
                                        </p:tgtEl>
                                      </p:cBhvr>
                                    </p:animEffect>
                                  </p:childTnLst>
                                </p:cTn>
                              </p:par>
                              <p:par>
                                <p:cTn id="65" presetID="10" presetClass="entr" presetSubtype="0" fill="hold" nodeType="withEffect">
                                  <p:stCondLst>
                                    <p:cond delay="0"/>
                                  </p:stCondLst>
                                  <p:childTnLst>
                                    <p:set>
                                      <p:cBhvr>
                                        <p:cTn id="66" dur="1" fill="hold">
                                          <p:stCondLst>
                                            <p:cond delay="0"/>
                                          </p:stCondLst>
                                        </p:cTn>
                                        <p:tgtEl>
                                          <p:spTgt spid="4185"/>
                                        </p:tgtEl>
                                        <p:attrNameLst>
                                          <p:attrName>style.visibility</p:attrName>
                                        </p:attrNameLst>
                                      </p:cBhvr>
                                      <p:to>
                                        <p:strVal val="visible"/>
                                      </p:to>
                                    </p:set>
                                    <p:animEffect transition="in" filter="fade">
                                      <p:cBhvr>
                                        <p:cTn id="67" dur="1000"/>
                                        <p:tgtEl>
                                          <p:spTgt spid="4185"/>
                                        </p:tgtEl>
                                      </p:cBhvr>
                                    </p:animEffect>
                                  </p:childTnLst>
                                </p:cTn>
                              </p:par>
                              <p:par>
                                <p:cTn id="68" presetID="10" presetClass="entr" presetSubtype="0" fill="hold" nodeType="withEffect">
                                  <p:stCondLst>
                                    <p:cond delay="0"/>
                                  </p:stCondLst>
                                  <p:childTnLst>
                                    <p:set>
                                      <p:cBhvr>
                                        <p:cTn id="69" dur="1" fill="hold">
                                          <p:stCondLst>
                                            <p:cond delay="0"/>
                                          </p:stCondLst>
                                        </p:cTn>
                                        <p:tgtEl>
                                          <p:spTgt spid="4186"/>
                                        </p:tgtEl>
                                        <p:attrNameLst>
                                          <p:attrName>style.visibility</p:attrName>
                                        </p:attrNameLst>
                                      </p:cBhvr>
                                      <p:to>
                                        <p:strVal val="visible"/>
                                      </p:to>
                                    </p:set>
                                    <p:animEffect transition="in" filter="fade">
                                      <p:cBhvr>
                                        <p:cTn id="70" dur="1000"/>
                                        <p:tgtEl>
                                          <p:spTgt spid="4186"/>
                                        </p:tgtEl>
                                      </p:cBhvr>
                                    </p:animEffect>
                                  </p:childTnLst>
                                </p:cTn>
                              </p:par>
                              <p:par>
                                <p:cTn id="71" presetID="10" presetClass="entr" presetSubtype="0" fill="hold" nodeType="withEffect">
                                  <p:stCondLst>
                                    <p:cond delay="0"/>
                                  </p:stCondLst>
                                  <p:childTnLst>
                                    <p:set>
                                      <p:cBhvr>
                                        <p:cTn id="72" dur="1" fill="hold">
                                          <p:stCondLst>
                                            <p:cond delay="0"/>
                                          </p:stCondLst>
                                        </p:cTn>
                                        <p:tgtEl>
                                          <p:spTgt spid="4187"/>
                                        </p:tgtEl>
                                        <p:attrNameLst>
                                          <p:attrName>style.visibility</p:attrName>
                                        </p:attrNameLst>
                                      </p:cBhvr>
                                      <p:to>
                                        <p:strVal val="visible"/>
                                      </p:to>
                                    </p:set>
                                    <p:animEffect transition="in" filter="fade">
                                      <p:cBhvr>
                                        <p:cTn id="73" dur="1000"/>
                                        <p:tgtEl>
                                          <p:spTgt spid="4187"/>
                                        </p:tgtEl>
                                      </p:cBhvr>
                                    </p:animEffect>
                                  </p:childTnLst>
                                </p:cTn>
                              </p:par>
                              <p:par>
                                <p:cTn id="74" presetID="10" presetClass="entr" presetSubtype="0" fill="hold" nodeType="withEffect">
                                  <p:stCondLst>
                                    <p:cond delay="0"/>
                                  </p:stCondLst>
                                  <p:childTnLst>
                                    <p:set>
                                      <p:cBhvr>
                                        <p:cTn id="75" dur="1" fill="hold">
                                          <p:stCondLst>
                                            <p:cond delay="0"/>
                                          </p:stCondLst>
                                        </p:cTn>
                                        <p:tgtEl>
                                          <p:spTgt spid="4188"/>
                                        </p:tgtEl>
                                        <p:attrNameLst>
                                          <p:attrName>style.visibility</p:attrName>
                                        </p:attrNameLst>
                                      </p:cBhvr>
                                      <p:to>
                                        <p:strVal val="visible"/>
                                      </p:to>
                                    </p:set>
                                    <p:animEffect transition="in" filter="fade">
                                      <p:cBhvr>
                                        <p:cTn id="76" dur="1000"/>
                                        <p:tgtEl>
                                          <p:spTgt spid="4188"/>
                                        </p:tgtEl>
                                      </p:cBhvr>
                                    </p:animEffect>
                                  </p:childTnLst>
                                </p:cTn>
                              </p:par>
                              <p:par>
                                <p:cTn id="77" presetID="10" presetClass="entr" presetSubtype="0" fill="hold" nodeType="withEffect">
                                  <p:stCondLst>
                                    <p:cond delay="0"/>
                                  </p:stCondLst>
                                  <p:childTnLst>
                                    <p:set>
                                      <p:cBhvr>
                                        <p:cTn id="78" dur="1" fill="hold">
                                          <p:stCondLst>
                                            <p:cond delay="0"/>
                                          </p:stCondLst>
                                        </p:cTn>
                                        <p:tgtEl>
                                          <p:spTgt spid="4189"/>
                                        </p:tgtEl>
                                        <p:attrNameLst>
                                          <p:attrName>style.visibility</p:attrName>
                                        </p:attrNameLst>
                                      </p:cBhvr>
                                      <p:to>
                                        <p:strVal val="visible"/>
                                      </p:to>
                                    </p:set>
                                    <p:animEffect transition="in" filter="fade">
                                      <p:cBhvr>
                                        <p:cTn id="79" dur="1000"/>
                                        <p:tgtEl>
                                          <p:spTgt spid="4189"/>
                                        </p:tgtEl>
                                      </p:cBhvr>
                                    </p:animEffect>
                                  </p:childTnLst>
                                </p:cTn>
                              </p:par>
                              <p:par>
                                <p:cTn id="80" presetID="10" presetClass="entr" presetSubtype="0" fill="hold" nodeType="withEffect">
                                  <p:stCondLst>
                                    <p:cond delay="0"/>
                                  </p:stCondLst>
                                  <p:childTnLst>
                                    <p:set>
                                      <p:cBhvr>
                                        <p:cTn id="81" dur="1" fill="hold">
                                          <p:stCondLst>
                                            <p:cond delay="0"/>
                                          </p:stCondLst>
                                        </p:cTn>
                                        <p:tgtEl>
                                          <p:spTgt spid="4190"/>
                                        </p:tgtEl>
                                        <p:attrNameLst>
                                          <p:attrName>style.visibility</p:attrName>
                                        </p:attrNameLst>
                                      </p:cBhvr>
                                      <p:to>
                                        <p:strVal val="visible"/>
                                      </p:to>
                                    </p:set>
                                    <p:animEffect transition="in" filter="fade">
                                      <p:cBhvr>
                                        <p:cTn id="82" dur="1000"/>
                                        <p:tgtEl>
                                          <p:spTgt spid="4190"/>
                                        </p:tgtEl>
                                      </p:cBhvr>
                                    </p:animEffect>
                                  </p:childTnLst>
                                </p:cTn>
                              </p:par>
                              <p:par>
                                <p:cTn id="83" presetID="10" presetClass="entr" presetSubtype="0" fill="hold" nodeType="withEffect">
                                  <p:stCondLst>
                                    <p:cond delay="0"/>
                                  </p:stCondLst>
                                  <p:childTnLst>
                                    <p:set>
                                      <p:cBhvr>
                                        <p:cTn id="84" dur="1" fill="hold">
                                          <p:stCondLst>
                                            <p:cond delay="0"/>
                                          </p:stCondLst>
                                        </p:cTn>
                                        <p:tgtEl>
                                          <p:spTgt spid="4191"/>
                                        </p:tgtEl>
                                        <p:attrNameLst>
                                          <p:attrName>style.visibility</p:attrName>
                                        </p:attrNameLst>
                                      </p:cBhvr>
                                      <p:to>
                                        <p:strVal val="visible"/>
                                      </p:to>
                                    </p:set>
                                    <p:animEffect transition="in" filter="fade">
                                      <p:cBhvr>
                                        <p:cTn id="85" dur="1000"/>
                                        <p:tgtEl>
                                          <p:spTgt spid="4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sp>
        <p:nvSpPr>
          <p:cNvPr id="4212" name="Google Shape;4212;p386"/>
          <p:cNvSpPr txBox="1">
            <a:spLocks noGrp="1"/>
          </p:cNvSpPr>
          <p:nvPr>
            <p:ph type="title"/>
          </p:nvPr>
        </p:nvSpPr>
        <p:spPr>
          <a:xfrm>
            <a:off x="822000" y="390167"/>
            <a:ext cx="113136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Number of Subtasks</a:t>
            </a:r>
            <a:endParaRPr/>
          </a:p>
        </p:txBody>
      </p:sp>
      <p:sp>
        <p:nvSpPr>
          <p:cNvPr id="4213" name="Google Shape;4213;p386"/>
          <p:cNvSpPr txBox="1">
            <a:spLocks noGrp="1"/>
          </p:cNvSpPr>
          <p:nvPr>
            <p:ph type="body" idx="1"/>
          </p:nvPr>
        </p:nvSpPr>
        <p:spPr>
          <a:xfrm>
            <a:off x="7882467" y="2593333"/>
            <a:ext cx="3952400" cy="40064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40256">
              <a:buSzPts val="1600"/>
            </a:pPr>
            <a:r>
              <a:rPr lang="en" sz="2133"/>
              <a:t>QASC and MCTACO has relatively higher number of subtasks than the rest of the dataset.</a:t>
            </a:r>
            <a:endParaRPr sz="2133"/>
          </a:p>
          <a:p>
            <a:pPr indent="-440256">
              <a:buSzPts val="1600"/>
            </a:pPr>
            <a:r>
              <a:rPr lang="en" sz="2133"/>
              <a:t>Number of subtasks (27) is way higher than the the number of datasets (6).</a:t>
            </a:r>
            <a:endParaRPr sz="2133"/>
          </a:p>
          <a:p>
            <a:pPr marL="0" indent="0">
              <a:buNone/>
            </a:pPr>
            <a:endParaRPr sz="2133"/>
          </a:p>
        </p:txBody>
      </p:sp>
      <p:sp>
        <p:nvSpPr>
          <p:cNvPr id="4214" name="Google Shape;4214;p38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111</a:t>
            </a:fld>
            <a:endParaRPr/>
          </a:p>
        </p:txBody>
      </p:sp>
      <p:pic>
        <p:nvPicPr>
          <p:cNvPr id="4215" name="Google Shape;4215;p386" title="Chart"/>
          <p:cNvPicPr preferRelativeResize="0"/>
          <p:nvPr/>
        </p:nvPicPr>
        <p:blipFill rotWithShape="1">
          <a:blip r:embed="rId3">
            <a:alphaModFix/>
          </a:blip>
          <a:srcRect t="12648"/>
          <a:stretch/>
        </p:blipFill>
        <p:spPr>
          <a:xfrm>
            <a:off x="923601" y="2227467"/>
            <a:ext cx="6857268" cy="39183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5"/>
                                        </p:tgtEl>
                                        <p:attrNameLst>
                                          <p:attrName>style.visibility</p:attrName>
                                        </p:attrNameLst>
                                      </p:cBhvr>
                                      <p:to>
                                        <p:strVal val="visible"/>
                                      </p:to>
                                    </p:set>
                                    <p:animEffect transition="in" filter="fade">
                                      <p:cBhvr>
                                        <p:cTn id="7" dur="1000"/>
                                        <p:tgtEl>
                                          <p:spTgt spid="4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3">
                                            <p:txEl>
                                              <p:pRg st="0" end="0"/>
                                            </p:txEl>
                                          </p:spTgt>
                                        </p:tgtEl>
                                        <p:attrNameLst>
                                          <p:attrName>style.visibility</p:attrName>
                                        </p:attrNameLst>
                                      </p:cBhvr>
                                      <p:to>
                                        <p:strVal val="visible"/>
                                      </p:to>
                                    </p:set>
                                    <p:animEffect transition="in" filter="fade">
                                      <p:cBhvr>
                                        <p:cTn id="12" dur="1000"/>
                                        <p:tgtEl>
                                          <p:spTgt spid="42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3">
                                            <p:txEl>
                                              <p:pRg st="1" end="1"/>
                                            </p:txEl>
                                          </p:spTgt>
                                        </p:tgtEl>
                                        <p:attrNameLst>
                                          <p:attrName>style.visibility</p:attrName>
                                        </p:attrNameLst>
                                      </p:cBhvr>
                                      <p:to>
                                        <p:strVal val="visible"/>
                                      </p:to>
                                    </p:set>
                                    <p:animEffect transition="in" filter="fade">
                                      <p:cBhvr>
                                        <p:cTn id="17" dur="1000"/>
                                        <p:tgtEl>
                                          <p:spTgt spid="42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219"/>
        <p:cNvGrpSpPr/>
        <p:nvPr/>
      </p:nvGrpSpPr>
      <p:grpSpPr>
        <a:xfrm>
          <a:off x="0" y="0"/>
          <a:ext cx="0" cy="0"/>
          <a:chOff x="0" y="0"/>
          <a:chExt cx="0" cy="0"/>
        </a:xfrm>
      </p:grpSpPr>
      <p:sp>
        <p:nvSpPr>
          <p:cNvPr id="4220" name="Google Shape;4220;p38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Statistics of Instruction Set</a:t>
            </a:r>
            <a:endParaRPr/>
          </a:p>
        </p:txBody>
      </p:sp>
      <p:sp>
        <p:nvSpPr>
          <p:cNvPr id="4221" name="Google Shape;4221;p387"/>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Total number of instances: 331k</a:t>
            </a:r>
            <a:endParaRPr/>
          </a:p>
        </p:txBody>
      </p:sp>
      <p:sp>
        <p:nvSpPr>
          <p:cNvPr id="4222" name="Google Shape;4222;p38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112</a:t>
            </a:fld>
            <a:endParaRPr/>
          </a:p>
        </p:txBody>
      </p:sp>
      <p:graphicFrame>
        <p:nvGraphicFramePr>
          <p:cNvPr id="4223" name="Google Shape;4223;p387"/>
          <p:cNvGraphicFramePr/>
          <p:nvPr/>
        </p:nvGraphicFramePr>
        <p:xfrm>
          <a:off x="6640700" y="2413933"/>
          <a:ext cx="3438201" cy="348330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DROP</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86,945</a:t>
                      </a:r>
                      <a:endParaRPr sz="8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22,722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35,231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CosmosQA</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E6B8AF"/>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975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43,932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Winogrande</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E6B8AF"/>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E6B8AF"/>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E6B8A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E6B8AF"/>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26737">
                <a:tc>
                  <a:txBody>
                    <a:bodyPr/>
                    <a:lstStyle/>
                    <a:p>
                      <a:pPr marL="0" lvl="0" indent="0" algn="ctr" rtl="0">
                        <a:lnSpc>
                          <a:spcPct val="115000"/>
                        </a:lnSpc>
                        <a:spcBef>
                          <a:spcPts val="0"/>
                        </a:spcBef>
                        <a:spcAft>
                          <a:spcPts val="0"/>
                        </a:spcAft>
                        <a:buNone/>
                      </a:pPr>
                      <a:r>
                        <a:rPr lang="en" sz="1100"/>
                        <a:t>QASC</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D2E9"/>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7,653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graphicFrame>
        <p:nvGraphicFramePr>
          <p:cNvPr id="4224" name="Google Shape;4224;p387"/>
          <p:cNvGraphicFramePr/>
          <p:nvPr/>
        </p:nvGraphicFramePr>
        <p:xfrm>
          <a:off x="1954600" y="2477539"/>
          <a:ext cx="3438201" cy="3251080"/>
        </p:xfrm>
        <a:graphic>
          <a:graphicData uri="http://schemas.openxmlformats.org/drawingml/2006/table">
            <a:tbl>
              <a:tblPr>
                <a:noFill/>
              </a:tblPr>
              <a:tblGrid>
                <a:gridCol w="1146067">
                  <a:extLst>
                    <a:ext uri="{9D8B030D-6E8A-4147-A177-3AD203B41FA5}">
                      <a16:colId xmlns:a16="http://schemas.microsoft.com/office/drawing/2014/main" val="20000"/>
                    </a:ext>
                  </a:extLst>
                </a:gridCol>
                <a:gridCol w="1146067">
                  <a:extLst>
                    <a:ext uri="{9D8B030D-6E8A-4147-A177-3AD203B41FA5}">
                      <a16:colId xmlns:a16="http://schemas.microsoft.com/office/drawing/2014/main" val="20001"/>
                    </a:ext>
                  </a:extLst>
                </a:gridCol>
                <a:gridCol w="1146067">
                  <a:extLst>
                    <a:ext uri="{9D8B030D-6E8A-4147-A177-3AD203B41FA5}">
                      <a16:colId xmlns:a16="http://schemas.microsoft.com/office/drawing/2014/main" val="20002"/>
                    </a:ext>
                  </a:extLst>
                </a:gridCol>
              </a:tblGrid>
              <a:tr h="226737">
                <a:tc>
                  <a:txBody>
                    <a:bodyPr/>
                    <a:lstStyle/>
                    <a:p>
                      <a:pPr marL="0" lvl="0" indent="0" algn="ctr" rtl="0">
                        <a:lnSpc>
                          <a:spcPct val="115000"/>
                        </a:lnSpc>
                        <a:spcBef>
                          <a:spcPts val="0"/>
                        </a:spcBef>
                        <a:spcAft>
                          <a:spcPts val="0"/>
                        </a:spcAft>
                        <a:buNone/>
                      </a:pPr>
                      <a:r>
                        <a:rPr lang="en" sz="1100"/>
                        <a:t>Dataset</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sub-task id</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100"/>
                        <a:t># of instances</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21,817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6737">
                <a:tc>
                  <a:txBody>
                    <a:bodyPr/>
                    <a:lstStyle/>
                    <a:p>
                      <a:pPr marL="0" lvl="0" indent="0" algn="ctr" rtl="0">
                        <a:lnSpc>
                          <a:spcPct val="115000"/>
                        </a:lnSpc>
                        <a:spcBef>
                          <a:spcPts val="0"/>
                        </a:spcBef>
                        <a:spcAft>
                          <a:spcPts val="0"/>
                        </a:spcAft>
                        <a:buNone/>
                      </a:pPr>
                      <a:r>
                        <a:rPr lang="en" sz="1100"/>
                        <a:t>Quoref</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24,354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2</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3</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4</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5</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629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6</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7</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8</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0"/>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9</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1"/>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2"/>
                  </a:ext>
                </a:extLst>
              </a:tr>
              <a:tr h="226737">
                <a:tc>
                  <a:txBody>
                    <a:bodyPr/>
                    <a:lstStyle/>
                    <a:p>
                      <a:pPr marL="0" lvl="0" indent="0" algn="ctr" rtl="0">
                        <a:lnSpc>
                          <a:spcPct val="115000"/>
                        </a:lnSpc>
                        <a:spcBef>
                          <a:spcPts val="0"/>
                        </a:spcBef>
                        <a:spcAft>
                          <a:spcPts val="0"/>
                        </a:spcAft>
                        <a:buNone/>
                      </a:pPr>
                      <a:r>
                        <a:rPr lang="en" sz="1100"/>
                        <a:t>MCTACO</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E5CD"/>
                    </a:solidFill>
                  </a:tcPr>
                </a:tc>
                <a:tc>
                  <a:txBody>
                    <a:bodyPr/>
                    <a:lstStyle/>
                    <a:p>
                      <a:pPr marL="0" lvl="0" indent="0" algn="ctr" rtl="0">
                        <a:lnSpc>
                          <a:spcPct val="115000"/>
                        </a:lnSpc>
                        <a:spcBef>
                          <a:spcPts val="0"/>
                        </a:spcBef>
                        <a:spcAft>
                          <a:spcPts val="0"/>
                        </a:spcAft>
                        <a:buNone/>
                      </a:pPr>
                      <a:r>
                        <a:rPr lang="en" sz="1100"/>
                        <a:t>11</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t>2,400</a:t>
                      </a:r>
                      <a:endParaRPr sz="1100"/>
                    </a:p>
                  </a:txBody>
                  <a:tcPr marL="38100" marR="38100" marT="25400" marB="254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1"/>
                                        </p:tgtEl>
                                        <p:attrNameLst>
                                          <p:attrName>style.visibility</p:attrName>
                                        </p:attrNameLst>
                                      </p:cBhvr>
                                      <p:to>
                                        <p:strVal val="visible"/>
                                      </p:to>
                                    </p:set>
                                    <p:animEffect transition="in" filter="fade">
                                      <p:cBhvr>
                                        <p:cTn id="7" dur="1000"/>
                                        <p:tgtEl>
                                          <p:spTgt spid="4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24"/>
                                        </p:tgtEl>
                                        <p:attrNameLst>
                                          <p:attrName>style.visibility</p:attrName>
                                        </p:attrNameLst>
                                      </p:cBhvr>
                                      <p:to>
                                        <p:strVal val="visible"/>
                                      </p:to>
                                    </p:set>
                                    <p:animEffect transition="in" filter="fade">
                                      <p:cBhvr>
                                        <p:cTn id="12" dur="1000"/>
                                        <p:tgtEl>
                                          <p:spTgt spid="4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23"/>
                                        </p:tgtEl>
                                        <p:attrNameLst>
                                          <p:attrName>style.visibility</p:attrName>
                                        </p:attrNameLst>
                                      </p:cBhvr>
                                      <p:to>
                                        <p:strVal val="visible"/>
                                      </p:to>
                                    </p:set>
                                    <p:animEffect transition="in" filter="fade">
                                      <p:cBhvr>
                                        <p:cTn id="17" dur="1000"/>
                                        <p:tgtEl>
                                          <p:spTgt spid="4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228"/>
        <p:cNvGrpSpPr/>
        <p:nvPr/>
      </p:nvGrpSpPr>
      <p:grpSpPr>
        <a:xfrm>
          <a:off x="0" y="0"/>
          <a:ext cx="0" cy="0"/>
          <a:chOff x="0" y="0"/>
          <a:chExt cx="0" cy="0"/>
        </a:xfrm>
      </p:grpSpPr>
      <p:sp>
        <p:nvSpPr>
          <p:cNvPr id="4229" name="Google Shape;4229;p388"/>
          <p:cNvSpPr txBox="1">
            <a:spLocks noGrp="1"/>
          </p:cNvSpPr>
          <p:nvPr>
            <p:ph type="title"/>
          </p:nvPr>
        </p:nvSpPr>
        <p:spPr>
          <a:xfrm>
            <a:off x="720233" y="170467"/>
            <a:ext cx="1169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2933"/>
              <a:t>Input/Output Dimensions at each Subtask</a:t>
            </a:r>
            <a:endParaRPr sz="2933"/>
          </a:p>
        </p:txBody>
      </p:sp>
      <p:sp>
        <p:nvSpPr>
          <p:cNvPr id="4230" name="Google Shape;4230;p388"/>
          <p:cNvSpPr txBox="1">
            <a:spLocks noGrp="1"/>
          </p:cNvSpPr>
          <p:nvPr>
            <p:ph type="body" idx="1"/>
          </p:nvPr>
        </p:nvSpPr>
        <p:spPr>
          <a:xfrm>
            <a:off x="6541233" y="4303533"/>
            <a:ext cx="5333200" cy="2081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CosmosQA and QASC have relatively higher dimensional instances, whereas Quoref and MCTACO have relatively lower dimensional instances.</a:t>
            </a:r>
            <a:endParaRPr sz="2000"/>
          </a:p>
        </p:txBody>
      </p:sp>
      <p:sp>
        <p:nvSpPr>
          <p:cNvPr id="4231" name="Google Shape;4231;p38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113</a:t>
            </a:fld>
            <a:endParaRPr/>
          </a:p>
        </p:txBody>
      </p:sp>
      <p:pic>
        <p:nvPicPr>
          <p:cNvPr id="4232" name="Google Shape;4232;p388"/>
          <p:cNvPicPr preferRelativeResize="0"/>
          <p:nvPr/>
        </p:nvPicPr>
        <p:blipFill rotWithShape="1">
          <a:blip r:embed="rId3">
            <a:alphaModFix/>
          </a:blip>
          <a:srcRect t="45972" b="21337"/>
          <a:stretch/>
        </p:blipFill>
        <p:spPr>
          <a:xfrm>
            <a:off x="6103334" y="2470267"/>
            <a:ext cx="6126169" cy="1630067"/>
          </a:xfrm>
          <a:prstGeom prst="rect">
            <a:avLst/>
          </a:prstGeom>
          <a:noFill/>
          <a:ln>
            <a:noFill/>
          </a:ln>
        </p:spPr>
      </p:pic>
      <p:sp>
        <p:nvSpPr>
          <p:cNvPr id="4233" name="Google Shape;4233;p388"/>
          <p:cNvSpPr/>
          <p:nvPr/>
        </p:nvSpPr>
        <p:spPr>
          <a:xfrm>
            <a:off x="6311167" y="2806184"/>
            <a:ext cx="1593600" cy="207200"/>
          </a:xfrm>
          <a:prstGeom prst="roundRect">
            <a:avLst>
              <a:gd name="adj" fmla="val 50000"/>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4" name="Google Shape;4234;p388"/>
          <p:cNvSpPr/>
          <p:nvPr/>
        </p:nvSpPr>
        <p:spPr>
          <a:xfrm>
            <a:off x="6338033" y="3087833"/>
            <a:ext cx="5752400" cy="649600"/>
          </a:xfrm>
          <a:prstGeom prst="roundRect">
            <a:avLst>
              <a:gd name="adj" fmla="val 50000"/>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35" name="Google Shape;4235;p388"/>
          <p:cNvSpPr txBox="1"/>
          <p:nvPr/>
        </p:nvSpPr>
        <p:spPr>
          <a:xfrm>
            <a:off x="84566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FF0000"/>
              </a:solidFill>
              <a:latin typeface="Lato"/>
              <a:ea typeface="Lato"/>
              <a:cs typeface="Lato"/>
              <a:sym typeface="Lato"/>
            </a:endParaRPr>
          </a:p>
        </p:txBody>
      </p:sp>
      <p:sp>
        <p:nvSpPr>
          <p:cNvPr id="4236" name="Google Shape;4236;p388"/>
          <p:cNvSpPr txBox="1"/>
          <p:nvPr/>
        </p:nvSpPr>
        <p:spPr>
          <a:xfrm>
            <a:off x="9695767" y="2272601"/>
            <a:ext cx="1424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solidFill>
                <a:srgbClr val="38761D"/>
              </a:solidFill>
              <a:latin typeface="Lato"/>
              <a:ea typeface="Lato"/>
              <a:cs typeface="Lato"/>
              <a:sym typeface="Lato"/>
            </a:endParaRPr>
          </a:p>
        </p:txBody>
      </p:sp>
      <p:sp>
        <p:nvSpPr>
          <p:cNvPr id="4237" name="Google Shape;4237;p388"/>
          <p:cNvSpPr/>
          <p:nvPr/>
        </p:nvSpPr>
        <p:spPr>
          <a:xfrm>
            <a:off x="6808733" y="1758800"/>
            <a:ext cx="2460400" cy="582000"/>
          </a:xfrm>
          <a:prstGeom prst="wedgeRectCallout">
            <a:avLst>
              <a:gd name="adj1" fmla="val -28846"/>
              <a:gd name="adj2" fmla="val 125997"/>
            </a:avLst>
          </a:prstGeom>
          <a:solidFill>
            <a:schemeClr val="lt2"/>
          </a:solid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FF0000"/>
                </a:solidFill>
                <a:latin typeface="Lato"/>
                <a:ea typeface="Lato"/>
                <a:cs typeface="Lato"/>
                <a:sym typeface="Lato"/>
              </a:rPr>
              <a:t>Input Dimension:1</a:t>
            </a:r>
            <a:endParaRPr/>
          </a:p>
        </p:txBody>
      </p:sp>
      <p:sp>
        <p:nvSpPr>
          <p:cNvPr id="4238" name="Google Shape;4238;p388"/>
          <p:cNvSpPr/>
          <p:nvPr/>
        </p:nvSpPr>
        <p:spPr>
          <a:xfrm>
            <a:off x="9677867" y="2146800"/>
            <a:ext cx="2460400" cy="582000"/>
          </a:xfrm>
          <a:prstGeom prst="wedgeRectCallout">
            <a:avLst>
              <a:gd name="adj1" fmla="val -29658"/>
              <a:gd name="adj2" fmla="val 110865"/>
            </a:avLst>
          </a:prstGeom>
          <a:solidFill>
            <a:schemeClr val="lt2"/>
          </a:solid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solidFill>
                  <a:srgbClr val="38761D"/>
                </a:solidFill>
                <a:latin typeface="Lato"/>
                <a:ea typeface="Lato"/>
                <a:cs typeface="Lato"/>
                <a:sym typeface="Lato"/>
              </a:rPr>
              <a:t>Output</a:t>
            </a:r>
            <a:r>
              <a:rPr lang="en">
                <a:solidFill>
                  <a:srgbClr val="FF0000"/>
                </a:solidFill>
                <a:latin typeface="Lato"/>
                <a:ea typeface="Lato"/>
                <a:cs typeface="Lato"/>
                <a:sym typeface="Lato"/>
              </a:rPr>
              <a:t> </a:t>
            </a:r>
            <a:r>
              <a:rPr lang="en">
                <a:solidFill>
                  <a:srgbClr val="38761D"/>
                </a:solidFill>
                <a:latin typeface="Lato"/>
                <a:ea typeface="Lato"/>
                <a:cs typeface="Lato"/>
                <a:sym typeface="Lato"/>
              </a:rPr>
              <a:t>Dimension:2</a:t>
            </a:r>
            <a:endParaRPr/>
          </a:p>
        </p:txBody>
      </p:sp>
      <p:pic>
        <p:nvPicPr>
          <p:cNvPr id="4239" name="Google Shape;4239;p388" title="Chart"/>
          <p:cNvPicPr preferRelativeResize="0"/>
          <p:nvPr/>
        </p:nvPicPr>
        <p:blipFill>
          <a:blip r:embed="rId4">
            <a:alphaModFix/>
          </a:blip>
          <a:stretch>
            <a:fillRect/>
          </a:stretch>
        </p:blipFill>
        <p:spPr>
          <a:xfrm>
            <a:off x="631533" y="1753601"/>
            <a:ext cx="5464467" cy="2081167"/>
          </a:xfrm>
          <a:prstGeom prst="rect">
            <a:avLst/>
          </a:prstGeom>
          <a:noFill/>
          <a:ln>
            <a:noFill/>
          </a:ln>
        </p:spPr>
      </p:pic>
      <p:sp>
        <p:nvSpPr>
          <p:cNvPr id="4240" name="Google Shape;4240;p388"/>
          <p:cNvSpPr txBox="1"/>
          <p:nvPr/>
        </p:nvSpPr>
        <p:spPr>
          <a:xfrm>
            <a:off x="1427767" y="1364834"/>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input</a:t>
            </a:r>
            <a:r>
              <a:rPr lang="en" sz="2000" i="1">
                <a:solidFill>
                  <a:schemeClr val="dk1"/>
                </a:solidFill>
                <a:latin typeface="Lato"/>
                <a:ea typeface="Lato"/>
                <a:cs typeface="Lato"/>
                <a:sym typeface="Lato"/>
              </a:rPr>
              <a:t> dimensions</a:t>
            </a:r>
            <a:endParaRPr i="1"/>
          </a:p>
        </p:txBody>
      </p:sp>
      <p:pic>
        <p:nvPicPr>
          <p:cNvPr id="4241" name="Google Shape;4241;p388" title="Chart"/>
          <p:cNvPicPr preferRelativeResize="0"/>
          <p:nvPr/>
        </p:nvPicPr>
        <p:blipFill>
          <a:blip r:embed="rId5">
            <a:alphaModFix/>
          </a:blip>
          <a:stretch>
            <a:fillRect/>
          </a:stretch>
        </p:blipFill>
        <p:spPr>
          <a:xfrm>
            <a:off x="645367" y="4555700"/>
            <a:ext cx="5464467" cy="2081171"/>
          </a:xfrm>
          <a:prstGeom prst="rect">
            <a:avLst/>
          </a:prstGeom>
          <a:noFill/>
          <a:ln>
            <a:noFill/>
          </a:ln>
        </p:spPr>
      </p:pic>
      <p:sp>
        <p:nvSpPr>
          <p:cNvPr id="4242" name="Google Shape;4242;p388"/>
          <p:cNvSpPr txBox="1"/>
          <p:nvPr/>
        </p:nvSpPr>
        <p:spPr>
          <a:xfrm>
            <a:off x="1363767" y="4179700"/>
            <a:ext cx="4000000" cy="600124"/>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r>
              <a:rPr lang="en" sz="2000" i="1">
                <a:solidFill>
                  <a:schemeClr val="dk1"/>
                </a:solidFill>
                <a:latin typeface="Lato"/>
                <a:ea typeface="Lato"/>
                <a:cs typeface="Lato"/>
                <a:sym typeface="Lato"/>
              </a:rPr>
              <a:t>distribution of </a:t>
            </a:r>
            <a:r>
              <a:rPr lang="en" sz="2000" b="1" i="1">
                <a:solidFill>
                  <a:schemeClr val="dk1"/>
                </a:solidFill>
                <a:latin typeface="Lato"/>
                <a:ea typeface="Lato"/>
                <a:cs typeface="Lato"/>
                <a:sym typeface="Lato"/>
              </a:rPr>
              <a:t>output</a:t>
            </a:r>
            <a:r>
              <a:rPr lang="en" sz="2000" i="1">
                <a:solidFill>
                  <a:schemeClr val="dk1"/>
                </a:solidFill>
                <a:latin typeface="Lato"/>
                <a:ea typeface="Lato"/>
                <a:cs typeface="Lato"/>
                <a:sym typeface="Lato"/>
              </a:rPr>
              <a:t> dimensions</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31"/>
                                        </p:tgtEl>
                                        <p:attrNameLst>
                                          <p:attrName>style.visibility</p:attrName>
                                        </p:attrNameLst>
                                      </p:cBhvr>
                                      <p:to>
                                        <p:strVal val="visible"/>
                                      </p:to>
                                    </p:set>
                                    <p:animEffect transition="in" filter="fade">
                                      <p:cBhvr>
                                        <p:cTn id="7" dur="1000"/>
                                        <p:tgtEl>
                                          <p:spTgt spid="4231"/>
                                        </p:tgtEl>
                                      </p:cBhvr>
                                    </p:animEffect>
                                  </p:childTnLst>
                                </p:cTn>
                              </p:par>
                              <p:par>
                                <p:cTn id="8" presetID="10" presetClass="entr" presetSubtype="0" fill="hold" nodeType="withEffect">
                                  <p:stCondLst>
                                    <p:cond delay="0"/>
                                  </p:stCondLst>
                                  <p:childTnLst>
                                    <p:set>
                                      <p:cBhvr>
                                        <p:cTn id="9" dur="1" fill="hold">
                                          <p:stCondLst>
                                            <p:cond delay="0"/>
                                          </p:stCondLst>
                                        </p:cTn>
                                        <p:tgtEl>
                                          <p:spTgt spid="4232"/>
                                        </p:tgtEl>
                                        <p:attrNameLst>
                                          <p:attrName>style.visibility</p:attrName>
                                        </p:attrNameLst>
                                      </p:cBhvr>
                                      <p:to>
                                        <p:strVal val="visible"/>
                                      </p:to>
                                    </p:set>
                                    <p:animEffect transition="in" filter="fade">
                                      <p:cBhvr>
                                        <p:cTn id="10" dur="1000"/>
                                        <p:tgtEl>
                                          <p:spTgt spid="4232"/>
                                        </p:tgtEl>
                                      </p:cBhvr>
                                    </p:animEffect>
                                  </p:childTnLst>
                                </p:cTn>
                              </p:par>
                              <p:par>
                                <p:cTn id="11" presetID="10" presetClass="entr" presetSubtype="0" fill="hold" nodeType="withEffect">
                                  <p:stCondLst>
                                    <p:cond delay="0"/>
                                  </p:stCondLst>
                                  <p:childTnLst>
                                    <p:set>
                                      <p:cBhvr>
                                        <p:cTn id="12" dur="1" fill="hold">
                                          <p:stCondLst>
                                            <p:cond delay="0"/>
                                          </p:stCondLst>
                                        </p:cTn>
                                        <p:tgtEl>
                                          <p:spTgt spid="4233"/>
                                        </p:tgtEl>
                                        <p:attrNameLst>
                                          <p:attrName>style.visibility</p:attrName>
                                        </p:attrNameLst>
                                      </p:cBhvr>
                                      <p:to>
                                        <p:strVal val="visible"/>
                                      </p:to>
                                    </p:set>
                                    <p:animEffect transition="in" filter="fade">
                                      <p:cBhvr>
                                        <p:cTn id="13" dur="1000"/>
                                        <p:tgtEl>
                                          <p:spTgt spid="4233"/>
                                        </p:tgtEl>
                                      </p:cBhvr>
                                    </p:animEffect>
                                  </p:childTnLst>
                                </p:cTn>
                              </p:par>
                              <p:par>
                                <p:cTn id="14" presetID="10" presetClass="entr" presetSubtype="0" fill="hold" nodeType="withEffect">
                                  <p:stCondLst>
                                    <p:cond delay="0"/>
                                  </p:stCondLst>
                                  <p:childTnLst>
                                    <p:set>
                                      <p:cBhvr>
                                        <p:cTn id="15" dur="1" fill="hold">
                                          <p:stCondLst>
                                            <p:cond delay="0"/>
                                          </p:stCondLst>
                                        </p:cTn>
                                        <p:tgtEl>
                                          <p:spTgt spid="4234"/>
                                        </p:tgtEl>
                                        <p:attrNameLst>
                                          <p:attrName>style.visibility</p:attrName>
                                        </p:attrNameLst>
                                      </p:cBhvr>
                                      <p:to>
                                        <p:strVal val="visible"/>
                                      </p:to>
                                    </p:set>
                                    <p:animEffect transition="in" filter="fade">
                                      <p:cBhvr>
                                        <p:cTn id="16" dur="1000"/>
                                        <p:tgtEl>
                                          <p:spTgt spid="4234"/>
                                        </p:tgtEl>
                                      </p:cBhvr>
                                    </p:animEffect>
                                  </p:childTnLst>
                                </p:cTn>
                              </p:par>
                              <p:par>
                                <p:cTn id="17" presetID="10" presetClass="entr" presetSubtype="0" fill="hold" nodeType="withEffect">
                                  <p:stCondLst>
                                    <p:cond delay="0"/>
                                  </p:stCondLst>
                                  <p:childTnLst>
                                    <p:set>
                                      <p:cBhvr>
                                        <p:cTn id="18" dur="1" fill="hold">
                                          <p:stCondLst>
                                            <p:cond delay="0"/>
                                          </p:stCondLst>
                                        </p:cTn>
                                        <p:tgtEl>
                                          <p:spTgt spid="4235"/>
                                        </p:tgtEl>
                                        <p:attrNameLst>
                                          <p:attrName>style.visibility</p:attrName>
                                        </p:attrNameLst>
                                      </p:cBhvr>
                                      <p:to>
                                        <p:strVal val="visible"/>
                                      </p:to>
                                    </p:set>
                                    <p:animEffect transition="in" filter="fade">
                                      <p:cBhvr>
                                        <p:cTn id="19" dur="1000"/>
                                        <p:tgtEl>
                                          <p:spTgt spid="4235"/>
                                        </p:tgtEl>
                                      </p:cBhvr>
                                    </p:animEffect>
                                  </p:childTnLst>
                                </p:cTn>
                              </p:par>
                              <p:par>
                                <p:cTn id="20" presetID="10" presetClass="entr" presetSubtype="0" fill="hold" nodeType="withEffect">
                                  <p:stCondLst>
                                    <p:cond delay="0"/>
                                  </p:stCondLst>
                                  <p:childTnLst>
                                    <p:set>
                                      <p:cBhvr>
                                        <p:cTn id="21" dur="1" fill="hold">
                                          <p:stCondLst>
                                            <p:cond delay="0"/>
                                          </p:stCondLst>
                                        </p:cTn>
                                        <p:tgtEl>
                                          <p:spTgt spid="4236"/>
                                        </p:tgtEl>
                                        <p:attrNameLst>
                                          <p:attrName>style.visibility</p:attrName>
                                        </p:attrNameLst>
                                      </p:cBhvr>
                                      <p:to>
                                        <p:strVal val="visible"/>
                                      </p:to>
                                    </p:set>
                                    <p:animEffect transition="in" filter="fade">
                                      <p:cBhvr>
                                        <p:cTn id="22" dur="1000"/>
                                        <p:tgtEl>
                                          <p:spTgt spid="4236"/>
                                        </p:tgtEl>
                                      </p:cBhvr>
                                    </p:animEffect>
                                  </p:childTnLst>
                                </p:cTn>
                              </p:par>
                              <p:par>
                                <p:cTn id="23" presetID="10" presetClass="entr" presetSubtype="0" fill="hold" nodeType="withEffect">
                                  <p:stCondLst>
                                    <p:cond delay="0"/>
                                  </p:stCondLst>
                                  <p:childTnLst>
                                    <p:set>
                                      <p:cBhvr>
                                        <p:cTn id="24" dur="1" fill="hold">
                                          <p:stCondLst>
                                            <p:cond delay="0"/>
                                          </p:stCondLst>
                                        </p:cTn>
                                        <p:tgtEl>
                                          <p:spTgt spid="4237"/>
                                        </p:tgtEl>
                                        <p:attrNameLst>
                                          <p:attrName>style.visibility</p:attrName>
                                        </p:attrNameLst>
                                      </p:cBhvr>
                                      <p:to>
                                        <p:strVal val="visible"/>
                                      </p:to>
                                    </p:set>
                                    <p:animEffect transition="in" filter="fade">
                                      <p:cBhvr>
                                        <p:cTn id="25" dur="1000"/>
                                        <p:tgtEl>
                                          <p:spTgt spid="4237"/>
                                        </p:tgtEl>
                                      </p:cBhvr>
                                    </p:animEffect>
                                  </p:childTnLst>
                                </p:cTn>
                              </p:par>
                              <p:par>
                                <p:cTn id="26" presetID="10" presetClass="entr" presetSubtype="0" fill="hold" nodeType="withEffect">
                                  <p:stCondLst>
                                    <p:cond delay="0"/>
                                  </p:stCondLst>
                                  <p:childTnLst>
                                    <p:set>
                                      <p:cBhvr>
                                        <p:cTn id="27" dur="1" fill="hold">
                                          <p:stCondLst>
                                            <p:cond delay="0"/>
                                          </p:stCondLst>
                                        </p:cTn>
                                        <p:tgtEl>
                                          <p:spTgt spid="4238"/>
                                        </p:tgtEl>
                                        <p:attrNameLst>
                                          <p:attrName>style.visibility</p:attrName>
                                        </p:attrNameLst>
                                      </p:cBhvr>
                                      <p:to>
                                        <p:strVal val="visible"/>
                                      </p:to>
                                    </p:set>
                                    <p:animEffect transition="in" filter="fade">
                                      <p:cBhvr>
                                        <p:cTn id="28" dur="1000"/>
                                        <p:tgtEl>
                                          <p:spTgt spid="42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30"/>
                                        </p:tgtEl>
                                        <p:attrNameLst>
                                          <p:attrName>style.visibility</p:attrName>
                                        </p:attrNameLst>
                                      </p:cBhvr>
                                      <p:to>
                                        <p:strVal val="visible"/>
                                      </p:to>
                                    </p:set>
                                    <p:animEffect transition="in" filter="fade">
                                      <p:cBhvr>
                                        <p:cTn id="33" dur="1000"/>
                                        <p:tgtEl>
                                          <p:spTgt spid="42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40"/>
                                        </p:tgtEl>
                                        <p:attrNameLst>
                                          <p:attrName>style.visibility</p:attrName>
                                        </p:attrNameLst>
                                      </p:cBhvr>
                                      <p:to>
                                        <p:strVal val="visible"/>
                                      </p:to>
                                    </p:set>
                                    <p:animEffect transition="in" filter="fade">
                                      <p:cBhvr>
                                        <p:cTn id="38" dur="1000"/>
                                        <p:tgtEl>
                                          <p:spTgt spid="4240"/>
                                        </p:tgtEl>
                                      </p:cBhvr>
                                    </p:animEffect>
                                  </p:childTnLst>
                                </p:cTn>
                              </p:par>
                              <p:par>
                                <p:cTn id="39" presetID="10" presetClass="entr" presetSubtype="0" fill="hold" nodeType="withEffect">
                                  <p:stCondLst>
                                    <p:cond delay="0"/>
                                  </p:stCondLst>
                                  <p:childTnLst>
                                    <p:set>
                                      <p:cBhvr>
                                        <p:cTn id="40" dur="1" fill="hold">
                                          <p:stCondLst>
                                            <p:cond delay="0"/>
                                          </p:stCondLst>
                                        </p:cTn>
                                        <p:tgtEl>
                                          <p:spTgt spid="4239"/>
                                        </p:tgtEl>
                                        <p:attrNameLst>
                                          <p:attrName>style.visibility</p:attrName>
                                        </p:attrNameLst>
                                      </p:cBhvr>
                                      <p:to>
                                        <p:strVal val="visible"/>
                                      </p:to>
                                    </p:set>
                                    <p:animEffect transition="in" filter="fade">
                                      <p:cBhvr>
                                        <p:cTn id="41" dur="1000"/>
                                        <p:tgtEl>
                                          <p:spTgt spid="42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242"/>
                                        </p:tgtEl>
                                        <p:attrNameLst>
                                          <p:attrName>style.visibility</p:attrName>
                                        </p:attrNameLst>
                                      </p:cBhvr>
                                      <p:to>
                                        <p:strVal val="visible"/>
                                      </p:to>
                                    </p:set>
                                    <p:animEffect transition="in" filter="fade">
                                      <p:cBhvr>
                                        <p:cTn id="46" dur="1000"/>
                                        <p:tgtEl>
                                          <p:spTgt spid="4242"/>
                                        </p:tgtEl>
                                      </p:cBhvr>
                                    </p:animEffect>
                                  </p:childTnLst>
                                </p:cTn>
                              </p:par>
                              <p:par>
                                <p:cTn id="47" presetID="10" presetClass="entr" presetSubtype="0" fill="hold" nodeType="withEffect">
                                  <p:stCondLst>
                                    <p:cond delay="0"/>
                                  </p:stCondLst>
                                  <p:childTnLst>
                                    <p:set>
                                      <p:cBhvr>
                                        <p:cTn id="48" dur="1" fill="hold">
                                          <p:stCondLst>
                                            <p:cond delay="0"/>
                                          </p:stCondLst>
                                        </p:cTn>
                                        <p:tgtEl>
                                          <p:spTgt spid="4241"/>
                                        </p:tgtEl>
                                        <p:attrNameLst>
                                          <p:attrName>style.visibility</p:attrName>
                                        </p:attrNameLst>
                                      </p:cBhvr>
                                      <p:to>
                                        <p:strVal val="visible"/>
                                      </p:to>
                                    </p:set>
                                    <p:animEffect transition="in" filter="fade">
                                      <p:cBhvr>
                                        <p:cTn id="49" dur="1000"/>
                                        <p:tgtEl>
                                          <p:spTgt spid="4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389"/>
          <p:cNvSpPr txBox="1">
            <a:spLocks noGrp="1"/>
          </p:cNvSpPr>
          <p:nvPr>
            <p:ph type="title"/>
          </p:nvPr>
        </p:nvSpPr>
        <p:spPr>
          <a:xfrm>
            <a:off x="822000" y="288567"/>
            <a:ext cx="112448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sz="3467"/>
              <a:t>Number of Good/Bad Examples</a:t>
            </a:r>
            <a:endParaRPr sz="3467"/>
          </a:p>
          <a:p>
            <a:endParaRPr sz="2933"/>
          </a:p>
        </p:txBody>
      </p:sp>
      <p:sp>
        <p:nvSpPr>
          <p:cNvPr id="4248" name="Google Shape;4248;p389"/>
          <p:cNvSpPr txBox="1">
            <a:spLocks noGrp="1"/>
          </p:cNvSpPr>
          <p:nvPr>
            <p:ph type="body" idx="1"/>
          </p:nvPr>
        </p:nvSpPr>
        <p:spPr>
          <a:xfrm>
            <a:off x="7416400" y="2146233"/>
            <a:ext cx="44184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a:t>DROP Instruction consists of relatively higher number of examples than the rest. </a:t>
            </a:r>
            <a:endParaRPr sz="2000"/>
          </a:p>
          <a:p>
            <a:pPr indent="-431789">
              <a:buSzPts val="1500"/>
            </a:pPr>
            <a:r>
              <a:rPr lang="en" sz="2000"/>
              <a:t>Only in Winogrande, no. of good examples provided is same as that of the bad examples.</a:t>
            </a:r>
            <a:endParaRPr sz="2000"/>
          </a:p>
          <a:p>
            <a:pPr indent="-431789">
              <a:buSzPts val="1500"/>
            </a:pPr>
            <a:r>
              <a:rPr lang="en" sz="2000"/>
              <a:t>QASC Instruction does not contain bad examples.</a:t>
            </a:r>
            <a:endParaRPr sz="2000"/>
          </a:p>
        </p:txBody>
      </p:sp>
      <p:sp>
        <p:nvSpPr>
          <p:cNvPr id="4249" name="Google Shape;4249;p38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114</a:t>
            </a:fld>
            <a:endParaRPr/>
          </a:p>
        </p:txBody>
      </p:sp>
      <p:pic>
        <p:nvPicPr>
          <p:cNvPr id="4250" name="Google Shape;4250;p389" title="Chart"/>
          <p:cNvPicPr preferRelativeResize="0"/>
          <p:nvPr/>
        </p:nvPicPr>
        <p:blipFill rotWithShape="1">
          <a:blip r:embed="rId3">
            <a:alphaModFix/>
          </a:blip>
          <a:srcRect t="12800"/>
          <a:stretch/>
        </p:blipFill>
        <p:spPr>
          <a:xfrm>
            <a:off x="1" y="2213300"/>
            <a:ext cx="7694167" cy="375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0"/>
                                        </p:tgtEl>
                                        <p:attrNameLst>
                                          <p:attrName>style.visibility</p:attrName>
                                        </p:attrNameLst>
                                      </p:cBhvr>
                                      <p:to>
                                        <p:strVal val="visible"/>
                                      </p:to>
                                    </p:set>
                                    <p:animEffect transition="in" filter="fade">
                                      <p:cBhvr>
                                        <p:cTn id="7" dur="1000"/>
                                        <p:tgtEl>
                                          <p:spTgt spid="4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48">
                                            <p:txEl>
                                              <p:pRg st="0" end="0"/>
                                            </p:txEl>
                                          </p:spTgt>
                                        </p:tgtEl>
                                        <p:attrNameLst>
                                          <p:attrName>style.visibility</p:attrName>
                                        </p:attrNameLst>
                                      </p:cBhvr>
                                      <p:to>
                                        <p:strVal val="visible"/>
                                      </p:to>
                                    </p:set>
                                    <p:animEffect transition="in" filter="fade">
                                      <p:cBhvr>
                                        <p:cTn id="12" dur="1000"/>
                                        <p:tgtEl>
                                          <p:spTgt spid="42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48">
                                            <p:txEl>
                                              <p:pRg st="1" end="1"/>
                                            </p:txEl>
                                          </p:spTgt>
                                        </p:tgtEl>
                                        <p:attrNameLst>
                                          <p:attrName>style.visibility</p:attrName>
                                        </p:attrNameLst>
                                      </p:cBhvr>
                                      <p:to>
                                        <p:strVal val="visible"/>
                                      </p:to>
                                    </p:set>
                                    <p:animEffect transition="in" filter="fade">
                                      <p:cBhvr>
                                        <p:cTn id="17" dur="1000"/>
                                        <p:tgtEl>
                                          <p:spTgt spid="42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48">
                                            <p:txEl>
                                              <p:pRg st="2" end="2"/>
                                            </p:txEl>
                                          </p:spTgt>
                                        </p:tgtEl>
                                        <p:attrNameLst>
                                          <p:attrName>style.visibility</p:attrName>
                                        </p:attrNameLst>
                                      </p:cBhvr>
                                      <p:to>
                                        <p:strVal val="visible"/>
                                      </p:to>
                                    </p:set>
                                    <p:animEffect transition="in" filter="fade">
                                      <p:cBhvr>
                                        <p:cTn id="22" dur="1000"/>
                                        <p:tgtEl>
                                          <p:spTgt spid="42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390"/>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Task Specification [Dis]Similarity</a:t>
            </a:r>
            <a:endParaRPr/>
          </a:p>
        </p:txBody>
      </p:sp>
      <p:sp>
        <p:nvSpPr>
          <p:cNvPr id="4256" name="Google Shape;4256;p390"/>
          <p:cNvSpPr txBox="1">
            <a:spLocks noGrp="1"/>
          </p:cNvSpPr>
          <p:nvPr>
            <p:ph type="body" idx="1"/>
          </p:nvPr>
        </p:nvSpPr>
        <p:spPr>
          <a:xfrm>
            <a:off x="851167" y="1437867"/>
            <a:ext cx="11012800" cy="52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a:t>Subtasks with similar </a:t>
            </a:r>
            <a:r>
              <a:rPr lang="en" sz="1867">
                <a:solidFill>
                  <a:schemeClr val="dk1"/>
                </a:solidFill>
              </a:rPr>
              <a:t>objective</a:t>
            </a:r>
            <a:r>
              <a:rPr lang="en" sz="1867"/>
              <a:t>, however the task specifications are different. </a:t>
            </a:r>
            <a:endParaRPr sz="1867"/>
          </a:p>
          <a:p>
            <a:pPr indent="0">
              <a:buNone/>
            </a:pPr>
            <a:endParaRPr sz="1867"/>
          </a:p>
          <a:p>
            <a:pPr indent="0">
              <a:buNone/>
            </a:pPr>
            <a:endParaRPr sz="1867"/>
          </a:p>
        </p:txBody>
      </p:sp>
      <p:sp>
        <p:nvSpPr>
          <p:cNvPr id="4257" name="Google Shape;4257;p39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115</a:t>
            </a:fld>
            <a:endParaRPr/>
          </a:p>
        </p:txBody>
      </p:sp>
      <p:pic>
        <p:nvPicPr>
          <p:cNvPr id="4258" name="Google Shape;4258;p390"/>
          <p:cNvPicPr preferRelativeResize="0"/>
          <p:nvPr/>
        </p:nvPicPr>
        <p:blipFill rotWithShape="1">
          <a:blip r:embed="rId3">
            <a:alphaModFix/>
          </a:blip>
          <a:srcRect t="2963" b="48527"/>
          <a:stretch/>
        </p:blipFill>
        <p:spPr>
          <a:xfrm>
            <a:off x="1433934" y="3028701"/>
            <a:ext cx="3463068" cy="990100"/>
          </a:xfrm>
          <a:prstGeom prst="rect">
            <a:avLst/>
          </a:prstGeom>
          <a:noFill/>
          <a:ln>
            <a:noFill/>
          </a:ln>
        </p:spPr>
      </p:pic>
      <p:pic>
        <p:nvPicPr>
          <p:cNvPr id="4259" name="Google Shape;4259;p390"/>
          <p:cNvPicPr preferRelativeResize="0"/>
          <p:nvPr/>
        </p:nvPicPr>
        <p:blipFill rotWithShape="1">
          <a:blip r:embed="rId4">
            <a:alphaModFix/>
          </a:blip>
          <a:srcRect b="1584"/>
          <a:stretch/>
        </p:blipFill>
        <p:spPr>
          <a:xfrm>
            <a:off x="1523667" y="4933833"/>
            <a:ext cx="9659600" cy="1032000"/>
          </a:xfrm>
          <a:prstGeom prst="rect">
            <a:avLst/>
          </a:prstGeom>
          <a:noFill/>
          <a:ln>
            <a:noFill/>
          </a:ln>
        </p:spPr>
      </p:pic>
      <p:sp>
        <p:nvSpPr>
          <p:cNvPr id="4260" name="Google Shape;4260;p390"/>
          <p:cNvSpPr txBox="1"/>
          <p:nvPr/>
        </p:nvSpPr>
        <p:spPr>
          <a:xfrm>
            <a:off x="2631567" y="2495101"/>
            <a:ext cx="1157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Quoref</a:t>
            </a:r>
            <a:endParaRPr b="1">
              <a:solidFill>
                <a:srgbClr val="1155CC"/>
              </a:solidFill>
              <a:latin typeface="Lato"/>
              <a:ea typeface="Lato"/>
              <a:cs typeface="Lato"/>
              <a:sym typeface="Lato"/>
            </a:endParaRPr>
          </a:p>
        </p:txBody>
      </p:sp>
      <p:sp>
        <p:nvSpPr>
          <p:cNvPr id="4261" name="Google Shape;4261;p390"/>
          <p:cNvSpPr txBox="1"/>
          <p:nvPr/>
        </p:nvSpPr>
        <p:spPr>
          <a:xfrm>
            <a:off x="7438133" y="2057021"/>
            <a:ext cx="2911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CosmosQA</a:t>
            </a:r>
            <a:endParaRPr b="1">
              <a:solidFill>
                <a:srgbClr val="1155CC"/>
              </a:solidFill>
              <a:latin typeface="Lato"/>
              <a:ea typeface="Lato"/>
              <a:cs typeface="Lato"/>
              <a:sym typeface="Lato"/>
            </a:endParaRPr>
          </a:p>
        </p:txBody>
      </p:sp>
      <p:sp>
        <p:nvSpPr>
          <p:cNvPr id="4262" name="Google Shape;4262;p390"/>
          <p:cNvSpPr txBox="1"/>
          <p:nvPr/>
        </p:nvSpPr>
        <p:spPr>
          <a:xfrm>
            <a:off x="-412033" y="5299134"/>
            <a:ext cx="2911600" cy="523180"/>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b="1">
                <a:solidFill>
                  <a:srgbClr val="1155CC"/>
                </a:solidFill>
                <a:latin typeface="Lato"/>
                <a:ea typeface="Lato"/>
                <a:cs typeface="Lato"/>
                <a:sym typeface="Lato"/>
              </a:rPr>
              <a:t>QASC</a:t>
            </a:r>
            <a:endParaRPr b="1">
              <a:solidFill>
                <a:srgbClr val="1155CC"/>
              </a:solidFill>
              <a:latin typeface="Lato"/>
              <a:ea typeface="Lato"/>
              <a:cs typeface="Lato"/>
              <a:sym typeface="Lato"/>
            </a:endParaRPr>
          </a:p>
        </p:txBody>
      </p:sp>
      <p:pic>
        <p:nvPicPr>
          <p:cNvPr id="4263" name="Google Shape;4263;p390"/>
          <p:cNvPicPr preferRelativeResize="0"/>
          <p:nvPr/>
        </p:nvPicPr>
        <p:blipFill>
          <a:blip r:embed="rId5">
            <a:alphaModFix/>
          </a:blip>
          <a:stretch>
            <a:fillRect/>
          </a:stretch>
        </p:blipFill>
        <p:spPr>
          <a:xfrm>
            <a:off x="5999487" y="2590634"/>
            <a:ext cx="4634845" cy="1996033"/>
          </a:xfrm>
          <a:prstGeom prst="rect">
            <a:avLst/>
          </a:prstGeom>
          <a:noFill/>
          <a:ln>
            <a:noFill/>
          </a:ln>
        </p:spPr>
      </p:pic>
      <p:sp>
        <p:nvSpPr>
          <p:cNvPr id="4264" name="Google Shape;4264;p390"/>
          <p:cNvSpPr/>
          <p:nvPr/>
        </p:nvSpPr>
        <p:spPr>
          <a:xfrm>
            <a:off x="5926333" y="2484500"/>
            <a:ext cx="4809600" cy="2199200"/>
          </a:xfrm>
          <a:prstGeom prst="roundRect">
            <a:avLst>
              <a:gd name="adj" fmla="val 4050"/>
            </a:avLst>
          </a:prstGeom>
          <a:noFill/>
          <a:ln w="9525" cap="flat" cmpd="sng">
            <a:solidFill>
              <a:srgbClr val="783F04"/>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4265" name="Google Shape;4265;p390"/>
          <p:cNvSpPr/>
          <p:nvPr/>
        </p:nvSpPr>
        <p:spPr>
          <a:xfrm>
            <a:off x="1667433" y="5020233"/>
            <a:ext cx="9333200" cy="990000"/>
          </a:xfrm>
          <a:prstGeom prst="roundRect">
            <a:avLst>
              <a:gd name="adj" fmla="val 16667"/>
            </a:avLst>
          </a:prstGeom>
          <a:noFill/>
          <a:ln w="952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6"/>
                                        </p:tgtEl>
                                        <p:attrNameLst>
                                          <p:attrName>style.visibility</p:attrName>
                                        </p:attrNameLst>
                                      </p:cBhvr>
                                      <p:to>
                                        <p:strVal val="visible"/>
                                      </p:to>
                                    </p:set>
                                    <p:animEffect transition="in" filter="fade">
                                      <p:cBhvr>
                                        <p:cTn id="7" dur="1000"/>
                                        <p:tgtEl>
                                          <p:spTgt spid="42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0"/>
                                        </p:tgtEl>
                                        <p:attrNameLst>
                                          <p:attrName>style.visibility</p:attrName>
                                        </p:attrNameLst>
                                      </p:cBhvr>
                                      <p:to>
                                        <p:strVal val="visible"/>
                                      </p:to>
                                    </p:set>
                                    <p:animEffect transition="in" filter="fade">
                                      <p:cBhvr>
                                        <p:cTn id="12" dur="1000"/>
                                        <p:tgtEl>
                                          <p:spTgt spid="4260"/>
                                        </p:tgtEl>
                                      </p:cBhvr>
                                    </p:animEffect>
                                  </p:childTnLst>
                                </p:cTn>
                              </p:par>
                              <p:par>
                                <p:cTn id="13" presetID="10" presetClass="entr" presetSubtype="0" fill="hold" nodeType="withEffect">
                                  <p:stCondLst>
                                    <p:cond delay="0"/>
                                  </p:stCondLst>
                                  <p:childTnLst>
                                    <p:set>
                                      <p:cBhvr>
                                        <p:cTn id="14" dur="1" fill="hold">
                                          <p:stCondLst>
                                            <p:cond delay="0"/>
                                          </p:stCondLst>
                                        </p:cTn>
                                        <p:tgtEl>
                                          <p:spTgt spid="4258"/>
                                        </p:tgtEl>
                                        <p:attrNameLst>
                                          <p:attrName>style.visibility</p:attrName>
                                        </p:attrNameLst>
                                      </p:cBhvr>
                                      <p:to>
                                        <p:strVal val="visible"/>
                                      </p:to>
                                    </p:set>
                                    <p:animEffect transition="in" filter="fade">
                                      <p:cBhvr>
                                        <p:cTn id="15" dur="1000"/>
                                        <p:tgtEl>
                                          <p:spTgt spid="42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261"/>
                                        </p:tgtEl>
                                        <p:attrNameLst>
                                          <p:attrName>style.visibility</p:attrName>
                                        </p:attrNameLst>
                                      </p:cBhvr>
                                      <p:to>
                                        <p:strVal val="visible"/>
                                      </p:to>
                                    </p:set>
                                    <p:animEffect transition="in" filter="fade">
                                      <p:cBhvr>
                                        <p:cTn id="20" dur="1000"/>
                                        <p:tgtEl>
                                          <p:spTgt spid="4261"/>
                                        </p:tgtEl>
                                      </p:cBhvr>
                                    </p:animEffect>
                                  </p:childTnLst>
                                </p:cTn>
                              </p:par>
                              <p:par>
                                <p:cTn id="21" presetID="10" presetClass="entr" presetSubtype="0" fill="hold" nodeType="withEffect">
                                  <p:stCondLst>
                                    <p:cond delay="0"/>
                                  </p:stCondLst>
                                  <p:childTnLst>
                                    <p:set>
                                      <p:cBhvr>
                                        <p:cTn id="22" dur="1" fill="hold">
                                          <p:stCondLst>
                                            <p:cond delay="0"/>
                                          </p:stCondLst>
                                        </p:cTn>
                                        <p:tgtEl>
                                          <p:spTgt spid="4263"/>
                                        </p:tgtEl>
                                        <p:attrNameLst>
                                          <p:attrName>style.visibility</p:attrName>
                                        </p:attrNameLst>
                                      </p:cBhvr>
                                      <p:to>
                                        <p:strVal val="visible"/>
                                      </p:to>
                                    </p:set>
                                    <p:animEffect transition="in" filter="fade">
                                      <p:cBhvr>
                                        <p:cTn id="23" dur="1000"/>
                                        <p:tgtEl>
                                          <p:spTgt spid="4263"/>
                                        </p:tgtEl>
                                      </p:cBhvr>
                                    </p:animEffect>
                                  </p:childTnLst>
                                </p:cTn>
                              </p:par>
                              <p:par>
                                <p:cTn id="24" presetID="10" presetClass="entr" presetSubtype="0" fill="hold" nodeType="withEffect">
                                  <p:stCondLst>
                                    <p:cond delay="0"/>
                                  </p:stCondLst>
                                  <p:childTnLst>
                                    <p:set>
                                      <p:cBhvr>
                                        <p:cTn id="25" dur="1" fill="hold">
                                          <p:stCondLst>
                                            <p:cond delay="0"/>
                                          </p:stCondLst>
                                        </p:cTn>
                                        <p:tgtEl>
                                          <p:spTgt spid="4264"/>
                                        </p:tgtEl>
                                        <p:attrNameLst>
                                          <p:attrName>style.visibility</p:attrName>
                                        </p:attrNameLst>
                                      </p:cBhvr>
                                      <p:to>
                                        <p:strVal val="visible"/>
                                      </p:to>
                                    </p:set>
                                    <p:animEffect transition="in" filter="fade">
                                      <p:cBhvr>
                                        <p:cTn id="26" dur="1000"/>
                                        <p:tgtEl>
                                          <p:spTgt spid="42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262"/>
                                        </p:tgtEl>
                                        <p:attrNameLst>
                                          <p:attrName>style.visibility</p:attrName>
                                        </p:attrNameLst>
                                      </p:cBhvr>
                                      <p:to>
                                        <p:strVal val="visible"/>
                                      </p:to>
                                    </p:set>
                                    <p:animEffect transition="in" filter="fade">
                                      <p:cBhvr>
                                        <p:cTn id="31" dur="1000"/>
                                        <p:tgtEl>
                                          <p:spTgt spid="4262"/>
                                        </p:tgtEl>
                                      </p:cBhvr>
                                    </p:animEffect>
                                  </p:childTnLst>
                                </p:cTn>
                              </p:par>
                              <p:par>
                                <p:cTn id="32" presetID="10" presetClass="entr" presetSubtype="0" fill="hold" nodeType="withEffect">
                                  <p:stCondLst>
                                    <p:cond delay="0"/>
                                  </p:stCondLst>
                                  <p:childTnLst>
                                    <p:set>
                                      <p:cBhvr>
                                        <p:cTn id="33" dur="1" fill="hold">
                                          <p:stCondLst>
                                            <p:cond delay="0"/>
                                          </p:stCondLst>
                                        </p:cTn>
                                        <p:tgtEl>
                                          <p:spTgt spid="4259"/>
                                        </p:tgtEl>
                                        <p:attrNameLst>
                                          <p:attrName>style.visibility</p:attrName>
                                        </p:attrNameLst>
                                      </p:cBhvr>
                                      <p:to>
                                        <p:strVal val="visible"/>
                                      </p:to>
                                    </p:set>
                                    <p:animEffect transition="in" filter="fade">
                                      <p:cBhvr>
                                        <p:cTn id="34" dur="1000"/>
                                        <p:tgtEl>
                                          <p:spTgt spid="4259"/>
                                        </p:tgtEl>
                                      </p:cBhvr>
                                    </p:animEffect>
                                  </p:childTnLst>
                                </p:cTn>
                              </p:par>
                              <p:par>
                                <p:cTn id="35" presetID="10" presetClass="entr" presetSubtype="0" fill="hold" nodeType="withEffect">
                                  <p:stCondLst>
                                    <p:cond delay="0"/>
                                  </p:stCondLst>
                                  <p:childTnLst>
                                    <p:set>
                                      <p:cBhvr>
                                        <p:cTn id="36" dur="1" fill="hold">
                                          <p:stCondLst>
                                            <p:cond delay="0"/>
                                          </p:stCondLst>
                                        </p:cTn>
                                        <p:tgtEl>
                                          <p:spTgt spid="4265"/>
                                        </p:tgtEl>
                                        <p:attrNameLst>
                                          <p:attrName>style.visibility</p:attrName>
                                        </p:attrNameLst>
                                      </p:cBhvr>
                                      <p:to>
                                        <p:strVal val="visible"/>
                                      </p:to>
                                    </p:set>
                                    <p:animEffect transition="in" filter="fade">
                                      <p:cBhvr>
                                        <p:cTn id="37" dur="1000"/>
                                        <p:tgtEl>
                                          <p:spTgt spid="4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269"/>
        <p:cNvGrpSpPr/>
        <p:nvPr/>
      </p:nvGrpSpPr>
      <p:grpSpPr>
        <a:xfrm>
          <a:off x="0" y="0"/>
          <a:ext cx="0" cy="0"/>
          <a:chOff x="0" y="0"/>
          <a:chExt cx="0" cy="0"/>
        </a:xfrm>
      </p:grpSpPr>
      <p:sp>
        <p:nvSpPr>
          <p:cNvPr id="4270" name="Google Shape;4270;p391"/>
          <p:cNvSpPr txBox="1">
            <a:spLocks noGrp="1"/>
          </p:cNvSpPr>
          <p:nvPr>
            <p:ph type="title"/>
          </p:nvPr>
        </p:nvSpPr>
        <p:spPr>
          <a:xfrm>
            <a:off x="762000" y="186967"/>
            <a:ext cx="113672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Topical Analysis</a:t>
            </a:r>
            <a:endParaRPr/>
          </a:p>
        </p:txBody>
      </p:sp>
      <p:sp>
        <p:nvSpPr>
          <p:cNvPr id="4271" name="Google Shape;4271;p391"/>
          <p:cNvSpPr txBox="1">
            <a:spLocks noGrp="1"/>
          </p:cNvSpPr>
          <p:nvPr>
            <p:ph type="body" idx="1"/>
          </p:nvPr>
        </p:nvSpPr>
        <p:spPr>
          <a:xfrm>
            <a:off x="822000" y="14350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chemeClr val="dk1"/>
              </a:buClr>
              <a:buSzPts val="1400"/>
            </a:pPr>
            <a:r>
              <a:rPr lang="en" sz="1867">
                <a:solidFill>
                  <a:schemeClr val="dk1"/>
                </a:solidFill>
              </a:rPr>
              <a:t>Even datasets with overlapping reasoning skills can have different topical distribution.</a:t>
            </a:r>
            <a:endParaRPr sz="1867">
              <a:solidFill>
                <a:schemeClr val="dk1"/>
              </a:solidFill>
            </a:endParaRPr>
          </a:p>
          <a:p>
            <a:pPr marL="0" indent="0">
              <a:buNone/>
            </a:pPr>
            <a:endParaRPr/>
          </a:p>
        </p:txBody>
      </p:sp>
      <p:sp>
        <p:nvSpPr>
          <p:cNvPr id="4272" name="Google Shape;4272;p39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116</a:t>
            </a:fld>
            <a:endParaRPr/>
          </a:p>
        </p:txBody>
      </p:sp>
      <p:graphicFrame>
        <p:nvGraphicFramePr>
          <p:cNvPr id="4273" name="Google Shape;4273;p391"/>
          <p:cNvGraphicFramePr/>
          <p:nvPr/>
        </p:nvGraphicFramePr>
        <p:xfrm>
          <a:off x="571151" y="2283247"/>
          <a:ext cx="11081433" cy="3528000"/>
        </p:xfrm>
        <a:graphic>
          <a:graphicData uri="http://schemas.openxmlformats.org/drawingml/2006/table">
            <a:tbl>
              <a:tblPr>
                <a:noFill/>
              </a:tblPr>
              <a:tblGrid>
                <a:gridCol w="1613000">
                  <a:extLst>
                    <a:ext uri="{9D8B030D-6E8A-4147-A177-3AD203B41FA5}">
                      <a16:colId xmlns:a16="http://schemas.microsoft.com/office/drawing/2014/main" val="20000"/>
                    </a:ext>
                  </a:extLst>
                </a:gridCol>
                <a:gridCol w="1924133">
                  <a:extLst>
                    <a:ext uri="{9D8B030D-6E8A-4147-A177-3AD203B41FA5}">
                      <a16:colId xmlns:a16="http://schemas.microsoft.com/office/drawing/2014/main" val="20001"/>
                    </a:ext>
                  </a:extLst>
                </a:gridCol>
                <a:gridCol w="7544300">
                  <a:extLst>
                    <a:ext uri="{9D8B030D-6E8A-4147-A177-3AD203B41FA5}">
                      <a16:colId xmlns:a16="http://schemas.microsoft.com/office/drawing/2014/main" val="20002"/>
                    </a:ext>
                  </a:extLst>
                </a:gridCol>
              </a:tblGrid>
              <a:tr h="447000">
                <a:tc>
                  <a:txBody>
                    <a:bodyPr/>
                    <a:lstStyle/>
                    <a:p>
                      <a:pPr marL="0" lvl="0" indent="0" algn="ctr" rtl="0">
                        <a:spcBef>
                          <a:spcPts val="0"/>
                        </a:spcBef>
                        <a:spcAft>
                          <a:spcPts val="0"/>
                        </a:spcAft>
                        <a:buNone/>
                      </a:pPr>
                      <a:r>
                        <a:rPr lang="en" sz="1300" b="1">
                          <a:latin typeface="Lato"/>
                          <a:ea typeface="Lato"/>
                          <a:cs typeface="Lato"/>
                          <a:sym typeface="Lato"/>
                        </a:rPr>
                        <a:t>Reasoning Skill</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Datasets</a:t>
                      </a:r>
                      <a:endParaRPr sz="1300" b="1">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latin typeface="Lato"/>
                          <a:ea typeface="Lato"/>
                          <a:cs typeface="Lato"/>
                          <a:sym typeface="Lato"/>
                        </a:rPr>
                        <a:t>Topic</a:t>
                      </a:r>
                      <a:endParaRPr sz="1300" b="1">
                        <a:latin typeface="Lato"/>
                        <a:ea typeface="Lato"/>
                        <a:cs typeface="Lato"/>
                        <a:sym typeface="Lato"/>
                      </a:endParaRPr>
                    </a:p>
                  </a:txBody>
                  <a:tcPr marL="121900" marR="121900" marT="121900" marB="121900" anchor="ctr"/>
                </a:tc>
                <a:extLst>
                  <a:ext uri="{0D108BD9-81ED-4DB2-BD59-A6C34878D82A}">
                    <a16:rowId xmlns:a16="http://schemas.microsoft.com/office/drawing/2014/main" val="10000"/>
                  </a:ext>
                </a:extLst>
              </a:tr>
              <a:tr h="724000">
                <a:tc>
                  <a:txBody>
                    <a:bodyPr/>
                    <a:lstStyle/>
                    <a:p>
                      <a:pPr marL="0" lvl="0" indent="0" algn="ctr" rtl="0">
                        <a:spcBef>
                          <a:spcPts val="0"/>
                        </a:spcBef>
                        <a:spcAft>
                          <a:spcPts val="0"/>
                        </a:spcAft>
                        <a:buNone/>
                      </a:pPr>
                      <a:r>
                        <a:rPr lang="en" sz="1300">
                          <a:latin typeface="Lato"/>
                          <a:ea typeface="Lato"/>
                          <a:cs typeface="Lato"/>
                          <a:sym typeface="Lato"/>
                        </a:rPr>
                        <a:t>Coreference Resolution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Quoref</a:t>
                      </a:r>
                      <a:r>
                        <a:rPr lang="en" sz="1300">
                          <a:latin typeface="Lato"/>
                          <a:ea typeface="Lato"/>
                          <a:cs typeface="Lato"/>
                          <a:sym typeface="Lato"/>
                        </a:rPr>
                        <a:t> uses </a:t>
                      </a:r>
                      <a:r>
                        <a:rPr lang="en" sz="1300" b="1">
                          <a:latin typeface="Lato"/>
                          <a:ea typeface="Lato"/>
                          <a:cs typeface="Lato"/>
                          <a:sym typeface="Lato"/>
                        </a:rPr>
                        <a:t>Wikipedia</a:t>
                      </a:r>
                      <a:r>
                        <a:rPr lang="en" sz="1300">
                          <a:latin typeface="Lato"/>
                          <a:ea typeface="Lato"/>
                          <a:cs typeface="Lato"/>
                          <a:sym typeface="Lato"/>
                        </a:rPr>
                        <a:t> pages about English </a:t>
                      </a:r>
                      <a:r>
                        <a:rPr lang="en" sz="1300" b="1">
                          <a:latin typeface="Lato"/>
                          <a:ea typeface="Lato"/>
                          <a:cs typeface="Lato"/>
                          <a:sym typeface="Lato"/>
                        </a:rPr>
                        <a:t>movies, art and architecture, geography, history, and music</a:t>
                      </a:r>
                      <a:r>
                        <a:rPr lang="en" sz="1300">
                          <a:latin typeface="Lato"/>
                          <a:ea typeface="Lato"/>
                          <a:cs typeface="Lato"/>
                          <a:sym typeface="Lato"/>
                        </a:rPr>
                        <a:t>, whereas </a:t>
                      </a:r>
                      <a:r>
                        <a:rPr lang="en" sz="1300">
                          <a:solidFill>
                            <a:srgbClr val="980000"/>
                          </a:solidFill>
                          <a:latin typeface="Lato"/>
                          <a:ea typeface="Lato"/>
                          <a:cs typeface="Lato"/>
                          <a:sym typeface="Lato"/>
                        </a:rPr>
                        <a:t>Winogrande</a:t>
                      </a:r>
                      <a:r>
                        <a:rPr lang="en" sz="1300">
                          <a:latin typeface="Lato"/>
                          <a:ea typeface="Lato"/>
                          <a:cs typeface="Lato"/>
                          <a:sym typeface="Lato"/>
                        </a:rPr>
                        <a:t> uses </a:t>
                      </a:r>
                      <a:r>
                        <a:rPr lang="en" sz="1300" b="1" u="sng">
                          <a:solidFill>
                            <a:schemeClr val="hlink"/>
                          </a:solidFill>
                          <a:latin typeface="Lato"/>
                          <a:ea typeface="Lato"/>
                          <a:cs typeface="Lato"/>
                          <a:sym typeface="Lato"/>
                          <a:hlinkClick r:id="rId3"/>
                        </a:rPr>
                        <a:t>wikihow</a:t>
                      </a:r>
                      <a:r>
                        <a:rPr lang="en" sz="1300">
                          <a:latin typeface="Lato"/>
                          <a:ea typeface="Lato"/>
                          <a:cs typeface="Lato"/>
                          <a:sym typeface="Lato"/>
                        </a:rPr>
                        <a:t> which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1300">
                          <a:latin typeface="Lato"/>
                          <a:ea typeface="Lato"/>
                          <a:cs typeface="Lato"/>
                          <a:sym typeface="Lato"/>
                        </a:rPr>
                        <a:t>Sentence Composition</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QASC</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QASC</a:t>
                      </a:r>
                      <a:r>
                        <a:rPr lang="en" sz="1300">
                          <a:latin typeface="Lato"/>
                          <a:ea typeface="Lato"/>
                          <a:cs typeface="Lato"/>
                          <a:sym typeface="Lato"/>
                        </a:rPr>
                        <a:t> uses </a:t>
                      </a:r>
                      <a:r>
                        <a:rPr lang="en" sz="1300" b="1">
                          <a:latin typeface="Lato"/>
                          <a:ea typeface="Lato"/>
                          <a:cs typeface="Lato"/>
                          <a:sym typeface="Lato"/>
                        </a:rPr>
                        <a:t>Grade school level science facts</a:t>
                      </a:r>
                      <a:r>
                        <a:rPr lang="en" sz="1300">
                          <a:latin typeface="Lato"/>
                          <a:ea typeface="Lato"/>
                          <a:cs typeface="Lato"/>
                          <a:sym typeface="Lato"/>
                        </a:rPr>
                        <a:t> from </a:t>
                      </a:r>
                      <a:r>
                        <a:rPr lang="en" sz="1300" b="1">
                          <a:latin typeface="Lato"/>
                          <a:ea typeface="Lato"/>
                          <a:cs typeface="Lato"/>
                          <a:sym typeface="Lato"/>
                        </a:rPr>
                        <a:t>WorldTree </a:t>
                      </a:r>
                      <a:r>
                        <a:rPr lang="en" sz="1300">
                          <a:latin typeface="Lato"/>
                          <a:ea typeface="Lato"/>
                          <a:cs typeface="Lato"/>
                          <a:sym typeface="Lato"/>
                        </a:rPr>
                        <a:t>corpus and </a:t>
                      </a:r>
                      <a:r>
                        <a:rPr lang="en" sz="1300" u="sng">
                          <a:solidFill>
                            <a:schemeClr val="hlink"/>
                          </a:solidFill>
                          <a:latin typeface="Lato"/>
                          <a:ea typeface="Lato"/>
                          <a:cs typeface="Lato"/>
                          <a:sym typeface="Lato"/>
                          <a:hlinkClick r:id="rId4"/>
                        </a:rPr>
                        <a:t>ck12</a:t>
                      </a:r>
                      <a:r>
                        <a:rPr lang="en" sz="1300">
                          <a:latin typeface="Lato"/>
                          <a:ea typeface="Lato"/>
                          <a:cs typeface="Lato"/>
                          <a:sym typeface="Lato"/>
                        </a:rPr>
                        <a:t>, in contrast to the topic of source corpora in </a:t>
                      </a:r>
                      <a:r>
                        <a:rPr lang="en" sz="1300">
                          <a:solidFill>
                            <a:srgbClr val="980000"/>
                          </a:solidFill>
                          <a:latin typeface="Lato"/>
                          <a:ea typeface="Lato"/>
                          <a:cs typeface="Lato"/>
                          <a:sym typeface="Lato"/>
                        </a:rPr>
                        <a:t>DROP</a:t>
                      </a:r>
                      <a:r>
                        <a:rPr lang="en" sz="1300">
                          <a:latin typeface="Lato"/>
                          <a:ea typeface="Lato"/>
                          <a:cs typeface="Lato"/>
                          <a:sym typeface="Lato"/>
                        </a:rPr>
                        <a: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3400">
                <a:tc>
                  <a:txBody>
                    <a:bodyPr/>
                    <a:lstStyle/>
                    <a:p>
                      <a:pPr marL="0" lvl="0" indent="0" algn="ctr" rtl="0">
                        <a:spcBef>
                          <a:spcPts val="0"/>
                        </a:spcBef>
                        <a:spcAft>
                          <a:spcPts val="0"/>
                        </a:spcAft>
                        <a:buNone/>
                      </a:pPr>
                      <a:r>
                        <a:rPr lang="en" sz="1300">
                          <a:latin typeface="Lato"/>
                          <a:ea typeface="Lato"/>
                          <a:cs typeface="Lato"/>
                          <a:sym typeface="Lato"/>
                        </a:rPr>
                        <a:t>Numerical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 MCTACO</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DROP</a:t>
                      </a:r>
                      <a:r>
                        <a:rPr lang="en" sz="1300">
                          <a:latin typeface="Lato"/>
                          <a:ea typeface="Lato"/>
                          <a:cs typeface="Lato"/>
                          <a:sym typeface="Lato"/>
                        </a:rPr>
                        <a:t> has passages from </a:t>
                      </a:r>
                      <a:r>
                        <a:rPr lang="en" sz="1300" b="1">
                          <a:latin typeface="Lato"/>
                          <a:ea typeface="Lato"/>
                          <a:cs typeface="Lato"/>
                          <a:sym typeface="Lato"/>
                        </a:rPr>
                        <a:t>history</a:t>
                      </a:r>
                      <a:r>
                        <a:rPr lang="en" sz="1300">
                          <a:latin typeface="Lato"/>
                          <a:ea typeface="Lato"/>
                          <a:cs typeface="Lato"/>
                          <a:sym typeface="Lato"/>
                        </a:rPr>
                        <a:t> and </a:t>
                      </a:r>
                      <a:r>
                        <a:rPr lang="en" sz="1300" b="1">
                          <a:latin typeface="Lato"/>
                          <a:ea typeface="Lato"/>
                          <a:cs typeface="Lato"/>
                          <a:sym typeface="Lato"/>
                        </a:rPr>
                        <a:t>sports</a:t>
                      </a:r>
                      <a:r>
                        <a:rPr lang="en" sz="1300">
                          <a:latin typeface="Lato"/>
                          <a:ea typeface="Lato"/>
                          <a:cs typeface="Lato"/>
                          <a:sym typeface="Lato"/>
                        </a:rPr>
                        <a:t> from </a:t>
                      </a:r>
                      <a:r>
                        <a:rPr lang="en" sz="1300" b="1">
                          <a:latin typeface="Lato"/>
                          <a:ea typeface="Lato"/>
                          <a:cs typeface="Lato"/>
                          <a:sym typeface="Lato"/>
                        </a:rPr>
                        <a:t>wikipedia</a:t>
                      </a:r>
                      <a:r>
                        <a:rPr lang="en" sz="1300">
                          <a:latin typeface="Lato"/>
                          <a:ea typeface="Lato"/>
                          <a:cs typeface="Lato"/>
                          <a:sym typeface="Lato"/>
                        </a:rPr>
                        <a:t> whereas </a:t>
                      </a:r>
                      <a:r>
                        <a:rPr lang="en" sz="1300">
                          <a:solidFill>
                            <a:srgbClr val="980000"/>
                          </a:solidFill>
                          <a:latin typeface="Lato"/>
                          <a:ea typeface="Lato"/>
                          <a:cs typeface="Lato"/>
                          <a:sym typeface="Lato"/>
                        </a:rPr>
                        <a:t>MCTACO </a:t>
                      </a:r>
                      <a:r>
                        <a:rPr lang="en" sz="1300">
                          <a:latin typeface="Lato"/>
                          <a:ea typeface="Lato"/>
                          <a:cs typeface="Lato"/>
                          <a:sym typeface="Lato"/>
                        </a:rPr>
                        <a:t>is based on randomly selected sentences from a diverse range of topics (news, travel guides, fiction stories etc.)</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53400">
                <a:tc>
                  <a:txBody>
                    <a:bodyPr/>
                    <a:lstStyle/>
                    <a:p>
                      <a:pPr marL="0" lvl="0" indent="0" algn="ctr" rtl="0">
                        <a:spcBef>
                          <a:spcPts val="0"/>
                        </a:spcBef>
                        <a:spcAft>
                          <a:spcPts val="0"/>
                        </a:spcAft>
                        <a:buNone/>
                      </a:pPr>
                      <a:r>
                        <a:rPr lang="en" sz="1300">
                          <a:latin typeface="Lato"/>
                          <a:ea typeface="Lato"/>
                          <a:cs typeface="Lato"/>
                          <a:sym typeface="Lato"/>
                        </a:rPr>
                        <a:t>Commonsense Reasoning</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 Quoref, MCTACO, Winogrande</a:t>
                      </a:r>
                      <a:endParaRPr sz="1300">
                        <a:solidFill>
                          <a:srgbClr val="980000"/>
                        </a:solidFill>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rgbClr val="980000"/>
                          </a:solidFill>
                          <a:latin typeface="Lato"/>
                          <a:ea typeface="Lato"/>
                          <a:cs typeface="Lato"/>
                          <a:sym typeface="Lato"/>
                        </a:rPr>
                        <a:t>CosmosQA</a:t>
                      </a:r>
                      <a:r>
                        <a:rPr lang="en" sz="1300">
                          <a:latin typeface="Lato"/>
                          <a:ea typeface="Lato"/>
                          <a:cs typeface="Lato"/>
                          <a:sym typeface="Lato"/>
                        </a:rPr>
                        <a:t> is based on a diverse collection of everyday situations from a corpus of </a:t>
                      </a:r>
                      <a:r>
                        <a:rPr lang="en" sz="1300" b="1">
                          <a:latin typeface="Lato"/>
                          <a:ea typeface="Lato"/>
                          <a:cs typeface="Lato"/>
                          <a:sym typeface="Lato"/>
                        </a:rPr>
                        <a:t>personal narratives</a:t>
                      </a:r>
                      <a:r>
                        <a:rPr lang="en" sz="1300">
                          <a:latin typeface="Lato"/>
                          <a:ea typeface="Lato"/>
                          <a:cs typeface="Lato"/>
                          <a:sym typeface="Lato"/>
                        </a:rPr>
                        <a:t> and the </a:t>
                      </a:r>
                      <a:r>
                        <a:rPr lang="en" sz="1300" b="1">
                          <a:latin typeface="Lato"/>
                          <a:ea typeface="Lato"/>
                          <a:cs typeface="Lato"/>
                          <a:sym typeface="Lato"/>
                        </a:rPr>
                        <a:t>Spinn3r</a:t>
                      </a:r>
                      <a:r>
                        <a:rPr lang="en" sz="1300">
                          <a:latin typeface="Lato"/>
                          <a:ea typeface="Lato"/>
                          <a:cs typeface="Lato"/>
                          <a:sym typeface="Lato"/>
                        </a:rPr>
                        <a:t> Blog Dataset. Topics of </a:t>
                      </a:r>
                      <a:r>
                        <a:rPr lang="en" sz="1300">
                          <a:solidFill>
                            <a:srgbClr val="980000"/>
                          </a:solidFill>
                          <a:latin typeface="Lato"/>
                          <a:ea typeface="Lato"/>
                          <a:cs typeface="Lato"/>
                          <a:sym typeface="Lato"/>
                        </a:rPr>
                        <a:t>Quoref, Winogrande</a:t>
                      </a:r>
                      <a:r>
                        <a:rPr lang="en" sz="1300">
                          <a:latin typeface="Lato"/>
                          <a:ea typeface="Lato"/>
                          <a:cs typeface="Lato"/>
                          <a:sym typeface="Lato"/>
                        </a:rPr>
                        <a:t> and </a:t>
                      </a:r>
                      <a:r>
                        <a:rPr lang="en" sz="1300">
                          <a:solidFill>
                            <a:srgbClr val="980000"/>
                          </a:solidFill>
                          <a:latin typeface="Lato"/>
                          <a:ea typeface="Lato"/>
                          <a:cs typeface="Lato"/>
                          <a:sym typeface="Lato"/>
                        </a:rPr>
                        <a:t>MCTACO</a:t>
                      </a:r>
                      <a:r>
                        <a:rPr lang="en" sz="1300">
                          <a:latin typeface="Lato"/>
                          <a:ea typeface="Lato"/>
                          <a:cs typeface="Lato"/>
                          <a:sym typeface="Lato"/>
                        </a:rPr>
                        <a:t> are very different.</a:t>
                      </a:r>
                      <a:endParaRPr sz="13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1"/>
                                        </p:tgtEl>
                                        <p:attrNameLst>
                                          <p:attrName>style.visibility</p:attrName>
                                        </p:attrNameLst>
                                      </p:cBhvr>
                                      <p:to>
                                        <p:strVal val="visible"/>
                                      </p:to>
                                    </p:set>
                                    <p:animEffect transition="in" filter="fade">
                                      <p:cBhvr>
                                        <p:cTn id="7" dur="1000"/>
                                        <p:tgtEl>
                                          <p:spTgt spid="4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73"/>
                                        </p:tgtEl>
                                        <p:attrNameLst>
                                          <p:attrName>style.visibility</p:attrName>
                                        </p:attrNameLst>
                                      </p:cBhvr>
                                      <p:to>
                                        <p:strVal val="visible"/>
                                      </p:to>
                                    </p:set>
                                    <p:animEffect transition="in" filter="fade">
                                      <p:cBhvr>
                                        <p:cTn id="12" dur="1000"/>
                                        <p:tgtEl>
                                          <p:spTgt spid="4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277"/>
        <p:cNvGrpSpPr/>
        <p:nvPr/>
      </p:nvGrpSpPr>
      <p:grpSpPr>
        <a:xfrm>
          <a:off x="0" y="0"/>
          <a:ext cx="0" cy="0"/>
          <a:chOff x="0" y="0"/>
          <a:chExt cx="0" cy="0"/>
        </a:xfrm>
      </p:grpSpPr>
      <p:sp>
        <p:nvSpPr>
          <p:cNvPr id="4278" name="Google Shape;4278;p392"/>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Analysis of Reasoning Classes </a:t>
            </a:r>
            <a:endParaRPr/>
          </a:p>
        </p:txBody>
      </p:sp>
      <p:sp>
        <p:nvSpPr>
          <p:cNvPr id="4279" name="Google Shape;4279;p392"/>
          <p:cNvSpPr txBox="1">
            <a:spLocks noGrp="1"/>
          </p:cNvSpPr>
          <p:nvPr>
            <p:ph type="body" idx="1"/>
          </p:nvPr>
        </p:nvSpPr>
        <p:spPr>
          <a:xfrm>
            <a:off x="822000" y="1536633"/>
            <a:ext cx="11012800" cy="763600"/>
          </a:xfrm>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a:solidFill>
                  <a:schemeClr val="dk1"/>
                </a:solidFill>
              </a:rPr>
              <a:t>We annotate the dataset with 7 reasoning categories: </a:t>
            </a:r>
            <a:endParaRPr>
              <a:solidFill>
                <a:schemeClr val="dk1"/>
              </a:solidFill>
            </a:endParaRPr>
          </a:p>
          <a:p>
            <a:pPr marL="0" indent="0">
              <a:buNone/>
            </a:pPr>
            <a:endParaRPr/>
          </a:p>
        </p:txBody>
      </p:sp>
      <p:sp>
        <p:nvSpPr>
          <p:cNvPr id="4280" name="Google Shape;4280;p39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117</a:t>
            </a:fld>
            <a:endParaRPr/>
          </a:p>
        </p:txBody>
      </p:sp>
      <p:graphicFrame>
        <p:nvGraphicFramePr>
          <p:cNvPr id="4281" name="Google Shape;4281;p392"/>
          <p:cNvGraphicFramePr/>
          <p:nvPr/>
        </p:nvGraphicFramePr>
        <p:xfrm>
          <a:off x="6033033" y="2403143"/>
          <a:ext cx="5249000" cy="3291520"/>
        </p:xfrm>
        <a:graphic>
          <a:graphicData uri="http://schemas.openxmlformats.org/drawingml/2006/table">
            <a:tbl>
              <a:tblPr>
                <a:noFill/>
              </a:tblPr>
              <a:tblGrid>
                <a:gridCol w="1984067">
                  <a:extLst>
                    <a:ext uri="{9D8B030D-6E8A-4147-A177-3AD203B41FA5}">
                      <a16:colId xmlns:a16="http://schemas.microsoft.com/office/drawing/2014/main" val="20000"/>
                    </a:ext>
                  </a:extLst>
                </a:gridCol>
                <a:gridCol w="3264933">
                  <a:extLst>
                    <a:ext uri="{9D8B030D-6E8A-4147-A177-3AD203B41FA5}">
                      <a16:colId xmlns:a16="http://schemas.microsoft.com/office/drawing/2014/main" val="20001"/>
                    </a:ext>
                  </a:extLst>
                </a:gridCol>
              </a:tblGrid>
              <a:tr h="406360">
                <a:tc>
                  <a:txBody>
                    <a:bodyPr/>
                    <a:lstStyle/>
                    <a:p>
                      <a:pPr marL="0" lvl="0" indent="0" algn="ctr" rtl="0">
                        <a:spcBef>
                          <a:spcPts val="0"/>
                        </a:spcBef>
                        <a:spcAft>
                          <a:spcPts val="0"/>
                        </a:spcAft>
                        <a:buNone/>
                      </a:pPr>
                      <a:r>
                        <a:rPr lang="en" sz="1100">
                          <a:latin typeface="Lato"/>
                          <a:ea typeface="Lato"/>
                          <a:cs typeface="Lato"/>
                          <a:sym typeface="Lato"/>
                        </a:rPr>
                        <a:t>Reasoning Class</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1100">
                          <a:latin typeface="Lato"/>
                          <a:ea typeface="Lato"/>
                          <a:cs typeface="Lato"/>
                          <a:sym typeface="Lato"/>
                        </a:rPr>
                        <a:t>Datasets Considered</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06360">
                <a:tc>
                  <a:txBody>
                    <a:bodyPr/>
                    <a:lstStyle/>
                    <a:p>
                      <a:pPr marL="0" lvl="0" indent="0" algn="ctr" rtl="0">
                        <a:spcBef>
                          <a:spcPts val="0"/>
                        </a:spcBef>
                        <a:spcAft>
                          <a:spcPts val="0"/>
                        </a:spcAft>
                        <a:buNone/>
                      </a:pPr>
                      <a:r>
                        <a:rPr lang="en" sz="1100">
                          <a:latin typeface="Lato"/>
                          <a:ea typeface="Lato"/>
                          <a:cs typeface="Lato"/>
                          <a:sym typeface="Lato"/>
                        </a:rPr>
                        <a:t>Coref. Resolution</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latin typeface="Lato"/>
                          <a:ea typeface="Lato"/>
                          <a:cs typeface="Lato"/>
                          <a:sym typeface="Lato"/>
                        </a:rPr>
                        <a:t>Quoref,  Winogrande</a:t>
                      </a:r>
                      <a:endParaRPr sz="1100">
                        <a:latin typeface="Lato"/>
                        <a:ea typeface="Lato"/>
                        <a:cs typeface="Lato"/>
                        <a:sym typeface="Lato"/>
                      </a:endParaRPr>
                    </a:p>
                  </a:txBody>
                  <a:tcPr marL="121900" marR="121900" marT="121900" marB="121900"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6360">
                <a:tc>
                  <a:txBody>
                    <a:bodyPr/>
                    <a:lstStyle/>
                    <a:p>
                      <a:pPr marL="0" lvl="0" indent="0" algn="ctr" rtl="0">
                        <a:spcBef>
                          <a:spcPts val="0"/>
                        </a:spcBef>
                        <a:spcAft>
                          <a:spcPts val="0"/>
                        </a:spcAft>
                        <a:buNone/>
                      </a:pPr>
                      <a:r>
                        <a:rPr lang="en" sz="1100">
                          <a:latin typeface="Lato"/>
                          <a:ea typeface="Lato"/>
                          <a:cs typeface="Lato"/>
                          <a:sym typeface="Lato"/>
                        </a:rPr>
                        <a:t>Commonsense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CosmosQA, Quoref, MCTACO, Winogrande</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2"/>
                  </a:ext>
                </a:extLst>
              </a:tr>
              <a:tr h="406360">
                <a:tc>
                  <a:txBody>
                    <a:bodyPr/>
                    <a:lstStyle/>
                    <a:p>
                      <a:pPr marL="0" lvl="0" indent="0" algn="ctr" rtl="0">
                        <a:spcBef>
                          <a:spcPts val="0"/>
                        </a:spcBef>
                        <a:spcAft>
                          <a:spcPts val="0"/>
                        </a:spcAft>
                        <a:buNone/>
                      </a:pPr>
                      <a:r>
                        <a:rPr lang="en" sz="1100">
                          <a:latin typeface="Lato"/>
                          <a:ea typeface="Lato"/>
                          <a:cs typeface="Lato"/>
                          <a:sym typeface="Lato"/>
                        </a:rPr>
                        <a:t>Numerical Reasoning</a:t>
                      </a:r>
                      <a:endParaRPr sz="1100">
                        <a:latin typeface="Lato"/>
                        <a:ea typeface="Lato"/>
                        <a:cs typeface="Lato"/>
                        <a:sym typeface="Lato"/>
                      </a:endParaRPr>
                    </a:p>
                  </a:txBody>
                  <a:tcPr marL="121900" marR="121900" marT="121900" marB="121900" anchor="ctr"/>
                </a:tc>
                <a:tc>
                  <a:txBody>
                    <a:bodyPr/>
                    <a:lstStyle/>
                    <a:p>
                      <a:pPr marL="0" lvl="0" indent="0" algn="ctr" rtl="0">
                        <a:spcBef>
                          <a:spcPts val="0"/>
                        </a:spcBef>
                        <a:spcAft>
                          <a:spcPts val="0"/>
                        </a:spcAft>
                        <a:buNone/>
                      </a:pPr>
                      <a:r>
                        <a:rPr lang="en" sz="1100">
                          <a:latin typeface="Lato"/>
                          <a:ea typeface="Lato"/>
                          <a:cs typeface="Lato"/>
                          <a:sym typeface="Lato"/>
                        </a:rPr>
                        <a:t>DROP, MCTACO</a:t>
                      </a:r>
                      <a:endParaRPr sz="1100">
                        <a:latin typeface="Lato"/>
                        <a:ea typeface="Lato"/>
                        <a:cs typeface="Lato"/>
                        <a:sym typeface="Lato"/>
                      </a:endParaRPr>
                    </a:p>
                  </a:txBody>
                  <a:tcPr marL="121900" marR="121900" marT="121900" marB="121900" anchor="ctr"/>
                </a:tc>
                <a:extLst>
                  <a:ext uri="{0D108BD9-81ED-4DB2-BD59-A6C34878D82A}">
                    <a16:rowId xmlns:a16="http://schemas.microsoft.com/office/drawing/2014/main" val="10003"/>
                  </a:ext>
                </a:extLst>
              </a:tr>
              <a:tr h="406360">
                <a:tc>
                  <a:txBody>
                    <a:bodyPr/>
                    <a:lstStyle/>
                    <a:p>
                      <a:pPr marL="0" lvl="0" indent="0" algn="ctr" rtl="0">
                        <a:spcBef>
                          <a:spcPts val="0"/>
                        </a:spcBef>
                        <a:spcAft>
                          <a:spcPts val="0"/>
                        </a:spcAft>
                        <a:buNone/>
                      </a:pPr>
                      <a:r>
                        <a:rPr lang="en" sz="1100">
                          <a:latin typeface="Lato"/>
                          <a:ea typeface="Lato"/>
                          <a:cs typeface="Lato"/>
                          <a:sym typeface="Lato"/>
                        </a:rPr>
                        <a:t>Sentence Composition</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DROP, QASC</a:t>
                      </a:r>
                      <a:endParaRPr sz="1100">
                        <a:latin typeface="Lato"/>
                        <a:ea typeface="Lato"/>
                        <a:cs typeface="Lato"/>
                        <a:sym typeface="Lato"/>
                      </a:endParaRPr>
                    </a:p>
                  </a:txBody>
                  <a:tcPr marL="121900" marR="121900" marT="121900" marB="121900"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06360">
                <a:tc>
                  <a:txBody>
                    <a:bodyPr/>
                    <a:lstStyle/>
                    <a:p>
                      <a:pPr marL="0" lvl="0" indent="0" algn="ctr" rtl="0">
                        <a:spcBef>
                          <a:spcPts val="0"/>
                        </a:spcBef>
                        <a:spcAft>
                          <a:spcPts val="0"/>
                        </a:spcAft>
                        <a:buNone/>
                      </a:pPr>
                      <a:r>
                        <a:rPr lang="en" sz="1100">
                          <a:latin typeface="Lato"/>
                          <a:ea typeface="Lato"/>
                          <a:cs typeface="Lato"/>
                          <a:sym typeface="Lato"/>
                        </a:rPr>
                        <a:t>Reading Comprehension</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CosmosQA</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06360">
                <a:tc>
                  <a:txBody>
                    <a:bodyPr/>
                    <a:lstStyle/>
                    <a:p>
                      <a:pPr marL="0" lvl="0" indent="0" algn="ctr" rtl="0">
                        <a:spcBef>
                          <a:spcPts val="0"/>
                        </a:spcBef>
                        <a:spcAft>
                          <a:spcPts val="0"/>
                        </a:spcAft>
                        <a:buNone/>
                      </a:pPr>
                      <a:r>
                        <a:rPr lang="en" sz="1100">
                          <a:latin typeface="Lato"/>
                          <a:ea typeface="Lato"/>
                          <a:cs typeface="Lato"/>
                          <a:sym typeface="Lato"/>
                        </a:rPr>
                        <a:t>Question Answering</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MCTACO, Winogrande,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06360">
                <a:tc>
                  <a:txBody>
                    <a:bodyPr/>
                    <a:lstStyle/>
                    <a:p>
                      <a:pPr marL="0" lvl="0" indent="0" algn="ctr" rtl="0">
                        <a:spcBef>
                          <a:spcPts val="0"/>
                        </a:spcBef>
                        <a:spcAft>
                          <a:spcPts val="0"/>
                        </a:spcAft>
                        <a:buNone/>
                      </a:pPr>
                      <a:r>
                        <a:rPr lang="en" sz="1100">
                          <a:latin typeface="Lato"/>
                          <a:ea typeface="Lato"/>
                          <a:cs typeface="Lato"/>
                          <a:sym typeface="Lato"/>
                        </a:rPr>
                        <a:t>Fooling AI model</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Lato"/>
                          <a:ea typeface="Lato"/>
                          <a:cs typeface="Lato"/>
                          <a:sym typeface="Lato"/>
                        </a:rPr>
                        <a:t>Quoref, DROP, QASC</a:t>
                      </a:r>
                      <a:endParaRPr sz="1100">
                        <a:latin typeface="Lato"/>
                        <a:ea typeface="Lato"/>
                        <a:cs typeface="Lato"/>
                        <a:sym typeface="Lato"/>
                      </a:endParaRPr>
                    </a:p>
                  </a:txBody>
                  <a:tcPr marL="121900" marR="121900"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282" name="Google Shape;4282;p392"/>
          <p:cNvSpPr/>
          <p:nvPr/>
        </p:nvSpPr>
        <p:spPr>
          <a:xfrm>
            <a:off x="500667" y="2592300"/>
            <a:ext cx="4464400" cy="242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609585" indent="-423323">
              <a:spcBef>
                <a:spcPts val="0"/>
              </a:spcBef>
              <a:spcAft>
                <a:spcPts val="0"/>
              </a:spcAft>
              <a:buSzPts val="1400"/>
              <a:buFont typeface="Lato"/>
              <a:buChar char="●"/>
            </a:pPr>
            <a:r>
              <a:rPr lang="en">
                <a:latin typeface="Lato"/>
                <a:ea typeface="Lato"/>
                <a:cs typeface="Lato"/>
                <a:sym typeface="Lato"/>
              </a:rPr>
              <a:t>There is a notable overlap between the reasoning skills required to address datasets. </a:t>
            </a:r>
            <a:endParaRPr>
              <a:latin typeface="Lato"/>
              <a:ea typeface="Lato"/>
              <a:cs typeface="Lato"/>
              <a:sym typeface="Lato"/>
            </a:endParaRPr>
          </a:p>
          <a:p>
            <a:pPr marL="609585">
              <a:spcBef>
                <a:spcPts val="0"/>
              </a:spcBef>
              <a:spcAft>
                <a:spcPts val="0"/>
              </a:spcAft>
            </a:pPr>
            <a:endParaRPr>
              <a:latin typeface="Lato"/>
              <a:ea typeface="Lato"/>
              <a:cs typeface="Lato"/>
              <a:sym typeface="Lato"/>
            </a:endParaRPr>
          </a:p>
          <a:p>
            <a:pPr marL="609585" indent="-423323">
              <a:spcBef>
                <a:spcPts val="0"/>
              </a:spcBef>
              <a:spcAft>
                <a:spcPts val="0"/>
              </a:spcAft>
              <a:buSzPts val="1400"/>
              <a:buFont typeface="Lato"/>
              <a:buChar char="●"/>
            </a:pPr>
            <a:r>
              <a:rPr lang="en">
                <a:latin typeface="Lato"/>
                <a:ea typeface="Lato"/>
                <a:cs typeface="Lato"/>
                <a:sym typeface="Lato"/>
              </a:rPr>
              <a:t>This will be a point to consider when doing evaluation on the dataset. </a:t>
            </a: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9"/>
                                        </p:tgtEl>
                                        <p:attrNameLst>
                                          <p:attrName>style.visibility</p:attrName>
                                        </p:attrNameLst>
                                      </p:cBhvr>
                                      <p:to>
                                        <p:strVal val="visible"/>
                                      </p:to>
                                    </p:set>
                                    <p:animEffect transition="in" filter="fade">
                                      <p:cBhvr>
                                        <p:cTn id="7" dur="1000"/>
                                        <p:tgtEl>
                                          <p:spTgt spid="4279"/>
                                        </p:tgtEl>
                                      </p:cBhvr>
                                    </p:animEffect>
                                  </p:childTnLst>
                                </p:cTn>
                              </p:par>
                              <p:par>
                                <p:cTn id="8" presetID="10" presetClass="entr" presetSubtype="0" fill="hold" nodeType="withEffect">
                                  <p:stCondLst>
                                    <p:cond delay="0"/>
                                  </p:stCondLst>
                                  <p:childTnLst>
                                    <p:set>
                                      <p:cBhvr>
                                        <p:cTn id="9" dur="1" fill="hold">
                                          <p:stCondLst>
                                            <p:cond delay="0"/>
                                          </p:stCondLst>
                                        </p:cTn>
                                        <p:tgtEl>
                                          <p:spTgt spid="4281"/>
                                        </p:tgtEl>
                                        <p:attrNameLst>
                                          <p:attrName>style.visibility</p:attrName>
                                        </p:attrNameLst>
                                      </p:cBhvr>
                                      <p:to>
                                        <p:strVal val="visible"/>
                                      </p:to>
                                    </p:set>
                                    <p:animEffect transition="in" filter="fade">
                                      <p:cBhvr>
                                        <p:cTn id="10" dur="1000"/>
                                        <p:tgtEl>
                                          <p:spTgt spid="42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2"/>
                                        </p:tgtEl>
                                        <p:attrNameLst>
                                          <p:attrName>style.visibility</p:attrName>
                                        </p:attrNameLst>
                                      </p:cBhvr>
                                      <p:to>
                                        <p:strVal val="visible"/>
                                      </p:to>
                                    </p:set>
                                    <p:animEffect transition="in" filter="fade">
                                      <p:cBhvr>
                                        <p:cTn id="15" dur="1000"/>
                                        <p:tgtEl>
                                          <p:spTgt spid="4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sp>
        <p:nvSpPr>
          <p:cNvPr id="4303" name="Google Shape;4303;p39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Assessment of Current Models</a:t>
            </a:r>
            <a:endParaRPr/>
          </a:p>
          <a:p>
            <a:endParaRPr/>
          </a:p>
        </p:txBody>
      </p:sp>
      <p:sp>
        <p:nvSpPr>
          <p:cNvPr id="4304" name="Google Shape;4304;p395"/>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b="1"/>
              <a:t>Goal:</a:t>
            </a:r>
            <a:r>
              <a:rPr lang="en"/>
              <a:t> Measure generalization across instructions:</a:t>
            </a:r>
            <a:endParaRPr/>
          </a:p>
          <a:p>
            <a:pPr lvl="1">
              <a:spcBef>
                <a:spcPts val="0"/>
              </a:spcBef>
              <a:buClr>
                <a:srgbClr val="0000FF"/>
              </a:buClr>
            </a:pPr>
            <a:r>
              <a:rPr lang="en" i="1">
                <a:solidFill>
                  <a:srgbClr val="0000FF"/>
                </a:solidFill>
              </a:rPr>
              <a:t>If model M is has seen instructions (</a:t>
            </a:r>
            <a:r>
              <a:rPr lang="en" i="1">
                <a:solidFill>
                  <a:srgbClr val="0000FF"/>
                </a:solidFill>
                <a:latin typeface="Times New Roman"/>
                <a:ea typeface="Times New Roman"/>
                <a:cs typeface="Times New Roman"/>
                <a:sym typeface="Times New Roman"/>
              </a:rPr>
              <a:t>I</a:t>
            </a:r>
            <a:r>
              <a:rPr lang="en" baseline="-25000">
                <a:solidFill>
                  <a:srgbClr val="0000FF"/>
                </a:solidFill>
                <a:latin typeface="Times New Roman"/>
                <a:ea typeface="Times New Roman"/>
                <a:cs typeface="Times New Roman"/>
                <a:sym typeface="Times New Roman"/>
              </a:rPr>
              <a:t>1</a:t>
            </a:r>
            <a:r>
              <a:rPr lang="en" i="1">
                <a:solidFill>
                  <a:srgbClr val="0000FF"/>
                </a:solidFill>
                <a:latin typeface="Times New Roman"/>
                <a:ea typeface="Times New Roman"/>
                <a:cs typeface="Times New Roman"/>
                <a:sym typeface="Times New Roman"/>
              </a:rPr>
              <a:t>, I</a:t>
            </a:r>
            <a:r>
              <a:rPr lang="en" baseline="-25000">
                <a:solidFill>
                  <a:srgbClr val="0000FF"/>
                </a:solidFill>
                <a:latin typeface="Times New Roman"/>
                <a:ea typeface="Times New Roman"/>
                <a:cs typeface="Times New Roman"/>
                <a:sym typeface="Times New Roman"/>
              </a:rPr>
              <a:t>2</a:t>
            </a:r>
            <a:r>
              <a:rPr lang="en" i="1">
                <a:solidFill>
                  <a:srgbClr val="0000FF"/>
                </a:solidFill>
                <a:latin typeface="Times New Roman"/>
                <a:ea typeface="Times New Roman"/>
                <a:cs typeface="Times New Roman"/>
                <a:sym typeface="Times New Roman"/>
              </a:rPr>
              <a:t>, ...I</a:t>
            </a:r>
            <a:r>
              <a:rPr lang="en" i="1" baseline="-25000">
                <a:solidFill>
                  <a:srgbClr val="0000FF"/>
                </a:solidFill>
                <a:latin typeface="Times New Roman"/>
                <a:ea typeface="Times New Roman"/>
                <a:cs typeface="Times New Roman"/>
                <a:sym typeface="Times New Roman"/>
              </a:rPr>
              <a:t>n</a:t>
            </a:r>
            <a:r>
              <a:rPr lang="en" i="1">
                <a:solidFill>
                  <a:srgbClr val="0000FF"/>
                </a:solidFill>
              </a:rPr>
              <a:t>), would it generalize to an unseen instruction </a:t>
            </a:r>
            <a:r>
              <a:rPr lang="en" i="1">
                <a:solidFill>
                  <a:srgbClr val="0000FF"/>
                </a:solidFill>
                <a:latin typeface="Times New Roman"/>
                <a:ea typeface="Times New Roman"/>
                <a:cs typeface="Times New Roman"/>
                <a:sym typeface="Times New Roman"/>
              </a:rPr>
              <a:t>I</a:t>
            </a:r>
            <a:r>
              <a:rPr lang="en" i="1" baseline="-25000">
                <a:solidFill>
                  <a:srgbClr val="0000FF"/>
                </a:solidFill>
                <a:latin typeface="Times New Roman"/>
                <a:ea typeface="Times New Roman"/>
                <a:cs typeface="Times New Roman"/>
                <a:sym typeface="Times New Roman"/>
              </a:rPr>
              <a:t>n+</a:t>
            </a:r>
            <a:r>
              <a:rPr lang="en" baseline="-25000">
                <a:solidFill>
                  <a:srgbClr val="0000FF"/>
                </a:solidFill>
                <a:latin typeface="Times New Roman"/>
                <a:ea typeface="Times New Roman"/>
                <a:cs typeface="Times New Roman"/>
                <a:sym typeface="Times New Roman"/>
              </a:rPr>
              <a:t>1</a:t>
            </a:r>
            <a:r>
              <a:rPr lang="en" i="1">
                <a:solidFill>
                  <a:srgbClr val="0000FF"/>
                </a:solidFill>
              </a:rPr>
              <a:t>? </a:t>
            </a:r>
            <a:endParaRPr i="1">
              <a:solidFill>
                <a:srgbClr val="0000FF"/>
              </a:solidFill>
            </a:endParaRPr>
          </a:p>
          <a:p>
            <a:pPr marL="0" indent="0">
              <a:buNone/>
            </a:pPr>
            <a:endParaRPr/>
          </a:p>
          <a:p>
            <a:r>
              <a:rPr lang="en" b="1"/>
              <a:t>Partition</a:t>
            </a:r>
            <a:r>
              <a:rPr lang="en"/>
              <a:t> subtasks to train/dev/test splits: </a:t>
            </a:r>
            <a:endParaRPr/>
          </a:p>
          <a:p>
            <a:pPr lvl="1">
              <a:spcBef>
                <a:spcPts val="0"/>
              </a:spcBef>
              <a:buClr>
                <a:srgbClr val="0000FF"/>
              </a:buClr>
            </a:pPr>
            <a:r>
              <a:rPr lang="en">
                <a:solidFill>
                  <a:srgbClr val="0000FF"/>
                </a:solidFill>
              </a:rPr>
              <a:t>Careful to avoid data leakage and encourage generalization.</a:t>
            </a:r>
            <a:endParaRPr>
              <a:solidFill>
                <a:srgbClr val="0000FF"/>
              </a:solidFill>
            </a:endParaRPr>
          </a:p>
          <a:p>
            <a:pPr marL="0" indent="0">
              <a:buNone/>
            </a:pPr>
            <a:endParaRPr/>
          </a:p>
          <a:p>
            <a:r>
              <a:rPr lang="en" b="1"/>
              <a:t>Evaluation</a:t>
            </a:r>
            <a:r>
              <a:rPr lang="en"/>
              <a:t> to measure the quality of the systems:</a:t>
            </a:r>
            <a:endParaRPr/>
          </a:p>
          <a:p>
            <a:pPr lvl="1">
              <a:spcBef>
                <a:spcPts val="0"/>
              </a:spcBef>
            </a:pPr>
            <a:r>
              <a:rPr lang="en">
                <a:solidFill>
                  <a:srgbClr val="0000FF"/>
                </a:solidFill>
              </a:rPr>
              <a:t>Formalizing</a:t>
            </a:r>
            <a:r>
              <a:rPr lang="en" sz="1867">
                <a:solidFill>
                  <a:srgbClr val="0000FF"/>
                </a:solidFill>
              </a:rPr>
              <a:t> </a:t>
            </a:r>
            <a:r>
              <a:rPr lang="en">
                <a:solidFill>
                  <a:srgbClr val="0000FF"/>
                </a:solidFill>
              </a:rPr>
              <a:t>a reliable e</a:t>
            </a:r>
            <a:r>
              <a:rPr lang="en" sz="1867">
                <a:solidFill>
                  <a:srgbClr val="0000FF"/>
                </a:solidFill>
              </a:rPr>
              <a:t>valuation metric </a:t>
            </a:r>
            <a:r>
              <a:rPr lang="en">
                <a:solidFill>
                  <a:srgbClr val="0000FF"/>
                </a:solidFill>
              </a:rPr>
              <a:t>will be </a:t>
            </a:r>
            <a:r>
              <a:rPr lang="en" sz="1867">
                <a:solidFill>
                  <a:srgbClr val="0000FF"/>
                </a:solidFill>
              </a:rPr>
              <a:t>challenge!</a:t>
            </a:r>
            <a:endParaRPr/>
          </a:p>
          <a:p>
            <a:pPr marL="0" indent="0">
              <a:buNone/>
            </a:pPr>
            <a:endParaRPr b="1"/>
          </a:p>
          <a:p>
            <a:r>
              <a:rPr lang="en" b="1"/>
              <a:t>Models:</a:t>
            </a:r>
            <a:r>
              <a:rPr lang="en"/>
              <a:t> BART, T5, GPT3 (bonus)</a:t>
            </a:r>
            <a:endParaRPr>
              <a:solidFill>
                <a:srgbClr val="0000FF"/>
              </a:solidFill>
            </a:endParaRPr>
          </a:p>
          <a:p>
            <a:pPr marL="0" indent="0">
              <a:buNone/>
            </a:pPr>
            <a:endParaRPr/>
          </a:p>
        </p:txBody>
      </p:sp>
      <p:sp>
        <p:nvSpPr>
          <p:cNvPr id="4305" name="Google Shape;4305;p39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4">
                                            <p:txEl>
                                              <p:pRg st="0" end="0"/>
                                            </p:txEl>
                                          </p:spTgt>
                                        </p:tgtEl>
                                        <p:attrNameLst>
                                          <p:attrName>style.visibility</p:attrName>
                                        </p:attrNameLst>
                                      </p:cBhvr>
                                      <p:to>
                                        <p:strVal val="visible"/>
                                      </p:to>
                                    </p:set>
                                    <p:animEffect transition="in" filter="fade">
                                      <p:cBhvr>
                                        <p:cTn id="7" dur="1000"/>
                                        <p:tgtEl>
                                          <p:spTgt spid="43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4">
                                            <p:txEl>
                                              <p:pRg st="1" end="1"/>
                                            </p:txEl>
                                          </p:spTgt>
                                        </p:tgtEl>
                                        <p:attrNameLst>
                                          <p:attrName>style.visibility</p:attrName>
                                        </p:attrNameLst>
                                      </p:cBhvr>
                                      <p:to>
                                        <p:strVal val="visible"/>
                                      </p:to>
                                    </p:set>
                                    <p:animEffect transition="in" filter="fade">
                                      <p:cBhvr>
                                        <p:cTn id="12" dur="1000"/>
                                        <p:tgtEl>
                                          <p:spTgt spid="43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4">
                                            <p:txEl>
                                              <p:pRg st="3" end="3"/>
                                            </p:txEl>
                                          </p:spTgt>
                                        </p:tgtEl>
                                        <p:attrNameLst>
                                          <p:attrName>style.visibility</p:attrName>
                                        </p:attrNameLst>
                                      </p:cBhvr>
                                      <p:to>
                                        <p:strVal val="visible"/>
                                      </p:to>
                                    </p:set>
                                    <p:animEffect transition="in" filter="fade">
                                      <p:cBhvr>
                                        <p:cTn id="17" dur="1000"/>
                                        <p:tgtEl>
                                          <p:spTgt spid="430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4">
                                            <p:txEl>
                                              <p:pRg st="4" end="4"/>
                                            </p:txEl>
                                          </p:spTgt>
                                        </p:tgtEl>
                                        <p:attrNameLst>
                                          <p:attrName>style.visibility</p:attrName>
                                        </p:attrNameLst>
                                      </p:cBhvr>
                                      <p:to>
                                        <p:strVal val="visible"/>
                                      </p:to>
                                    </p:set>
                                    <p:animEffect transition="in" filter="fade">
                                      <p:cBhvr>
                                        <p:cTn id="22" dur="1000"/>
                                        <p:tgtEl>
                                          <p:spTgt spid="430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4">
                                            <p:txEl>
                                              <p:pRg st="6" end="6"/>
                                            </p:txEl>
                                          </p:spTgt>
                                        </p:tgtEl>
                                        <p:attrNameLst>
                                          <p:attrName>style.visibility</p:attrName>
                                        </p:attrNameLst>
                                      </p:cBhvr>
                                      <p:to>
                                        <p:strVal val="visible"/>
                                      </p:to>
                                    </p:set>
                                    <p:animEffect transition="in" filter="fade">
                                      <p:cBhvr>
                                        <p:cTn id="27" dur="1000"/>
                                        <p:tgtEl>
                                          <p:spTgt spid="430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04">
                                            <p:txEl>
                                              <p:pRg st="7" end="7"/>
                                            </p:txEl>
                                          </p:spTgt>
                                        </p:tgtEl>
                                        <p:attrNameLst>
                                          <p:attrName>style.visibility</p:attrName>
                                        </p:attrNameLst>
                                      </p:cBhvr>
                                      <p:to>
                                        <p:strVal val="visible"/>
                                      </p:to>
                                    </p:set>
                                    <p:animEffect transition="in" filter="fade">
                                      <p:cBhvr>
                                        <p:cTn id="32" dur="1000"/>
                                        <p:tgtEl>
                                          <p:spTgt spid="430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04">
                                            <p:txEl>
                                              <p:pRg st="9" end="9"/>
                                            </p:txEl>
                                          </p:spTgt>
                                        </p:tgtEl>
                                        <p:attrNameLst>
                                          <p:attrName>style.visibility</p:attrName>
                                        </p:attrNameLst>
                                      </p:cBhvr>
                                      <p:to>
                                        <p:strVal val="visible"/>
                                      </p:to>
                                    </p:set>
                                    <p:animEffect transition="in" filter="fade">
                                      <p:cBhvr>
                                        <p:cTn id="37" dur="1000"/>
                                        <p:tgtEl>
                                          <p:spTgt spid="43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Collection</a:t>
            </a:r>
            <a:endParaRPr/>
          </a:p>
        </p:txBody>
      </p:sp>
      <p:sp>
        <p:nvSpPr>
          <p:cNvPr id="802" name="Google Shape;802;p8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chemeClr val="dk1"/>
              </a:buClr>
            </a:pPr>
            <a:r>
              <a:rPr lang="en" dirty="0">
                <a:solidFill>
                  <a:schemeClr val="dk1"/>
                </a:solidFill>
              </a:rPr>
              <a:t>Crowdsourcing our dataset?</a:t>
            </a:r>
            <a:endParaRPr dirty="0">
              <a:solidFill>
                <a:schemeClr val="dk1"/>
              </a:solidFill>
            </a:endParaRPr>
          </a:p>
          <a:p>
            <a:pPr lvl="1">
              <a:spcBef>
                <a:spcPts val="0"/>
              </a:spcBef>
              <a:buClr>
                <a:srgbClr val="434343"/>
              </a:buClr>
            </a:pPr>
            <a:r>
              <a:rPr lang="en" dirty="0">
                <a:solidFill>
                  <a:srgbClr val="980000"/>
                </a:solidFill>
              </a:rPr>
              <a:t>Expensive and quality is a bottleneck.</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p:txBody>
      </p:sp>
      <p:sp>
        <p:nvSpPr>
          <p:cNvPr id="803" name="Google Shape;803;p8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119</a:t>
            </a:fld>
            <a:endParaRPr/>
          </a:p>
        </p:txBody>
      </p:sp>
      <p:sp>
        <p:nvSpPr>
          <p:cNvPr id="804" name="Google Shape;804;p80"/>
          <p:cNvSpPr txBox="1"/>
          <p:nvPr/>
        </p:nvSpPr>
        <p:spPr>
          <a:xfrm>
            <a:off x="866400" y="2593600"/>
            <a:ext cx="10553200" cy="211592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Instead, reuse crowdsourcing datasets and their instructions </a:t>
            </a:r>
            <a:r>
              <a:rPr lang="en" sz="1467" dirty="0">
                <a:solidFill>
                  <a:srgbClr val="666666"/>
                </a:solidFill>
                <a:highlight>
                  <a:schemeClr val="lt1"/>
                </a:highlight>
                <a:latin typeface="Lato"/>
                <a:ea typeface="Lato"/>
                <a:cs typeface="Lato"/>
                <a:sym typeface="Lato"/>
              </a:rPr>
              <a:t>(Efrat &amp; Levy, 2020)</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They are mostly curated.</a:t>
            </a:r>
            <a:endParaRPr dirty="0">
              <a:solidFill>
                <a:srgbClr val="0000FF"/>
              </a:solidFill>
              <a:latin typeface="Lato"/>
              <a:ea typeface="Lato"/>
              <a:cs typeface="Lato"/>
              <a:sym typeface="Lato"/>
            </a:endParaRPr>
          </a:p>
          <a:p>
            <a:pPr marL="1219170">
              <a:lnSpc>
                <a:spcPct val="115000"/>
              </a:lnSpc>
              <a:spcBef>
                <a:spcPts val="0"/>
              </a:spcBef>
              <a:spcAft>
                <a:spcPts val="0"/>
              </a:spcAft>
            </a:pPr>
            <a:endParaRPr sz="2400" dirty="0">
              <a:solidFill>
                <a:srgbClr val="0000FF"/>
              </a:solidFill>
              <a:latin typeface="Lato"/>
              <a:ea typeface="Lato"/>
              <a:cs typeface="Lato"/>
              <a:sym typeface="Lato"/>
            </a:endParaRPr>
          </a:p>
          <a:p>
            <a:pPr>
              <a:lnSpc>
                <a:spcPct val="115000"/>
              </a:lnSpc>
              <a:spcBef>
                <a:spcPts val="0"/>
              </a:spcBef>
              <a:spcAft>
                <a:spcPts val="0"/>
              </a:spcAft>
            </a:pPr>
            <a:endParaRPr sz="2400"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5" name="Google Shape;805;p80"/>
          <p:cNvSpPr txBox="1"/>
          <p:nvPr/>
        </p:nvSpPr>
        <p:spPr>
          <a:xfrm>
            <a:off x="842733" y="3652034"/>
            <a:ext cx="9686800" cy="1585009"/>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rgbClr val="000000"/>
              </a:buClr>
              <a:buSzPts val="1800"/>
              <a:buFont typeface="Lato"/>
              <a:buChar char="●"/>
            </a:pPr>
            <a:r>
              <a:rPr lang="en" sz="2400" dirty="0">
                <a:solidFill>
                  <a:schemeClr val="dk1"/>
                </a:solidFill>
                <a:latin typeface="Lato"/>
                <a:ea typeface="Lato"/>
                <a:cs typeface="Lato"/>
                <a:sym typeface="Lato"/>
              </a:rPr>
              <a:t>Contacted dataset authors</a:t>
            </a:r>
            <a:endParaRPr sz="2400" dirty="0">
              <a:solidFill>
                <a:schemeClr val="dk1"/>
              </a:solidFill>
              <a:latin typeface="Lato"/>
              <a:ea typeface="Lato"/>
              <a:cs typeface="Lato"/>
              <a:sym typeface="Lato"/>
            </a:endParaRPr>
          </a:p>
          <a:p>
            <a:pPr marL="1219170" lvl="1" indent="-423323">
              <a:lnSpc>
                <a:spcPct val="115000"/>
              </a:lnSpc>
              <a:spcBef>
                <a:spcPts val="0"/>
              </a:spcBef>
              <a:spcAft>
                <a:spcPts val="0"/>
              </a:spcAft>
              <a:buClr>
                <a:srgbClr val="434343"/>
              </a:buClr>
              <a:buSzPts val="1400"/>
              <a:buFont typeface="Lato"/>
              <a:buChar char="○"/>
            </a:pPr>
            <a:r>
              <a:rPr lang="en" dirty="0">
                <a:solidFill>
                  <a:srgbClr val="0000FF"/>
                </a:solidFill>
                <a:latin typeface="Lato"/>
                <a:ea typeface="Lato"/>
                <a:cs typeface="Lato"/>
                <a:sym typeface="Lato"/>
              </a:rPr>
              <a:t>Got access to crowdsourcing instructions and associated annotations of diverse datasets.</a:t>
            </a:r>
            <a:endParaRPr dirty="0">
              <a:solidFill>
                <a:srgbClr val="0000FF"/>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806" name="Google Shape;806;p80"/>
          <p:cNvSpPr txBox="1"/>
          <p:nvPr/>
        </p:nvSpPr>
        <p:spPr>
          <a:xfrm>
            <a:off x="9805333" y="2670367"/>
            <a:ext cx="2799200" cy="482079"/>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1333">
              <a:solidFill>
                <a:srgbClr val="666666"/>
              </a:solidFill>
            </a:endParaRPr>
          </a:p>
        </p:txBody>
      </p:sp>
    </p:spTree>
    <p:extLst>
      <p:ext uri="{BB962C8B-B14F-4D97-AF65-F5344CB8AC3E}">
        <p14:creationId xmlns:p14="http://schemas.microsoft.com/office/powerpoint/2010/main" val="84855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fade">
                                      <p:cBhvr>
                                        <p:cTn id="7" dur="1000"/>
                                        <p:tgtEl>
                                          <p:spTgt spid="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gtEl>
                                        <p:attrNameLst>
                                          <p:attrName>style.visibility</p:attrName>
                                        </p:attrNameLst>
                                      </p:cBhvr>
                                      <p:to>
                                        <p:strVal val="visible"/>
                                      </p:to>
                                    </p:set>
                                    <p:animEffect transition="in" filter="fade">
                                      <p:cBhvr>
                                        <p:cTn id="12" dur="1000"/>
                                        <p:tgtEl>
                                          <p:spTgt spid="8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5"/>
                                        </p:tgtEl>
                                        <p:attrNameLst>
                                          <p:attrName>style.visibility</p:attrName>
                                        </p:attrNameLst>
                                      </p:cBhvr>
                                      <p:to>
                                        <p:strVal val="visible"/>
                                      </p:to>
                                    </p:set>
                                    <p:animEffect transition="in" filter="fade">
                                      <p:cBhvr>
                                        <p:cTn id="17"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388345"/>
            <a:ext cx="510076" cy="584775"/>
          </a:xfrm>
          <a:prstGeom prst="rect">
            <a:avLst/>
          </a:prstGeom>
          <a:noFill/>
        </p:spPr>
        <p:txBody>
          <a:bodyPr wrap="none" rtlCol="0">
            <a:spAutoFit/>
          </a:bodyPr>
          <a:lstStyle/>
          <a:p>
            <a:r>
              <a:rPr lang="en-US" sz="32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photosynthesis produce that helps plants grow? ”</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9" y="5006440"/>
            <a:ext cx="4791462"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 water </a:t>
            </a:r>
            <a:br>
              <a:rPr lang="en-US" i="1" dirty="0">
                <a:solidFill>
                  <a:schemeClr val="tx1"/>
                </a:solidFill>
              </a:rPr>
            </a:br>
            <a:r>
              <a:rPr lang="en-US" i="1" dirty="0">
                <a:solidFill>
                  <a:schemeClr val="tx1"/>
                </a:solidFill>
              </a:rPr>
              <a:t>	        	(B) oxygen </a:t>
            </a:r>
            <a:br>
              <a:rPr lang="en-US" i="1" dirty="0">
                <a:solidFill>
                  <a:schemeClr val="tx1"/>
                </a:solidFill>
              </a:rPr>
            </a:br>
            <a:r>
              <a:rPr lang="en-US" i="1" dirty="0">
                <a:solidFill>
                  <a:schemeClr val="tx1"/>
                </a:solidFill>
              </a:rPr>
              <a:t>	        	(C) protein </a:t>
            </a:r>
            <a:br>
              <a:rPr lang="en-US" i="1" dirty="0">
                <a:solidFill>
                  <a:schemeClr val="tx1"/>
                </a:solidFill>
              </a:rPr>
            </a:br>
            <a:r>
              <a:rPr lang="en-US" i="1" dirty="0">
                <a:solidFill>
                  <a:schemeClr val="tx1"/>
                </a:solidFill>
              </a:rPr>
              <a:t> 	        	(D) sugar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E32C334E-38D2-624B-A4EF-C3ACB0D5BF35}"/>
              </a:ext>
            </a:extLst>
          </p:cNvPr>
          <p:cNvSpPr>
            <a:spLocks noGrp="1"/>
          </p:cNvSpPr>
          <p:nvPr>
            <p:ph type="sldNum" sz="quarter" idx="10"/>
          </p:nvPr>
        </p:nvSpPr>
        <p:spPr/>
        <p:txBody>
          <a:bodyPr/>
          <a:lstStyle/>
          <a:p>
            <a:pPr>
              <a:defRPr/>
            </a:pPr>
            <a:fld id="{0121240C-47AF-2F4D-83B3-CC3EDF50F794}" type="slidenum">
              <a:rPr lang="en-US" smtClean="0"/>
              <a:pPr>
                <a:defRPr/>
              </a:pPr>
              <a:t>12</a:t>
            </a:fld>
            <a:endParaRPr lang="en-US" dirty="0"/>
          </a:p>
        </p:txBody>
      </p:sp>
      <p:sp>
        <p:nvSpPr>
          <p:cNvPr id="37" name="Rectangle 36">
            <a:extLst>
              <a:ext uri="{FF2B5EF4-FFF2-40B4-BE49-F238E27FC236}">
                <a16:creationId xmlns:a16="http://schemas.microsoft.com/office/drawing/2014/main" id="{C18F56B2-951F-AC42-810C-90BC0AD9CB5E}"/>
              </a:ext>
            </a:extLst>
          </p:cNvPr>
          <p:cNvSpPr/>
          <p:nvPr/>
        </p:nvSpPr>
        <p:spPr>
          <a:xfrm>
            <a:off x="2761512" y="6356799"/>
            <a:ext cx="6096000" cy="369332"/>
          </a:xfrm>
          <a:prstGeom prst="rect">
            <a:avLst/>
          </a:prstGeom>
        </p:spPr>
        <p:txBody>
          <a:bodyPr>
            <a:spAutoFit/>
          </a:bodyPr>
          <a:lstStyle/>
          <a:p>
            <a:pPr marL="11113" lvl="2" algn="ctr"/>
            <a:r>
              <a:rPr lang="en-US" dirty="0">
                <a:solidFill>
                  <a:schemeClr val="bg1">
                    <a:lumMod val="50000"/>
                  </a:schemeClr>
                </a:solidFill>
              </a:rPr>
              <a:t>[Clark et al. 2018]</a:t>
            </a:r>
            <a:endParaRPr lang="en-US" dirty="0"/>
          </a:p>
        </p:txBody>
      </p:sp>
      <p:sp>
        <p:nvSpPr>
          <p:cNvPr id="38" name="TextBox 37">
            <a:extLst>
              <a:ext uri="{FF2B5EF4-FFF2-40B4-BE49-F238E27FC236}">
                <a16:creationId xmlns:a16="http://schemas.microsoft.com/office/drawing/2014/main" id="{E58DD093-8086-0B49-98F3-0CEFE278573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8D5A8C72-EFDF-5E43-9C10-41FBE29E6702}"/>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9480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120</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65177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8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Splitting Templates into Tasks</a:t>
            </a:r>
            <a:endParaRPr/>
          </a:p>
          <a:p>
            <a:endParaRPr/>
          </a:p>
        </p:txBody>
      </p:sp>
      <p:sp>
        <p:nvSpPr>
          <p:cNvPr id="823" name="Google Shape;823;p8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dirty="0"/>
              <a:t>Split each template into tasks </a:t>
            </a:r>
            <a:br>
              <a:rPr lang="en" sz="1600" dirty="0"/>
            </a:br>
            <a:endParaRPr sz="1733" dirty="0"/>
          </a:p>
        </p:txBody>
      </p:sp>
      <p:sp>
        <p:nvSpPr>
          <p:cNvPr id="824" name="Google Shape;824;p8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121</a:t>
            </a:fld>
            <a:endParaRPr/>
          </a:p>
        </p:txBody>
      </p:sp>
      <p:sp>
        <p:nvSpPr>
          <p:cNvPr id="825" name="Google Shape;825;p82"/>
          <p:cNvSpPr txBox="1">
            <a:spLocks noGrp="1"/>
          </p:cNvSpPr>
          <p:nvPr>
            <p:ph type="body" idx="4294967295"/>
          </p:nvPr>
        </p:nvSpPr>
        <p:spPr>
          <a:xfrm>
            <a:off x="103695" y="2553800"/>
            <a:ext cx="5335588" cy="1023938"/>
          </a:xfrm>
          <a:prstGeom prst="rect">
            <a:avLst/>
          </a:prstGeom>
        </p:spPr>
        <p:txBody>
          <a:bodyPr spcFirstLastPara="1" vert="horz" wrap="square" lIns="121900" tIns="121900" rIns="121900" bIns="121900" numCol="1" anchor="t" anchorCtr="0" compatLnSpc="1">
            <a:prstTxWarp prst="textNoShape">
              <a:avLst/>
            </a:prstTxWarp>
            <a:noAutofit/>
          </a:bodyPr>
          <a:lstStyle/>
          <a:p>
            <a:pPr lvl="1" indent="-397923">
              <a:lnSpc>
                <a:spcPct val="100000"/>
              </a:lnSpc>
              <a:spcBef>
                <a:spcPts val="0"/>
              </a:spcBef>
              <a:buClr>
                <a:schemeClr val="dk1"/>
              </a:buClr>
              <a:buSzPts val="1100"/>
            </a:pPr>
            <a:r>
              <a:rPr lang="en-US" sz="1733" dirty="0"/>
              <a:t>Each task is one self-contained annotation step</a:t>
            </a:r>
            <a:endParaRPr lang="en-US" sz="1600" dirty="0"/>
          </a:p>
          <a:p>
            <a:pPr marL="1219170" indent="0">
              <a:lnSpc>
                <a:spcPct val="100000"/>
              </a:lnSpc>
              <a:buNone/>
            </a:pPr>
            <a:endParaRPr lang="en-US" sz="1600" dirty="0"/>
          </a:p>
          <a:p>
            <a:pPr marL="1219170" indent="0">
              <a:lnSpc>
                <a:spcPct val="100000"/>
              </a:lnSpc>
              <a:buNone/>
            </a:pPr>
            <a:endParaRPr lang="en-US" sz="1600" dirty="0"/>
          </a:p>
          <a:p>
            <a:pPr marL="1219170" indent="0">
              <a:lnSpc>
                <a:spcPct val="100000"/>
              </a:lnSpc>
              <a:buNone/>
            </a:pPr>
            <a:endParaRPr lang="en-US" sz="1600" dirty="0"/>
          </a:p>
          <a:p>
            <a:pPr lvl="1" indent="-397923">
              <a:lnSpc>
                <a:spcPct val="100000"/>
              </a:lnSpc>
              <a:spcBef>
                <a:spcPts val="0"/>
              </a:spcBef>
              <a:buClr>
                <a:schemeClr val="dk1"/>
              </a:buClr>
              <a:buSzPts val="1100"/>
            </a:pPr>
            <a:r>
              <a:rPr lang="en-US" sz="1733" dirty="0"/>
              <a:t>Input of each task is either external data like passages or output(s) of some of the earlier steps in annotation</a:t>
            </a:r>
            <a:endParaRPr lang="en-US" sz="2000" dirty="0"/>
          </a:p>
          <a:p>
            <a:pPr indent="0">
              <a:lnSpc>
                <a:spcPct val="100000"/>
              </a:lnSpc>
              <a:buNone/>
            </a:pPr>
            <a:endParaRPr lang="en-US" sz="2000" dirty="0"/>
          </a:p>
          <a:p>
            <a:pPr indent="0">
              <a:lnSpc>
                <a:spcPct val="100000"/>
              </a:lnSpc>
              <a:buNone/>
            </a:pPr>
            <a:endParaRPr lang="en-US" sz="2000" dirty="0"/>
          </a:p>
          <a:p>
            <a:pPr lvl="1" indent="-397923">
              <a:lnSpc>
                <a:spcPct val="100000"/>
              </a:lnSpc>
              <a:spcBef>
                <a:spcPts val="0"/>
              </a:spcBef>
              <a:buClr>
                <a:schemeClr val="dk1"/>
              </a:buClr>
              <a:buSzPts val="1100"/>
            </a:pPr>
            <a:r>
              <a:rPr lang="en-US" sz="1733" dirty="0"/>
              <a:t>The output is purely collected from </a:t>
            </a:r>
            <a:r>
              <a:rPr lang="en-US" sz="1733" dirty="0" err="1"/>
              <a:t>crowdworker</a:t>
            </a:r>
            <a:r>
              <a:rPr lang="en-US" sz="1733" dirty="0"/>
              <a:t> annotation.</a:t>
            </a:r>
          </a:p>
        </p:txBody>
      </p:sp>
      <p:pic>
        <p:nvPicPr>
          <p:cNvPr id="826" name="Google Shape;826;p82"/>
          <p:cNvPicPr preferRelativeResize="0"/>
          <p:nvPr/>
        </p:nvPicPr>
        <p:blipFill rotWithShape="1">
          <a:blip r:embed="rId3">
            <a:alphaModFix/>
          </a:blip>
          <a:srcRect l="4647" t="39099" r="4575" b="7464"/>
          <a:stretch/>
        </p:blipFill>
        <p:spPr>
          <a:xfrm>
            <a:off x="5615434" y="2045767"/>
            <a:ext cx="5471335" cy="1702467"/>
          </a:xfrm>
          <a:prstGeom prst="rect">
            <a:avLst/>
          </a:prstGeom>
          <a:noFill/>
          <a:ln>
            <a:noFill/>
          </a:ln>
        </p:spPr>
      </p:pic>
      <p:sp>
        <p:nvSpPr>
          <p:cNvPr id="827" name="Google Shape;827;p82"/>
          <p:cNvSpPr/>
          <p:nvPr/>
        </p:nvSpPr>
        <p:spPr>
          <a:xfrm>
            <a:off x="5607933" y="2117667"/>
            <a:ext cx="5471200" cy="38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28" name="Google Shape;828;p82"/>
          <p:cNvSpPr/>
          <p:nvPr/>
        </p:nvSpPr>
        <p:spPr>
          <a:xfrm>
            <a:off x="10800833" y="17450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29" name="Google Shape;829;p82"/>
          <p:cNvSpPr/>
          <p:nvPr/>
        </p:nvSpPr>
        <p:spPr>
          <a:xfrm>
            <a:off x="10902433" y="22530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
        <p:nvSpPr>
          <p:cNvPr id="830" name="Google Shape;830;p82"/>
          <p:cNvSpPr/>
          <p:nvPr/>
        </p:nvSpPr>
        <p:spPr>
          <a:xfrm>
            <a:off x="5607933" y="2557800"/>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1" name="Google Shape;831;p82"/>
          <p:cNvSpPr/>
          <p:nvPr/>
        </p:nvSpPr>
        <p:spPr>
          <a:xfrm>
            <a:off x="5607933" y="2930467"/>
            <a:ext cx="5471200" cy="413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2" name="Google Shape;832;p82"/>
          <p:cNvSpPr/>
          <p:nvPr/>
        </p:nvSpPr>
        <p:spPr>
          <a:xfrm>
            <a:off x="5607933" y="3404403"/>
            <a:ext cx="5471200" cy="300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833" name="Google Shape;833;p82"/>
          <p:cNvSpPr/>
          <p:nvPr/>
        </p:nvSpPr>
        <p:spPr>
          <a:xfrm>
            <a:off x="11004033" y="27102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Task3</a:t>
            </a:r>
            <a:endParaRPr sz="1200">
              <a:latin typeface="Lato"/>
              <a:ea typeface="Lato"/>
              <a:cs typeface="Lato"/>
              <a:sym typeface="Lato"/>
            </a:endParaRPr>
          </a:p>
        </p:txBody>
      </p:sp>
      <p:sp>
        <p:nvSpPr>
          <p:cNvPr id="834" name="Google Shape;834;p82"/>
          <p:cNvSpPr/>
          <p:nvPr/>
        </p:nvSpPr>
        <p:spPr>
          <a:xfrm>
            <a:off x="11004033" y="3167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Task4</a:t>
            </a:r>
            <a:endParaRPr sz="1200">
              <a:latin typeface="Lato"/>
              <a:ea typeface="Lato"/>
              <a:cs typeface="Lato"/>
              <a:sym typeface="Lato"/>
            </a:endParaRPr>
          </a:p>
        </p:txBody>
      </p:sp>
      <p:pic>
        <p:nvPicPr>
          <p:cNvPr id="835" name="Google Shape;835;p82"/>
          <p:cNvPicPr preferRelativeResize="0"/>
          <p:nvPr/>
        </p:nvPicPr>
        <p:blipFill rotWithShape="1">
          <a:blip r:embed="rId4">
            <a:alphaModFix/>
          </a:blip>
          <a:srcRect l="6859" r="6093" b="50443"/>
          <a:stretch/>
        </p:blipFill>
        <p:spPr>
          <a:xfrm>
            <a:off x="5791200" y="4010001"/>
            <a:ext cx="4689235" cy="2132401"/>
          </a:xfrm>
          <a:prstGeom prst="rect">
            <a:avLst/>
          </a:prstGeom>
          <a:noFill/>
          <a:ln>
            <a:noFill/>
          </a:ln>
        </p:spPr>
      </p:pic>
      <p:sp>
        <p:nvSpPr>
          <p:cNvPr id="836" name="Google Shape;836;p82"/>
          <p:cNvSpPr/>
          <p:nvPr/>
        </p:nvSpPr>
        <p:spPr>
          <a:xfrm>
            <a:off x="8221667" y="4441267"/>
            <a:ext cx="2157200" cy="705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7" name="Google Shape;837;p82"/>
          <p:cNvSpPr/>
          <p:nvPr/>
        </p:nvSpPr>
        <p:spPr>
          <a:xfrm>
            <a:off x="8323267" y="5251100"/>
            <a:ext cx="1020400" cy="5768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838" name="Google Shape;838;p82"/>
          <p:cNvSpPr/>
          <p:nvPr/>
        </p:nvSpPr>
        <p:spPr>
          <a:xfrm>
            <a:off x="9445367" y="5194800"/>
            <a:ext cx="950000" cy="947600"/>
          </a:xfrm>
          <a:prstGeom prst="rect">
            <a:avLst/>
          </a:prstGeom>
          <a:solidFill>
            <a:srgbClr val="FFFFFF"/>
          </a:solidFill>
          <a:ln>
            <a:noFill/>
          </a:ln>
        </p:spPr>
        <p:txBody>
          <a:bodyPr spcFirstLastPara="1" wrap="square" lIns="121900" tIns="121900" rIns="121900" bIns="121900" anchor="ctr" anchorCtr="0">
            <a:noAutofit/>
          </a:bodyPr>
          <a:lstStyle/>
          <a:p>
            <a:pPr>
              <a:spcBef>
                <a:spcPts val="0"/>
              </a:spcBef>
              <a:spcAft>
                <a:spcPts val="0"/>
              </a:spcAft>
            </a:pPr>
            <a:endParaRPr/>
          </a:p>
        </p:txBody>
      </p:sp>
      <p:sp>
        <p:nvSpPr>
          <p:cNvPr id="839" name="Google Shape;839;p82"/>
          <p:cNvSpPr/>
          <p:nvPr/>
        </p:nvSpPr>
        <p:spPr>
          <a:xfrm>
            <a:off x="10292833" y="4081800"/>
            <a:ext cx="876400" cy="300800"/>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840" name="Google Shape;840;p82"/>
          <p:cNvSpPr/>
          <p:nvPr/>
        </p:nvSpPr>
        <p:spPr>
          <a:xfrm>
            <a:off x="9480033" y="5199400"/>
            <a:ext cx="876400" cy="300800"/>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Tree>
    <p:extLst>
      <p:ext uri="{BB962C8B-B14F-4D97-AF65-F5344CB8AC3E}">
        <p14:creationId xmlns:p14="http://schemas.microsoft.com/office/powerpoint/2010/main" val="30297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000"/>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1000"/>
                                        <p:tgtEl>
                                          <p:spTgt spid="8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8"/>
                                        </p:tgtEl>
                                        <p:attrNameLst>
                                          <p:attrName>style.visibility</p:attrName>
                                        </p:attrNameLst>
                                      </p:cBhvr>
                                      <p:to>
                                        <p:strVal val="visible"/>
                                      </p:to>
                                    </p:set>
                                    <p:animEffect transition="in" filter="fade">
                                      <p:cBhvr>
                                        <p:cTn id="17" dur="1000"/>
                                        <p:tgtEl>
                                          <p:spTgt spid="828"/>
                                        </p:tgtEl>
                                      </p:cBhvr>
                                    </p:animEffect>
                                  </p:childTnLst>
                                </p:cTn>
                              </p:par>
                              <p:par>
                                <p:cTn id="18" presetID="10" presetClass="entr" presetSubtype="0" fill="hold" nodeType="withEffect">
                                  <p:stCondLst>
                                    <p:cond delay="0"/>
                                  </p:stCondLst>
                                  <p:childTnLst>
                                    <p:set>
                                      <p:cBhvr>
                                        <p:cTn id="19" dur="1" fill="hold">
                                          <p:stCondLst>
                                            <p:cond delay="0"/>
                                          </p:stCondLst>
                                        </p:cTn>
                                        <p:tgtEl>
                                          <p:spTgt spid="827"/>
                                        </p:tgtEl>
                                        <p:attrNameLst>
                                          <p:attrName>style.visibility</p:attrName>
                                        </p:attrNameLst>
                                      </p:cBhvr>
                                      <p:to>
                                        <p:strVal val="visible"/>
                                      </p:to>
                                    </p:set>
                                    <p:animEffect transition="in" filter="fade">
                                      <p:cBhvr>
                                        <p:cTn id="20" dur="1000"/>
                                        <p:tgtEl>
                                          <p:spTgt spid="8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30"/>
                                        </p:tgtEl>
                                        <p:attrNameLst>
                                          <p:attrName>style.visibility</p:attrName>
                                        </p:attrNameLst>
                                      </p:cBhvr>
                                      <p:to>
                                        <p:strVal val="visible"/>
                                      </p:to>
                                    </p:set>
                                    <p:animEffect transition="in" filter="fade">
                                      <p:cBhvr>
                                        <p:cTn id="25" dur="1000"/>
                                        <p:tgtEl>
                                          <p:spTgt spid="830"/>
                                        </p:tgtEl>
                                      </p:cBhvr>
                                    </p:animEffect>
                                  </p:childTnLst>
                                </p:cTn>
                              </p:par>
                              <p:par>
                                <p:cTn id="26" presetID="10" presetClass="entr" presetSubtype="0" fill="hold" nodeType="withEffect">
                                  <p:stCondLst>
                                    <p:cond delay="0"/>
                                  </p:stCondLst>
                                  <p:childTnLst>
                                    <p:set>
                                      <p:cBhvr>
                                        <p:cTn id="27" dur="1" fill="hold">
                                          <p:stCondLst>
                                            <p:cond delay="0"/>
                                          </p:stCondLst>
                                        </p:cTn>
                                        <p:tgtEl>
                                          <p:spTgt spid="829"/>
                                        </p:tgtEl>
                                        <p:attrNameLst>
                                          <p:attrName>style.visibility</p:attrName>
                                        </p:attrNameLst>
                                      </p:cBhvr>
                                      <p:to>
                                        <p:strVal val="visible"/>
                                      </p:to>
                                    </p:set>
                                    <p:animEffect transition="in" filter="fade">
                                      <p:cBhvr>
                                        <p:cTn id="28" dur="1000"/>
                                        <p:tgtEl>
                                          <p:spTgt spid="8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31"/>
                                        </p:tgtEl>
                                        <p:attrNameLst>
                                          <p:attrName>style.visibility</p:attrName>
                                        </p:attrNameLst>
                                      </p:cBhvr>
                                      <p:to>
                                        <p:strVal val="visible"/>
                                      </p:to>
                                    </p:set>
                                    <p:animEffect transition="in" filter="fade">
                                      <p:cBhvr>
                                        <p:cTn id="33" dur="1000"/>
                                        <p:tgtEl>
                                          <p:spTgt spid="831"/>
                                        </p:tgtEl>
                                      </p:cBhvr>
                                    </p:animEffect>
                                  </p:childTnLst>
                                </p:cTn>
                              </p:par>
                              <p:par>
                                <p:cTn id="34" presetID="10" presetClass="entr" presetSubtype="0" fill="hold" nodeType="withEffect">
                                  <p:stCondLst>
                                    <p:cond delay="0"/>
                                  </p:stCondLst>
                                  <p:childTnLst>
                                    <p:set>
                                      <p:cBhvr>
                                        <p:cTn id="35" dur="1" fill="hold">
                                          <p:stCondLst>
                                            <p:cond delay="0"/>
                                          </p:stCondLst>
                                        </p:cTn>
                                        <p:tgtEl>
                                          <p:spTgt spid="833"/>
                                        </p:tgtEl>
                                        <p:attrNameLst>
                                          <p:attrName>style.visibility</p:attrName>
                                        </p:attrNameLst>
                                      </p:cBhvr>
                                      <p:to>
                                        <p:strVal val="visible"/>
                                      </p:to>
                                    </p:set>
                                    <p:animEffect transition="in" filter="fade">
                                      <p:cBhvr>
                                        <p:cTn id="36" dur="1000"/>
                                        <p:tgtEl>
                                          <p:spTgt spid="8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32"/>
                                        </p:tgtEl>
                                        <p:attrNameLst>
                                          <p:attrName>style.visibility</p:attrName>
                                        </p:attrNameLst>
                                      </p:cBhvr>
                                      <p:to>
                                        <p:strVal val="visible"/>
                                      </p:to>
                                    </p:set>
                                    <p:animEffect transition="in" filter="fade">
                                      <p:cBhvr>
                                        <p:cTn id="41" dur="1000"/>
                                        <p:tgtEl>
                                          <p:spTgt spid="832"/>
                                        </p:tgtEl>
                                      </p:cBhvr>
                                    </p:animEffect>
                                  </p:childTnLst>
                                </p:cTn>
                              </p:par>
                              <p:par>
                                <p:cTn id="42" presetID="10" presetClass="entr" presetSubtype="0" fill="hold" nodeType="withEffect">
                                  <p:stCondLst>
                                    <p:cond delay="0"/>
                                  </p:stCondLst>
                                  <p:childTnLst>
                                    <p:set>
                                      <p:cBhvr>
                                        <p:cTn id="43" dur="1" fill="hold">
                                          <p:stCondLst>
                                            <p:cond delay="0"/>
                                          </p:stCondLst>
                                        </p:cTn>
                                        <p:tgtEl>
                                          <p:spTgt spid="834"/>
                                        </p:tgtEl>
                                        <p:attrNameLst>
                                          <p:attrName>style.visibility</p:attrName>
                                        </p:attrNameLst>
                                      </p:cBhvr>
                                      <p:to>
                                        <p:strVal val="visible"/>
                                      </p:to>
                                    </p:set>
                                    <p:animEffect transition="in" filter="fade">
                                      <p:cBhvr>
                                        <p:cTn id="44" dur="1000"/>
                                        <p:tgtEl>
                                          <p:spTgt spid="8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35"/>
                                        </p:tgtEl>
                                        <p:attrNameLst>
                                          <p:attrName>style.visibility</p:attrName>
                                        </p:attrNameLst>
                                      </p:cBhvr>
                                      <p:to>
                                        <p:strVal val="visible"/>
                                      </p:to>
                                    </p:set>
                                    <p:animEffect transition="in" filter="fade">
                                      <p:cBhvr>
                                        <p:cTn id="49" dur="1000"/>
                                        <p:tgtEl>
                                          <p:spTgt spid="8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9"/>
                                        </p:tgtEl>
                                        <p:attrNameLst>
                                          <p:attrName>style.visibility</p:attrName>
                                        </p:attrNameLst>
                                      </p:cBhvr>
                                      <p:to>
                                        <p:strVal val="visible"/>
                                      </p:to>
                                    </p:set>
                                    <p:animEffect transition="in" filter="fade">
                                      <p:cBhvr>
                                        <p:cTn id="54" dur="1000"/>
                                        <p:tgtEl>
                                          <p:spTgt spid="839"/>
                                        </p:tgtEl>
                                      </p:cBhvr>
                                    </p:animEffect>
                                  </p:childTnLst>
                                </p:cTn>
                              </p:par>
                              <p:par>
                                <p:cTn id="55" presetID="10" presetClass="entr" presetSubtype="0" fill="hold" nodeType="withEffect">
                                  <p:stCondLst>
                                    <p:cond delay="0"/>
                                  </p:stCondLst>
                                  <p:childTnLst>
                                    <p:set>
                                      <p:cBhvr>
                                        <p:cTn id="56" dur="1" fill="hold">
                                          <p:stCondLst>
                                            <p:cond delay="0"/>
                                          </p:stCondLst>
                                        </p:cTn>
                                        <p:tgtEl>
                                          <p:spTgt spid="836"/>
                                        </p:tgtEl>
                                        <p:attrNameLst>
                                          <p:attrName>style.visibility</p:attrName>
                                        </p:attrNameLst>
                                      </p:cBhvr>
                                      <p:to>
                                        <p:strVal val="visible"/>
                                      </p:to>
                                    </p:set>
                                    <p:animEffect transition="in" filter="fade">
                                      <p:cBhvr>
                                        <p:cTn id="57" dur="1000"/>
                                        <p:tgtEl>
                                          <p:spTgt spid="8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40"/>
                                        </p:tgtEl>
                                        <p:attrNameLst>
                                          <p:attrName>style.visibility</p:attrName>
                                        </p:attrNameLst>
                                      </p:cBhvr>
                                      <p:to>
                                        <p:strVal val="visible"/>
                                      </p:to>
                                    </p:set>
                                    <p:animEffect transition="in" filter="fade">
                                      <p:cBhvr>
                                        <p:cTn id="62" dur="1000"/>
                                        <p:tgtEl>
                                          <p:spTgt spid="840"/>
                                        </p:tgtEl>
                                      </p:cBhvr>
                                    </p:animEffect>
                                  </p:childTnLst>
                                </p:cTn>
                              </p:par>
                              <p:par>
                                <p:cTn id="63" presetID="10" presetClass="entr" presetSubtype="0" fill="hold" nodeType="withEffect">
                                  <p:stCondLst>
                                    <p:cond delay="0"/>
                                  </p:stCondLst>
                                  <p:childTnLst>
                                    <p:set>
                                      <p:cBhvr>
                                        <p:cTn id="64" dur="1" fill="hold">
                                          <p:stCondLst>
                                            <p:cond delay="0"/>
                                          </p:stCondLst>
                                        </p:cTn>
                                        <p:tgtEl>
                                          <p:spTgt spid="837"/>
                                        </p:tgtEl>
                                        <p:attrNameLst>
                                          <p:attrName>style.visibility</p:attrName>
                                        </p:attrNameLst>
                                      </p:cBhvr>
                                      <p:to>
                                        <p:strVal val="visible"/>
                                      </p:to>
                                    </p:set>
                                    <p:animEffect transition="in" filter="fade">
                                      <p:cBhvr>
                                        <p:cTn id="65" dur="1000"/>
                                        <p:tgtEl>
                                          <p:spTgt spid="8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25">
                                            <p:txEl>
                                              <p:pRg st="0" end="0"/>
                                            </p:txEl>
                                          </p:spTgt>
                                        </p:tgtEl>
                                        <p:attrNameLst>
                                          <p:attrName>style.visibility</p:attrName>
                                        </p:attrNameLst>
                                      </p:cBhvr>
                                      <p:to>
                                        <p:strVal val="visible"/>
                                      </p:to>
                                    </p:set>
                                    <p:animEffect transition="in" filter="fade">
                                      <p:cBhvr>
                                        <p:cTn id="70" dur="1000"/>
                                        <p:tgtEl>
                                          <p:spTgt spid="825">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25">
                                            <p:txEl>
                                              <p:pRg st="4" end="4"/>
                                            </p:txEl>
                                          </p:spTgt>
                                        </p:tgtEl>
                                        <p:attrNameLst>
                                          <p:attrName>style.visibility</p:attrName>
                                        </p:attrNameLst>
                                      </p:cBhvr>
                                      <p:to>
                                        <p:strVal val="visible"/>
                                      </p:to>
                                    </p:set>
                                    <p:animEffect transition="in" filter="fade">
                                      <p:cBhvr>
                                        <p:cTn id="75" dur="1000"/>
                                        <p:tgtEl>
                                          <p:spTgt spid="825">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25">
                                            <p:txEl>
                                              <p:pRg st="7" end="7"/>
                                            </p:txEl>
                                          </p:spTgt>
                                        </p:tgtEl>
                                        <p:attrNameLst>
                                          <p:attrName>style.visibility</p:attrName>
                                        </p:attrNameLst>
                                      </p:cBhvr>
                                      <p:to>
                                        <p:strVal val="visible"/>
                                      </p:to>
                                    </p:set>
                                    <p:animEffect transition="in" filter="fade">
                                      <p:cBhvr>
                                        <p:cTn id="80" dur="1000"/>
                                        <p:tgtEl>
                                          <p:spTgt spid="8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Random Split Generalization</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4990307" y="2192586"/>
            <a:ext cx="5518155" cy="3970318"/>
            <a:chOff x="5008494" y="2141721"/>
            <a:chExt cx="5518155" cy="3970318"/>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a:p>
              <a:pPr algn="r"/>
              <a:r>
                <a:rPr lang="en-US" dirty="0">
                  <a:latin typeface="+mn-lt"/>
                </a:rPr>
                <a:t>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122</a:t>
            </a:fld>
            <a:endParaRPr lang="en-US" dirty="0"/>
          </a:p>
        </p:txBody>
      </p:sp>
    </p:spTree>
    <p:extLst>
      <p:ext uri="{BB962C8B-B14F-4D97-AF65-F5344CB8AC3E}">
        <p14:creationId xmlns:p14="http://schemas.microsoft.com/office/powerpoint/2010/main" val="49259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22" presetClass="exit" presetSubtype="4" fill="hold" grpId="0" nodeType="withEffect">
                                  <p:stCondLst>
                                    <p:cond delay="0"/>
                                  </p:stCondLst>
                                  <p:childTnLst>
                                    <p:animEffect transition="out" filter="wipe(down)">
                                      <p:cBhvr>
                                        <p:cTn id="11" dur="500"/>
                                        <p:tgtEl>
                                          <p:spTgt spid="35"/>
                                        </p:tgtEl>
                                      </p:cBhvr>
                                    </p:animEffect>
                                    <p:set>
                                      <p:cBhvr>
                                        <p:cTn id="12" dur="1" fill="hold">
                                          <p:stCondLst>
                                            <p:cond delay="499"/>
                                          </p:stCondLst>
                                        </p:cTn>
                                        <p:tgtEl>
                                          <p:spTgt spid="3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6"/>
                                        </p:tgtEl>
                                      </p:cBhvr>
                                    </p:animEffect>
                                    <p:set>
                                      <p:cBhvr>
                                        <p:cTn id="17" dur="1" fill="hold">
                                          <p:stCondLst>
                                            <p:cond delay="499"/>
                                          </p:stCondLst>
                                        </p:cTn>
                                        <p:tgtEl>
                                          <p:spTgt spid="3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7"/>
                                        </p:tgtEl>
                                      </p:cBhvr>
                                    </p:animEffect>
                                    <p:set>
                                      <p:cBhvr>
                                        <p:cTn id="22"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animBg="1"/>
      <p:bldP spid="36" grpId="0" animBg="1"/>
      <p:bldP spid="37"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123</a:t>
            </a:fld>
            <a:endParaRPr lang="en-US" dirty="0"/>
          </a:p>
        </p:txBody>
      </p:sp>
      <p:pic>
        <p:nvPicPr>
          <p:cNvPr id="94" name="Picture 93">
            <a:extLst>
              <a:ext uri="{FF2B5EF4-FFF2-40B4-BE49-F238E27FC236}">
                <a16:creationId xmlns:a16="http://schemas.microsoft.com/office/drawing/2014/main" id="{018FEC27-9B31-BF4C-B263-50DC50404784}"/>
              </a:ext>
            </a:extLst>
          </p:cNvPr>
          <p:cNvPicPr>
            <a:picLocks noChangeAspect="1"/>
          </p:cNvPicPr>
          <p:nvPr/>
        </p:nvPicPr>
        <p:blipFill>
          <a:blip r:embed="rId3">
            <a:duotone>
              <a:schemeClr val="accent1">
                <a:shade val="45000"/>
                <a:satMod val="135000"/>
              </a:schemeClr>
              <a:prstClr val="white"/>
            </a:duotone>
          </a:blip>
          <a:stretch>
            <a:fillRect/>
          </a:stretch>
        </p:blipFill>
        <p:spPr>
          <a:xfrm>
            <a:off x="2390998" y="3468979"/>
            <a:ext cx="1314699" cy="1019608"/>
          </a:xfrm>
          <a:prstGeom prst="rect">
            <a:avLst/>
          </a:prstGeom>
        </p:spPr>
      </p:pic>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4">
            <a:duotone>
              <a:schemeClr val="accent5">
                <a:shade val="45000"/>
                <a:satMod val="135000"/>
              </a:schemeClr>
              <a:prstClr val="white"/>
            </a:duotone>
          </a:blip>
          <a:stretch>
            <a:fillRect/>
          </a:stretch>
        </p:blipFill>
        <p:spPr>
          <a:xfrm>
            <a:off x="5341054" y="3468979"/>
            <a:ext cx="1314699" cy="1019608"/>
          </a:xfrm>
          <a:prstGeom prst="rect">
            <a:avLst/>
          </a:prstGeom>
        </p:spPr>
      </p:pic>
      <p:sp>
        <p:nvSpPr>
          <p:cNvPr id="97" name="Chevron 96">
            <a:extLst>
              <a:ext uri="{FF2B5EF4-FFF2-40B4-BE49-F238E27FC236}">
                <a16:creationId xmlns:a16="http://schemas.microsoft.com/office/drawing/2014/main" id="{041E17D8-DF75-0A45-8A30-50419FA89AA6}"/>
              </a:ext>
            </a:extLst>
          </p:cNvPr>
          <p:cNvSpPr/>
          <p:nvPr/>
        </p:nvSpPr>
        <p:spPr>
          <a:xfrm rot="5400000">
            <a:off x="2816493" y="291185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8" name="Chevron 97">
            <a:extLst>
              <a:ext uri="{FF2B5EF4-FFF2-40B4-BE49-F238E27FC236}">
                <a16:creationId xmlns:a16="http://schemas.microsoft.com/office/drawing/2014/main" id="{5B307530-A509-1C4E-BEE7-0BF9BBCD421D}"/>
              </a:ext>
            </a:extLst>
          </p:cNvPr>
          <p:cNvSpPr/>
          <p:nvPr/>
        </p:nvSpPr>
        <p:spPr>
          <a:xfrm rot="5400000">
            <a:off x="5771106"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5400000">
            <a:off x="2816493" y="47500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71106"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4" name="Rectangle 103">
            <a:extLst>
              <a:ext uri="{FF2B5EF4-FFF2-40B4-BE49-F238E27FC236}">
                <a16:creationId xmlns:a16="http://schemas.microsoft.com/office/drawing/2014/main" id="{098B9560-0913-CF4B-A56C-1F8E4A3DE910}"/>
              </a:ext>
            </a:extLst>
          </p:cNvPr>
          <p:cNvSpPr/>
          <p:nvPr/>
        </p:nvSpPr>
        <p:spPr>
          <a:xfrm>
            <a:off x="4936776" y="5395734"/>
            <a:ext cx="1968499" cy="400110"/>
          </a:xfrm>
          <a:prstGeom prst="rect">
            <a:avLst/>
          </a:prstGeom>
        </p:spPr>
        <p:txBody>
          <a:bodyPr wrap="square">
            <a:spAutoFit/>
          </a:bodyPr>
          <a:lstStyle/>
          <a:p>
            <a:pPr algn="ctr"/>
            <a:r>
              <a:rPr lang="en-US" sz="2000" i="1" dirty="0"/>
              <a:t>“event duration”</a:t>
            </a:r>
          </a:p>
        </p:txBody>
      </p:sp>
      <p:pic>
        <p:nvPicPr>
          <p:cNvPr id="105" name="Picture 104">
            <a:extLst>
              <a:ext uri="{FF2B5EF4-FFF2-40B4-BE49-F238E27FC236}">
                <a16:creationId xmlns:a16="http://schemas.microsoft.com/office/drawing/2014/main" id="{9B8F7EB2-D217-054B-A8E6-992096A00EB4}"/>
              </a:ext>
            </a:extLst>
          </p:cNvPr>
          <p:cNvPicPr>
            <a:picLocks noChangeAspect="1"/>
          </p:cNvPicPr>
          <p:nvPr/>
        </p:nvPicPr>
        <p:blipFill>
          <a:blip r:embed="rId4">
            <a:duotone>
              <a:schemeClr val="accent2">
                <a:shade val="45000"/>
                <a:satMod val="135000"/>
              </a:schemeClr>
              <a:prstClr val="white"/>
            </a:duotone>
          </a:blip>
          <a:stretch>
            <a:fillRect/>
          </a:stretch>
        </p:blipFill>
        <p:spPr>
          <a:xfrm>
            <a:off x="8216968" y="3468979"/>
            <a:ext cx="1314699" cy="1019608"/>
          </a:xfrm>
          <a:prstGeom prst="rect">
            <a:avLst/>
          </a:prstGeom>
        </p:spPr>
      </p:pic>
      <p:sp>
        <p:nvSpPr>
          <p:cNvPr id="106" name="Chevron 105">
            <a:extLst>
              <a:ext uri="{FF2B5EF4-FFF2-40B4-BE49-F238E27FC236}">
                <a16:creationId xmlns:a16="http://schemas.microsoft.com/office/drawing/2014/main" id="{1D6801C6-C12D-5D43-A4A0-8D9524192B61}"/>
              </a:ext>
            </a:extLst>
          </p:cNvPr>
          <p:cNvSpPr/>
          <p:nvPr/>
        </p:nvSpPr>
        <p:spPr>
          <a:xfrm rot="5400000">
            <a:off x="8641531" y="2921546"/>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7" name="Chevron 106">
            <a:extLst>
              <a:ext uri="{FF2B5EF4-FFF2-40B4-BE49-F238E27FC236}">
                <a16:creationId xmlns:a16="http://schemas.microsoft.com/office/drawing/2014/main" id="{7FB2F4F7-00FB-0B4C-81F5-10BA38DB8961}"/>
              </a:ext>
            </a:extLst>
          </p:cNvPr>
          <p:cNvSpPr/>
          <p:nvPr/>
        </p:nvSpPr>
        <p:spPr>
          <a:xfrm rot="5400000">
            <a:off x="8641531" y="4748009"/>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96893" y="5395734"/>
            <a:ext cx="2331225" cy="400110"/>
          </a:xfrm>
          <a:prstGeom prst="rect">
            <a:avLst/>
          </a:prstGeom>
        </p:spPr>
        <p:txBody>
          <a:bodyPr wrap="square">
            <a:spAutoFit/>
          </a:bodyPr>
          <a:lstStyle/>
          <a:p>
            <a:pPr algn="ctr"/>
            <a:r>
              <a:rPr lang="en-US" sz="2000" i="1" dirty="0"/>
              <a:t>“a valid question”</a:t>
            </a:r>
          </a:p>
        </p:txBody>
      </p:sp>
      <p:sp>
        <p:nvSpPr>
          <p:cNvPr id="110" name="Google Shape;711;p72">
            <a:extLst>
              <a:ext uri="{FF2B5EF4-FFF2-40B4-BE49-F238E27FC236}">
                <a16:creationId xmlns:a16="http://schemas.microsoft.com/office/drawing/2014/main" id="{0516D3CF-7217-E54E-B21C-59DA10FDD1AF}"/>
              </a:ext>
            </a:extLst>
          </p:cNvPr>
          <p:cNvSpPr txBox="1"/>
          <p:nvPr/>
        </p:nvSpPr>
        <p:spPr>
          <a:xfrm>
            <a:off x="2250837" y="5876763"/>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111" name="Google Shape;711;p72">
            <a:extLst>
              <a:ext uri="{FF2B5EF4-FFF2-40B4-BE49-F238E27FC236}">
                <a16:creationId xmlns:a16="http://schemas.microsoft.com/office/drawing/2014/main" id="{D50D4E4C-98D0-7142-B6E8-7A94E3631281}"/>
              </a:ext>
            </a:extLst>
          </p:cNvPr>
          <p:cNvSpPr txBox="1"/>
          <p:nvPr/>
        </p:nvSpPr>
        <p:spPr>
          <a:xfrm>
            <a:off x="5521909" y="5876763"/>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2" name="Google Shape;711;p72">
            <a:extLst>
              <a:ext uri="{FF2B5EF4-FFF2-40B4-BE49-F238E27FC236}">
                <a16:creationId xmlns:a16="http://schemas.microsoft.com/office/drawing/2014/main" id="{9759E885-4CFD-154E-8B41-DD7725F900FD}"/>
              </a:ext>
            </a:extLst>
          </p:cNvPr>
          <p:cNvSpPr txBox="1"/>
          <p:nvPr/>
        </p:nvSpPr>
        <p:spPr>
          <a:xfrm>
            <a:off x="8397915" y="5876763"/>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113" name="Rectangle 112">
            <a:extLst>
              <a:ext uri="{FF2B5EF4-FFF2-40B4-BE49-F238E27FC236}">
                <a16:creationId xmlns:a16="http://schemas.microsoft.com/office/drawing/2014/main" id="{8EB5AF90-C42D-9940-B531-1067071F1F25}"/>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14" name="Alternate Process 113">
            <a:extLst>
              <a:ext uri="{FF2B5EF4-FFF2-40B4-BE49-F238E27FC236}">
                <a16:creationId xmlns:a16="http://schemas.microsoft.com/office/drawing/2014/main" id="{745073D8-5744-7A45-A050-25C5AA12A6C5}"/>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353689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xit" presetSubtype="0" fill="hold" nodeType="withEffect">
                                  <p:stCondLst>
                                    <p:cond delay="0"/>
                                  </p:stCondLst>
                                  <p:childTnLst>
                                    <p:animEffect transition="out" filter="fade">
                                      <p:cBhvr>
                                        <p:cTn id="9" dur="500"/>
                                        <p:tgtEl>
                                          <p:spTgt spid="94"/>
                                        </p:tgtEl>
                                      </p:cBhvr>
                                    </p:animEffect>
                                    <p:set>
                                      <p:cBhvr>
                                        <p:cTn id="10" dur="1" fill="hold">
                                          <p:stCondLst>
                                            <p:cond delay="499"/>
                                          </p:stCondLst>
                                        </p:cTn>
                                        <p:tgtEl>
                                          <p:spTgt spid="9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xit" presetSubtype="0" fill="hold" nodeType="withEffect">
                                  <p:stCondLst>
                                    <p:cond delay="0"/>
                                  </p:stCondLst>
                                  <p:childTnLst>
                                    <p:animEffect transition="out" filter="fade">
                                      <p:cBhvr>
                                        <p:cTn id="15" dur="500"/>
                                        <p:tgtEl>
                                          <p:spTgt spid="95"/>
                                        </p:tgtEl>
                                      </p:cBhvr>
                                    </p:animEffect>
                                    <p:set>
                                      <p:cBhvr>
                                        <p:cTn id="16" dur="1" fill="hold">
                                          <p:stCondLst>
                                            <p:cond delay="499"/>
                                          </p:stCondLst>
                                        </p:cTn>
                                        <p:tgtEl>
                                          <p:spTgt spid="9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fade">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7"/>
                                        </p:tgtEl>
                                      </p:cBhvr>
                                    </p:animEffect>
                                    <p:set>
                                      <p:cBhvr>
                                        <p:cTn id="26" dur="1" fill="hold">
                                          <p:stCondLst>
                                            <p:cond delay="499"/>
                                          </p:stCondLst>
                                        </p:cTn>
                                        <p:tgtEl>
                                          <p:spTgt spid="9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8"/>
                                        </p:tgtEl>
                                      </p:cBhvr>
                                    </p:animEffect>
                                    <p:set>
                                      <p:cBhvr>
                                        <p:cTn id="36" dur="1" fill="hold">
                                          <p:stCondLst>
                                            <p:cond delay="499"/>
                                          </p:stCondLst>
                                        </p:cTn>
                                        <p:tgtEl>
                                          <p:spTgt spid="9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99"/>
                                        </p:tgtEl>
                                      </p:cBhvr>
                                    </p:animEffect>
                                    <p:set>
                                      <p:cBhvr>
                                        <p:cTn id="46" dur="1" fill="hold">
                                          <p:stCondLst>
                                            <p:cond delay="499"/>
                                          </p:stCondLst>
                                        </p:cTn>
                                        <p:tgtEl>
                                          <p:spTgt spid="9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100"/>
                                        </p:tgtEl>
                                      </p:cBhvr>
                                    </p:animEffect>
                                    <p:set>
                                      <p:cBhvr>
                                        <p:cTn id="56" dur="1" fill="hold">
                                          <p:stCondLst>
                                            <p:cond delay="499"/>
                                          </p:stCondLst>
                                        </p:cTn>
                                        <p:tgtEl>
                                          <p:spTgt spid="100"/>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10" presetClass="exit" presetSubtype="0" fill="hold" nodeType="withEffect">
                                  <p:stCondLst>
                                    <p:cond delay="0"/>
                                  </p:stCondLst>
                                  <p:childTnLst>
                                    <p:animEffect transition="out" filter="fade">
                                      <p:cBhvr>
                                        <p:cTn id="61" dur="500"/>
                                        <p:tgtEl>
                                          <p:spTgt spid="105"/>
                                        </p:tgtEl>
                                      </p:cBhvr>
                                    </p:animEffect>
                                    <p:set>
                                      <p:cBhvr>
                                        <p:cTn id="62" dur="1" fill="hold">
                                          <p:stCondLst>
                                            <p:cond delay="499"/>
                                          </p:stCondLst>
                                        </p:cTn>
                                        <p:tgtEl>
                                          <p:spTgt spid="10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500"/>
                                        <p:tgtEl>
                                          <p:spTgt spid="10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06"/>
                                        </p:tgtEl>
                                      </p:cBhvr>
                                    </p:animEffect>
                                    <p:set>
                                      <p:cBhvr>
                                        <p:cTn id="72" dur="1" fill="hold">
                                          <p:stCondLst>
                                            <p:cond delay="499"/>
                                          </p:stCondLst>
                                        </p:cTn>
                                        <p:tgtEl>
                                          <p:spTgt spid="10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7"/>
                                        </p:tgtEl>
                                      </p:cBhvr>
                                    </p:animEffect>
                                    <p:set>
                                      <p:cBhvr>
                                        <p:cTn id="82"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100" grpId="0" animBg="1"/>
      <p:bldP spid="100" grpId="1" animBg="1"/>
      <p:bldP spid="106" grpId="0" animBg="1"/>
      <p:bldP spid="106" grpId="1" animBg="1"/>
      <p:bldP spid="107" grpId="0" animBg="1"/>
      <p:bldP spid="107" grpId="1"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Motivation: 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124</a:t>
            </a:fld>
            <a:endParaRPr lang="en-US" dirty="0"/>
          </a:p>
        </p:txBody>
      </p:sp>
      <p:pic>
        <p:nvPicPr>
          <p:cNvPr id="95" name="Picture 94">
            <a:extLst>
              <a:ext uri="{FF2B5EF4-FFF2-40B4-BE49-F238E27FC236}">
                <a16:creationId xmlns:a16="http://schemas.microsoft.com/office/drawing/2014/main" id="{F6B861BC-22AD-6F48-A7F7-C847E796ED15}"/>
              </a:ext>
            </a:extLst>
          </p:cNvPr>
          <p:cNvPicPr>
            <a:picLocks noChangeAspect="1"/>
          </p:cNvPicPr>
          <p:nvPr/>
        </p:nvPicPr>
        <p:blipFill>
          <a:blip r:embed="rId3"/>
          <a:stretch>
            <a:fillRect/>
          </a:stretch>
        </p:blipFill>
        <p:spPr>
          <a:xfrm>
            <a:off x="5308867" y="3481317"/>
            <a:ext cx="1314699" cy="1019608"/>
          </a:xfrm>
          <a:prstGeom prst="rect">
            <a:avLst/>
          </a:prstGeom>
        </p:spPr>
      </p:pic>
      <p:sp>
        <p:nvSpPr>
          <p:cNvPr id="98" name="Chevron 97">
            <a:extLst>
              <a:ext uri="{FF2B5EF4-FFF2-40B4-BE49-F238E27FC236}">
                <a16:creationId xmlns:a16="http://schemas.microsoft.com/office/drawing/2014/main" id="{5B307530-A509-1C4E-BEE7-0BF9BBCD421D}"/>
              </a:ext>
            </a:extLst>
          </p:cNvPr>
          <p:cNvSpPr/>
          <p:nvPr/>
        </p:nvSpPr>
        <p:spPr>
          <a:xfrm rot="5400000">
            <a:off x="5745510" y="2954204"/>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9" name="Chevron 98">
            <a:extLst>
              <a:ext uri="{FF2B5EF4-FFF2-40B4-BE49-F238E27FC236}">
                <a16:creationId xmlns:a16="http://schemas.microsoft.com/office/drawing/2014/main" id="{548BF3E8-72A7-9E42-8120-343D5DD0A826}"/>
              </a:ext>
            </a:extLst>
          </p:cNvPr>
          <p:cNvSpPr/>
          <p:nvPr/>
        </p:nvSpPr>
        <p:spPr>
          <a:xfrm rot="7601882">
            <a:off x="4027470" y="4550125"/>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0" name="Chevron 99">
            <a:extLst>
              <a:ext uri="{FF2B5EF4-FFF2-40B4-BE49-F238E27FC236}">
                <a16:creationId xmlns:a16="http://schemas.microsoft.com/office/drawing/2014/main" id="{76C93647-D69D-4545-9566-79D51AE4B951}"/>
              </a:ext>
            </a:extLst>
          </p:cNvPr>
          <p:cNvSpPr/>
          <p:nvPr/>
        </p:nvSpPr>
        <p:spPr>
          <a:xfrm rot="5400000">
            <a:off x="5745510" y="4780667"/>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5E9D7A5A-5F2A-F341-A200-6D5163BDDD2F}"/>
              </a:ext>
            </a:extLst>
          </p:cNvPr>
          <p:cNvSpPr/>
          <p:nvPr/>
        </p:nvSpPr>
        <p:spPr>
          <a:xfrm>
            <a:off x="1865870" y="5428392"/>
            <a:ext cx="2275463" cy="400110"/>
          </a:xfrm>
          <a:prstGeom prst="rect">
            <a:avLst/>
          </a:prstGeom>
        </p:spPr>
        <p:txBody>
          <a:bodyPr wrap="square">
            <a:spAutoFit/>
          </a:bodyPr>
          <a:lstStyle/>
          <a:p>
            <a:pPr algn="ctr"/>
            <a:r>
              <a:rPr lang="en-US" sz="2000" i="1" dirty="0"/>
              <a:t>“30mins”, “an hour”</a:t>
            </a:r>
          </a:p>
        </p:txBody>
      </p:sp>
      <p:sp>
        <p:nvSpPr>
          <p:cNvPr id="104" name="Rectangle 103">
            <a:extLst>
              <a:ext uri="{FF2B5EF4-FFF2-40B4-BE49-F238E27FC236}">
                <a16:creationId xmlns:a16="http://schemas.microsoft.com/office/drawing/2014/main" id="{098B9560-0913-CF4B-A56C-1F8E4A3DE910}"/>
              </a:ext>
            </a:extLst>
          </p:cNvPr>
          <p:cNvSpPr/>
          <p:nvPr/>
        </p:nvSpPr>
        <p:spPr>
          <a:xfrm>
            <a:off x="4911180" y="5428392"/>
            <a:ext cx="1968499" cy="400110"/>
          </a:xfrm>
          <a:prstGeom prst="rect">
            <a:avLst/>
          </a:prstGeom>
        </p:spPr>
        <p:txBody>
          <a:bodyPr wrap="square">
            <a:spAutoFit/>
          </a:bodyPr>
          <a:lstStyle/>
          <a:p>
            <a:pPr algn="ctr"/>
            <a:r>
              <a:rPr lang="en-US" sz="2000" i="1" dirty="0"/>
              <a:t>“event duration”</a:t>
            </a:r>
          </a:p>
        </p:txBody>
      </p:sp>
      <p:sp>
        <p:nvSpPr>
          <p:cNvPr id="106" name="Chevron 105">
            <a:extLst>
              <a:ext uri="{FF2B5EF4-FFF2-40B4-BE49-F238E27FC236}">
                <a16:creationId xmlns:a16="http://schemas.microsoft.com/office/drawing/2014/main" id="{1D6801C6-C12D-5D43-A4A0-8D9524192B61}"/>
              </a:ext>
            </a:extLst>
          </p:cNvPr>
          <p:cNvSpPr/>
          <p:nvPr/>
        </p:nvSpPr>
        <p:spPr>
          <a:xfrm rot="2753014">
            <a:off x="7472143" y="4546092"/>
            <a:ext cx="380452" cy="2420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389569C-66C4-A249-8E6A-A57966D4CA51}"/>
              </a:ext>
            </a:extLst>
          </p:cNvPr>
          <p:cNvSpPr/>
          <p:nvPr/>
        </p:nvSpPr>
        <p:spPr>
          <a:xfrm>
            <a:off x="7649525" y="5428392"/>
            <a:ext cx="2331225" cy="400110"/>
          </a:xfrm>
          <a:prstGeom prst="rect">
            <a:avLst/>
          </a:prstGeom>
        </p:spPr>
        <p:txBody>
          <a:bodyPr wrap="square">
            <a:spAutoFit/>
          </a:bodyPr>
          <a:lstStyle/>
          <a:p>
            <a:pPr algn="ctr"/>
            <a:r>
              <a:rPr lang="en-US" sz="2000" i="1" dirty="0"/>
              <a:t>“a valid question”</a:t>
            </a:r>
          </a:p>
        </p:txBody>
      </p:sp>
      <p:sp>
        <p:nvSpPr>
          <p:cNvPr id="20" name="Google Shape;711;p72">
            <a:extLst>
              <a:ext uri="{FF2B5EF4-FFF2-40B4-BE49-F238E27FC236}">
                <a16:creationId xmlns:a16="http://schemas.microsoft.com/office/drawing/2014/main" id="{D9C53ABE-4D86-FF49-96CF-BF918AFF31F9}"/>
              </a:ext>
            </a:extLst>
          </p:cNvPr>
          <p:cNvSpPr txBox="1"/>
          <p:nvPr/>
        </p:nvSpPr>
        <p:spPr>
          <a:xfrm>
            <a:off x="2225241" y="5909421"/>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21" name="Google Shape;711;p72">
            <a:extLst>
              <a:ext uri="{FF2B5EF4-FFF2-40B4-BE49-F238E27FC236}">
                <a16:creationId xmlns:a16="http://schemas.microsoft.com/office/drawing/2014/main" id="{7D330FF4-13E5-1C4B-8934-04B40A7C255B}"/>
              </a:ext>
            </a:extLst>
          </p:cNvPr>
          <p:cNvSpPr txBox="1"/>
          <p:nvPr/>
        </p:nvSpPr>
        <p:spPr>
          <a:xfrm>
            <a:off x="5496313" y="5909421"/>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22" name="Google Shape;711;p72">
            <a:extLst>
              <a:ext uri="{FF2B5EF4-FFF2-40B4-BE49-F238E27FC236}">
                <a16:creationId xmlns:a16="http://schemas.microsoft.com/office/drawing/2014/main" id="{D99D60EE-AD7C-F848-811A-FC6DF0FD6B5E}"/>
              </a:ext>
            </a:extLst>
          </p:cNvPr>
          <p:cNvSpPr txBox="1"/>
          <p:nvPr/>
        </p:nvSpPr>
        <p:spPr>
          <a:xfrm>
            <a:off x="8372319" y="5909421"/>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28" name="Alternate Process 27">
            <a:extLst>
              <a:ext uri="{FF2B5EF4-FFF2-40B4-BE49-F238E27FC236}">
                <a16:creationId xmlns:a16="http://schemas.microsoft.com/office/drawing/2014/main" id="{CDF2AAF2-DC7A-2542-8BA5-2932694AD4D7}"/>
              </a:ext>
            </a:extLst>
          </p:cNvPr>
          <p:cNvSpPr/>
          <p:nvPr/>
        </p:nvSpPr>
        <p:spPr>
          <a:xfrm>
            <a:off x="2688607" y="1638227"/>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Tree>
    <p:extLst>
      <p:ext uri="{BB962C8B-B14F-4D97-AF65-F5344CB8AC3E}">
        <p14:creationId xmlns:p14="http://schemas.microsoft.com/office/powerpoint/2010/main" val="21113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xit" presetSubtype="0" fill="hold" nodeType="withEffect">
                                  <p:stCondLst>
                                    <p:cond delay="0"/>
                                  </p:stCondLst>
                                  <p:childTnLst>
                                    <p:animEffect transition="out" filter="fade">
                                      <p:cBhvr>
                                        <p:cTn id="9" dur="500"/>
                                        <p:tgtEl>
                                          <p:spTgt spid="95"/>
                                        </p:tgtEl>
                                      </p:cBhvr>
                                    </p:animEffect>
                                    <p:set>
                                      <p:cBhvr>
                                        <p:cTn id="10" dur="1" fill="hold">
                                          <p:stCondLst>
                                            <p:cond delay="499"/>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8"/>
                                        </p:tgtEl>
                                      </p:cBhvr>
                                    </p:animEffect>
                                    <p:set>
                                      <p:cBhvr>
                                        <p:cTn id="20" dur="1" fill="hold">
                                          <p:stCondLst>
                                            <p:cond delay="499"/>
                                          </p:stCondLst>
                                        </p:cTn>
                                        <p:tgtEl>
                                          <p:spTgt spid="9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9"/>
                                        </p:tgtEl>
                                      </p:cBhvr>
                                    </p:animEffect>
                                    <p:set>
                                      <p:cBhvr>
                                        <p:cTn id="30" dur="1" fill="hold">
                                          <p:stCondLst>
                                            <p:cond delay="499"/>
                                          </p:stCondLst>
                                        </p:cTn>
                                        <p:tgtEl>
                                          <p:spTgt spid="9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0"/>
                                        </p:tgtEl>
                                      </p:cBhvr>
                                    </p:animEffect>
                                    <p:set>
                                      <p:cBhvr>
                                        <p:cTn id="40" dur="1" fill="hold">
                                          <p:stCondLst>
                                            <p:cond delay="499"/>
                                          </p:stCondLst>
                                        </p:cTn>
                                        <p:tgtEl>
                                          <p:spTgt spid="10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500"/>
                                        <p:tgtEl>
                                          <p:spTgt spid="1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06"/>
                                        </p:tgtEl>
                                      </p:cBhvr>
                                    </p:animEffect>
                                    <p:set>
                                      <p:cBhvr>
                                        <p:cTn id="50" dur="1" fill="hold">
                                          <p:stCondLst>
                                            <p:cond delay="4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9" grpId="0" animBg="1"/>
      <p:bldP spid="99" grpId="1" animBg="1"/>
      <p:bldP spid="100" grpId="0" animBg="1"/>
      <p:bldP spid="100" grpId="1" animBg="1"/>
      <p:bldP spid="106" grpId="0" animBg="1"/>
      <p:bldP spid="106" grpId="1" animBg="1"/>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125</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58" idx="2"/>
          </p:cNvCxnSpPr>
          <p:nvPr/>
        </p:nvCxnSpPr>
        <p:spPr>
          <a:xfrm rot="10800000">
            <a:off x="1178573" y="2255120"/>
            <a:ext cx="3201409" cy="2485896"/>
          </a:xfrm>
          <a:prstGeom prst="curvedConnector2">
            <a:avLst/>
          </a:prstGeom>
          <a:noFill/>
          <a:ln w="9525" cap="flat" cmpd="sng">
            <a:solidFill>
              <a:srgbClr val="FF0000"/>
            </a:solidFill>
            <a:prstDash val="solid"/>
            <a:round/>
            <a:headEnd type="stealth" w="med" len="med"/>
            <a:tailEnd type="stealth" w="med" len="med"/>
          </a:ln>
        </p:spPr>
      </p:cxnSp>
      <p:sp>
        <p:nvSpPr>
          <p:cNvPr id="25" name="Rectangle 24">
            <a:extLst>
              <a:ext uri="{FF2B5EF4-FFF2-40B4-BE49-F238E27FC236}">
                <a16:creationId xmlns:a16="http://schemas.microsoft.com/office/drawing/2014/main" id="{528D9917-562D-4848-A97D-C4A3F687E821}"/>
              </a:ext>
            </a:extLst>
          </p:cNvPr>
          <p:cNvSpPr/>
          <p:nvPr/>
        </p:nvSpPr>
        <p:spPr>
          <a:xfrm>
            <a:off x="1527918" y="6296025"/>
            <a:ext cx="2852063"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DROP </a:t>
            </a:r>
            <a:r>
              <a:rPr lang="en-US" sz="1400" dirty="0">
                <a:solidFill>
                  <a:schemeClr val="bg1">
                    <a:lumMod val="50000"/>
                  </a:schemeClr>
                </a:solidFill>
                <a:latin typeface="Lato"/>
                <a:ea typeface="Lato"/>
                <a:cs typeface="Lato"/>
                <a:sym typeface="Lato"/>
              </a:rPr>
              <a:t>[</a:t>
            </a:r>
            <a:r>
              <a:rPr lang="en-US" sz="1400" dirty="0" err="1">
                <a:solidFill>
                  <a:schemeClr val="bg1">
                    <a:lumMod val="50000"/>
                  </a:schemeClr>
                </a:solidFill>
                <a:latin typeface="Lato"/>
                <a:ea typeface="Lato"/>
                <a:cs typeface="Lato"/>
                <a:sym typeface="Lato"/>
              </a:rPr>
              <a:t>Dua</a:t>
            </a:r>
            <a:r>
              <a:rPr lang="en-US" sz="1400" dirty="0">
                <a:solidFill>
                  <a:schemeClr val="bg1">
                    <a:lumMod val="50000"/>
                  </a:schemeClr>
                </a:solidFill>
                <a:latin typeface="Lato"/>
                <a:ea typeface="Lato"/>
                <a:cs typeface="Lato"/>
                <a:sym typeface="Lato"/>
              </a:rPr>
              <a:t> et al. 2019]</a:t>
            </a:r>
          </a:p>
        </p:txBody>
      </p:sp>
      <p:pic>
        <p:nvPicPr>
          <p:cNvPr id="8" name="Picture 7" descr="A picture containing text, newspaper, screenshot&#10;&#10;Description automatically generated">
            <a:extLst>
              <a:ext uri="{FF2B5EF4-FFF2-40B4-BE49-F238E27FC236}">
                <a16:creationId xmlns:a16="http://schemas.microsoft.com/office/drawing/2014/main" id="{1D17ECDC-58A7-C047-9326-AED5FE9604DB}"/>
              </a:ext>
            </a:extLst>
          </p:cNvPr>
          <p:cNvPicPr>
            <a:picLocks noChangeAspect="1"/>
          </p:cNvPicPr>
          <p:nvPr/>
        </p:nvPicPr>
        <p:blipFill>
          <a:blip r:embed="rId3"/>
          <a:stretch>
            <a:fillRect/>
          </a:stretch>
        </p:blipFill>
        <p:spPr>
          <a:xfrm>
            <a:off x="4482585" y="2376437"/>
            <a:ext cx="7497254" cy="43450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795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338647" indent="0">
              <a:lnSpc>
                <a:spcPct val="115000"/>
              </a:lnSpc>
              <a:spcBef>
                <a:spcPts val="0"/>
              </a:spcBef>
              <a:spcAft>
                <a:spcPts val="0"/>
              </a:spcAft>
              <a:buClr>
                <a:srgbClr val="434343"/>
              </a:buClr>
              <a:buSzPts val="1400"/>
              <a:buNone/>
            </a:pPr>
            <a:endParaRPr lang="en-US" sz="2000" dirty="0">
              <a:latin typeface="Lato"/>
              <a:ea typeface="Lato"/>
              <a:cs typeface="Lato"/>
              <a:sym typeface="Lato"/>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126</a:t>
            </a:fld>
            <a:endParaRPr lang="en-US" dirty="0"/>
          </a:p>
        </p:txBody>
      </p:sp>
      <p:sp>
        <p:nvSpPr>
          <p:cNvPr id="52" name="Down Arrow Callout 51">
            <a:extLst>
              <a:ext uri="{FF2B5EF4-FFF2-40B4-BE49-F238E27FC236}">
                <a16:creationId xmlns:a16="http://schemas.microsoft.com/office/drawing/2014/main" id="{40397FED-7C23-A24B-8137-2800FE6CF484}"/>
              </a:ext>
            </a:extLst>
          </p:cNvPr>
          <p:cNvSpPr/>
          <p:nvPr/>
        </p:nvSpPr>
        <p:spPr>
          <a:xfrm>
            <a:off x="9068586" y="167479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53" name="Down Arrow Callout 52">
            <a:extLst>
              <a:ext uri="{FF2B5EF4-FFF2-40B4-BE49-F238E27FC236}">
                <a16:creationId xmlns:a16="http://schemas.microsoft.com/office/drawing/2014/main" id="{E002F6D1-D50C-994A-9CA3-A6EEC8195510}"/>
              </a:ext>
            </a:extLst>
          </p:cNvPr>
          <p:cNvSpPr/>
          <p:nvPr/>
        </p:nvSpPr>
        <p:spPr>
          <a:xfrm>
            <a:off x="9068586" y="2816965"/>
            <a:ext cx="2671705" cy="1071579"/>
          </a:xfrm>
          <a:prstGeom prst="downArrowCallout">
            <a:avLst>
              <a:gd name="adj1" fmla="val 25000"/>
              <a:gd name="adj2" fmla="val 25000"/>
              <a:gd name="adj3" fmla="val 15987"/>
              <a:gd name="adj4" fmla="val 70282"/>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54" name="Down Arrow Callout 53">
            <a:extLst>
              <a:ext uri="{FF2B5EF4-FFF2-40B4-BE49-F238E27FC236}">
                <a16:creationId xmlns:a16="http://schemas.microsoft.com/office/drawing/2014/main" id="{D34F54C5-B97A-5149-89B4-F2B6CB000B97}"/>
              </a:ext>
            </a:extLst>
          </p:cNvPr>
          <p:cNvSpPr/>
          <p:nvPr/>
        </p:nvSpPr>
        <p:spPr>
          <a:xfrm>
            <a:off x="9068584" y="3958041"/>
            <a:ext cx="2671705" cy="1071579"/>
          </a:xfrm>
          <a:prstGeom prst="downArrowCallout">
            <a:avLst>
              <a:gd name="adj1" fmla="val 25000"/>
              <a:gd name="adj2" fmla="val 25000"/>
              <a:gd name="adj3" fmla="val 16823"/>
              <a:gd name="adj4" fmla="val 6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55" name="Rectangle 54">
            <a:extLst>
              <a:ext uri="{FF2B5EF4-FFF2-40B4-BE49-F238E27FC236}">
                <a16:creationId xmlns:a16="http://schemas.microsoft.com/office/drawing/2014/main" id="{1149DAEE-0609-3E4A-B026-4A2C3251AC4F}"/>
              </a:ext>
            </a:extLst>
          </p:cNvPr>
          <p:cNvSpPr/>
          <p:nvPr/>
        </p:nvSpPr>
        <p:spPr>
          <a:xfrm>
            <a:off x="9068583" y="5109178"/>
            <a:ext cx="2671705" cy="780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pic>
        <p:nvPicPr>
          <p:cNvPr id="26" name="Google Shape;876;p84">
            <a:extLst>
              <a:ext uri="{FF2B5EF4-FFF2-40B4-BE49-F238E27FC236}">
                <a16:creationId xmlns:a16="http://schemas.microsoft.com/office/drawing/2014/main" id="{825CF2CE-18F9-6442-B6CC-05F52AF468CC}"/>
              </a:ext>
            </a:extLst>
          </p:cNvPr>
          <p:cNvPicPr preferRelativeResize="0"/>
          <p:nvPr/>
        </p:nvPicPr>
        <p:blipFill rotWithShape="1">
          <a:blip r:embed="rId3">
            <a:alphaModFix/>
          </a:blip>
          <a:srcRect l="2250" r="3263"/>
          <a:stretch/>
        </p:blipFill>
        <p:spPr>
          <a:xfrm>
            <a:off x="5479385" y="1489701"/>
            <a:ext cx="6531757" cy="5261400"/>
          </a:xfrm>
          <a:prstGeom prst="rect">
            <a:avLst/>
          </a:prstGeom>
          <a:ln>
            <a:noFill/>
          </a:ln>
          <a:effectLst>
            <a:outerShdw blurRad="63500" sx="102000" sy="102000" algn="ctr" rotWithShape="0">
              <a:prstClr val="black">
                <a:alpha val="40000"/>
              </a:prstClr>
            </a:outerShdw>
          </a:effectLst>
        </p:spPr>
      </p:pic>
      <p:sp>
        <p:nvSpPr>
          <p:cNvPr id="27" name="Google Shape;878;p84">
            <a:extLst>
              <a:ext uri="{FF2B5EF4-FFF2-40B4-BE49-F238E27FC236}">
                <a16:creationId xmlns:a16="http://schemas.microsoft.com/office/drawing/2014/main" id="{6F6DE749-6C78-7B40-A4A3-A91BBE7FBDF4}"/>
              </a:ext>
            </a:extLst>
          </p:cNvPr>
          <p:cNvSpPr/>
          <p:nvPr/>
        </p:nvSpPr>
        <p:spPr>
          <a:xfrm>
            <a:off x="5721341" y="4350653"/>
            <a:ext cx="6033600" cy="207200"/>
          </a:xfrm>
          <a:prstGeom prst="roundRect">
            <a:avLst>
              <a:gd name="adj" fmla="val 8048"/>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28" name="Google Shape;879;p84">
            <a:extLst>
              <a:ext uri="{FF2B5EF4-FFF2-40B4-BE49-F238E27FC236}">
                <a16:creationId xmlns:a16="http://schemas.microsoft.com/office/drawing/2014/main" id="{5A59C81E-BD11-1C4F-BA78-5FD6873F1758}"/>
              </a:ext>
            </a:extLst>
          </p:cNvPr>
          <p:cNvSpPr/>
          <p:nvPr/>
        </p:nvSpPr>
        <p:spPr>
          <a:xfrm>
            <a:off x="5603541" y="3929520"/>
            <a:ext cx="4061600" cy="2072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29" name="Google Shape;901;p84">
            <a:extLst>
              <a:ext uri="{FF2B5EF4-FFF2-40B4-BE49-F238E27FC236}">
                <a16:creationId xmlns:a16="http://schemas.microsoft.com/office/drawing/2014/main" id="{72E5F962-4127-E245-8FD9-6735FF83E5C5}"/>
              </a:ext>
            </a:extLst>
          </p:cNvPr>
          <p:cNvCxnSpPr>
            <a:cxnSpLocks/>
            <a:stCxn id="28" idx="1"/>
            <a:endCxn id="58" idx="2"/>
          </p:cNvCxnSpPr>
          <p:nvPr/>
        </p:nvCxnSpPr>
        <p:spPr>
          <a:xfrm rot="10800000">
            <a:off x="1178573" y="2255120"/>
            <a:ext cx="4424969" cy="1778000"/>
          </a:xfrm>
          <a:prstGeom prst="curvedConnector2">
            <a:avLst/>
          </a:prstGeom>
          <a:noFill/>
          <a:ln w="9525" cap="flat" cmpd="sng">
            <a:solidFill>
              <a:srgbClr val="FF0000"/>
            </a:solidFill>
            <a:prstDash val="solid"/>
            <a:round/>
            <a:headEnd type="stealth" w="med" len="med"/>
            <a:tailEnd type="stealth" w="med" len="med"/>
          </a:ln>
        </p:spPr>
      </p:cxnSp>
      <p:cxnSp>
        <p:nvCxnSpPr>
          <p:cNvPr id="30" name="Google Shape;902;p84">
            <a:extLst>
              <a:ext uri="{FF2B5EF4-FFF2-40B4-BE49-F238E27FC236}">
                <a16:creationId xmlns:a16="http://schemas.microsoft.com/office/drawing/2014/main" id="{46EFE505-DE9D-1B4E-8302-F1338299DF90}"/>
              </a:ext>
            </a:extLst>
          </p:cNvPr>
          <p:cNvCxnSpPr>
            <a:cxnSpLocks/>
            <a:endCxn id="58" idx="2"/>
          </p:cNvCxnSpPr>
          <p:nvPr/>
        </p:nvCxnSpPr>
        <p:spPr>
          <a:xfrm rot="10800000">
            <a:off x="1178573" y="2255121"/>
            <a:ext cx="4542769" cy="2186251"/>
          </a:xfrm>
          <a:prstGeom prst="curvedConnector2">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190860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10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0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0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par>
                                <p:cTn id="35" presetID="10"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1000"/>
                                        <p:tgtEl>
                                          <p:spTgt spid="85"/>
                                        </p:tgtEl>
                                      </p:cBhvr>
                                    </p:animEffect>
                                  </p:childTnLst>
                                </p:cTn>
                              </p:par>
                              <p:par>
                                <p:cTn id="38" presetID="10" presetClass="entr" presetSubtype="0"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1000"/>
                                        <p:tgtEl>
                                          <p:spTgt spid="86"/>
                                        </p:tgtEl>
                                      </p:cBhvr>
                                    </p:animEffect>
                                  </p:childTnLst>
                                </p:cTn>
                              </p:par>
                              <p:par>
                                <p:cTn id="41" presetID="10" presetClass="entr" presetSubtype="0"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1000"/>
                                        <p:tgtEl>
                                          <p:spTgt spid="87"/>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1000"/>
                                        <p:tgtEl>
                                          <p:spTgt spid="88"/>
                                        </p:tgtEl>
                                      </p:cBhvr>
                                    </p:animEffect>
                                  </p:childTnLst>
                                </p:cTn>
                              </p:par>
                              <p:par>
                                <p:cTn id="47" presetID="10"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10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1000"/>
                                        <p:tgtEl>
                                          <p:spTgt spid="90"/>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906"/>
        <p:cNvGrpSpPr/>
        <p:nvPr/>
      </p:nvGrpSpPr>
      <p:grpSpPr>
        <a:xfrm>
          <a:off x="0" y="0"/>
          <a:ext cx="0" cy="0"/>
          <a:chOff x="0" y="0"/>
          <a:chExt cx="0" cy="0"/>
        </a:xfrm>
      </p:grpSpPr>
      <p:pic>
        <p:nvPicPr>
          <p:cNvPr id="907" name="Google Shape;907;p85"/>
          <p:cNvPicPr preferRelativeResize="0"/>
          <p:nvPr/>
        </p:nvPicPr>
        <p:blipFill rotWithShape="1">
          <a:blip r:embed="rId3">
            <a:alphaModFix/>
          </a:blip>
          <a:srcRect t="28913" b="21337"/>
          <a:stretch/>
        </p:blipFill>
        <p:spPr>
          <a:xfrm>
            <a:off x="-66033" y="2750067"/>
            <a:ext cx="7348999" cy="2975868"/>
          </a:xfrm>
          <a:prstGeom prst="rect">
            <a:avLst/>
          </a:prstGeom>
          <a:noFill/>
          <a:ln>
            <a:noFill/>
          </a:ln>
        </p:spPr>
      </p:pic>
      <p:sp>
        <p:nvSpPr>
          <p:cNvPr id="908" name="Google Shape;908;p85"/>
          <p:cNvSpPr/>
          <p:nvPr/>
        </p:nvSpPr>
        <p:spPr>
          <a:xfrm>
            <a:off x="7060967" y="1816700"/>
            <a:ext cx="4835200" cy="440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Instructions:</a:t>
            </a:r>
            <a:r>
              <a:rPr lang="en" sz="1333" b="1">
                <a:latin typeface="Lato"/>
                <a:ea typeface="Lato"/>
                <a:cs typeface="Lato"/>
                <a:sym typeface="Lato"/>
              </a:rPr>
              <a:t> </a:t>
            </a:r>
            <a:endParaRPr sz="1333" b="1">
              <a:latin typeface="Lato"/>
              <a:ea typeface="Lato"/>
              <a:cs typeface="Lato"/>
              <a:sym typeface="Lato"/>
            </a:endParaRPr>
          </a:p>
          <a:p>
            <a:pPr algn="ctr">
              <a:spcBef>
                <a:spcPts val="0"/>
              </a:spcBef>
              <a:spcAft>
                <a:spcPts val="0"/>
              </a:spcAft>
            </a:pPr>
            <a:endParaRPr sz="1333" i="1">
              <a:latin typeface="Lato"/>
              <a:ea typeface="Lato"/>
              <a:cs typeface="Lato"/>
              <a:sym typeface="Lato"/>
            </a:endParaRPr>
          </a:p>
        </p:txBody>
      </p:sp>
      <p:sp>
        <p:nvSpPr>
          <p:cNvPr id="909" name="Google Shape;909;p85"/>
          <p:cNvSpPr/>
          <p:nvPr/>
        </p:nvSpPr>
        <p:spPr>
          <a:xfrm>
            <a:off x="7237933" y="3095833"/>
            <a:ext cx="4436000" cy="16100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Examples:</a:t>
            </a:r>
            <a:r>
              <a:rPr lang="en" sz="1333" b="1">
                <a:latin typeface="Lato"/>
                <a:ea typeface="Lato"/>
                <a:cs typeface="Lato"/>
                <a:sym typeface="Lato"/>
              </a:rPr>
              <a:t> </a:t>
            </a:r>
            <a:endParaRPr sz="1333" b="1" i="1">
              <a:latin typeface="Lato"/>
              <a:ea typeface="Lato"/>
              <a:cs typeface="Lato"/>
              <a:sym typeface="Lato"/>
            </a:endParaRPr>
          </a:p>
        </p:txBody>
      </p:sp>
      <p:sp>
        <p:nvSpPr>
          <p:cNvPr id="910" name="Google Shape;910;p8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Annotation of Crowdsourcing Template (2)</a:t>
            </a:r>
            <a:endParaRPr/>
          </a:p>
          <a:p>
            <a:endParaRPr/>
          </a:p>
        </p:txBody>
      </p:sp>
      <p:sp>
        <p:nvSpPr>
          <p:cNvPr id="2" name="Content Placeholder 1">
            <a:extLst>
              <a:ext uri="{FF2B5EF4-FFF2-40B4-BE49-F238E27FC236}">
                <a16:creationId xmlns:a16="http://schemas.microsoft.com/office/drawing/2014/main" id="{CC9892E6-D409-FE45-BC9A-D7993ABE4063}"/>
              </a:ext>
            </a:extLst>
          </p:cNvPr>
          <p:cNvSpPr>
            <a:spLocks noGrp="1"/>
          </p:cNvSpPr>
          <p:nvPr>
            <p:ph idx="1"/>
          </p:nvPr>
        </p:nvSpPr>
        <p:spPr/>
        <p:txBody>
          <a:bodyPr/>
          <a:lstStyle/>
          <a:p>
            <a:endParaRPr lang="en-US"/>
          </a:p>
        </p:txBody>
      </p:sp>
      <p:sp>
        <p:nvSpPr>
          <p:cNvPr id="911" name="Google Shape;911;p8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127</a:t>
            </a:fld>
            <a:endParaRPr/>
          </a:p>
        </p:txBody>
      </p:sp>
      <p:sp>
        <p:nvSpPr>
          <p:cNvPr id="912" name="Google Shape;912;p85"/>
          <p:cNvSpPr txBox="1">
            <a:spLocks noGrp="1"/>
          </p:cNvSpPr>
          <p:nvPr>
            <p:ph type="sldNum" idx="4294967295"/>
          </p:nvPr>
        </p:nvSpPr>
        <p:spPr>
          <a:xfrm>
            <a:off x="11460163" y="6218238"/>
            <a:ext cx="731837" cy="523875"/>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127</a:t>
            </a:fld>
            <a:endParaRPr/>
          </a:p>
        </p:txBody>
      </p:sp>
      <p:sp>
        <p:nvSpPr>
          <p:cNvPr id="913" name="Google Shape;913;p85"/>
          <p:cNvSpPr/>
          <p:nvPr/>
        </p:nvSpPr>
        <p:spPr>
          <a:xfrm>
            <a:off x="8008731" y="2280067"/>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Definition</a:t>
            </a:r>
            <a:endParaRPr/>
          </a:p>
        </p:txBody>
      </p:sp>
      <p:sp>
        <p:nvSpPr>
          <p:cNvPr id="914" name="Google Shape;914;p85"/>
          <p:cNvSpPr/>
          <p:nvPr/>
        </p:nvSpPr>
        <p:spPr>
          <a:xfrm>
            <a:off x="9183825" y="2280033"/>
            <a:ext cx="11324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Things to Avoid</a:t>
            </a:r>
            <a:endParaRPr/>
          </a:p>
        </p:txBody>
      </p:sp>
      <p:sp>
        <p:nvSpPr>
          <p:cNvPr id="915" name="Google Shape;915;p85"/>
          <p:cNvSpPr/>
          <p:nvPr/>
        </p:nvSpPr>
        <p:spPr>
          <a:xfrm>
            <a:off x="10456433" y="2280033"/>
            <a:ext cx="10740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Emphasize/Caution</a:t>
            </a:r>
            <a:endParaRPr/>
          </a:p>
        </p:txBody>
      </p:sp>
      <p:sp>
        <p:nvSpPr>
          <p:cNvPr id="916" name="Google Shape;916;p85"/>
          <p:cNvSpPr/>
          <p:nvPr/>
        </p:nvSpPr>
        <p:spPr>
          <a:xfrm>
            <a:off x="7474533" y="3490933"/>
            <a:ext cx="1692800" cy="102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Positive example</a:t>
            </a:r>
            <a:endParaRPr/>
          </a:p>
        </p:txBody>
      </p:sp>
      <p:sp>
        <p:nvSpPr>
          <p:cNvPr id="917" name="Google Shape;917;p85"/>
          <p:cNvSpPr/>
          <p:nvPr/>
        </p:nvSpPr>
        <p:spPr>
          <a:xfrm>
            <a:off x="9726200" y="3483500"/>
            <a:ext cx="1563600" cy="9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i="1">
                <a:latin typeface="Lato"/>
                <a:ea typeface="Lato"/>
                <a:cs typeface="Lato"/>
                <a:sym typeface="Lato"/>
              </a:rPr>
              <a:t>Negative example</a:t>
            </a:r>
            <a:endParaRPr/>
          </a:p>
        </p:txBody>
      </p:sp>
      <p:sp>
        <p:nvSpPr>
          <p:cNvPr id="918" name="Google Shape;918;p85"/>
          <p:cNvSpPr/>
          <p:nvPr/>
        </p:nvSpPr>
        <p:spPr>
          <a:xfrm>
            <a:off x="7608525"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19" name="Google Shape;919;p85"/>
          <p:cNvSpPr/>
          <p:nvPr/>
        </p:nvSpPr>
        <p:spPr>
          <a:xfrm>
            <a:off x="8463592" y="3943856"/>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0" name="Google Shape;920;p85"/>
          <p:cNvSpPr/>
          <p:nvPr/>
        </p:nvSpPr>
        <p:spPr>
          <a:xfrm>
            <a:off x="8050925" y="4215889"/>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1" name="Google Shape;921;p85"/>
          <p:cNvSpPr/>
          <p:nvPr/>
        </p:nvSpPr>
        <p:spPr>
          <a:xfrm>
            <a:off x="9856048"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a:p>
        </p:txBody>
      </p:sp>
      <p:sp>
        <p:nvSpPr>
          <p:cNvPr id="922" name="Google Shape;922;p85"/>
          <p:cNvSpPr/>
          <p:nvPr/>
        </p:nvSpPr>
        <p:spPr>
          <a:xfrm>
            <a:off x="10609260" y="3895533"/>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Output</a:t>
            </a:r>
            <a:endParaRPr sz="1600"/>
          </a:p>
        </p:txBody>
      </p:sp>
      <p:sp>
        <p:nvSpPr>
          <p:cNvPr id="923" name="Google Shape;923;p85"/>
          <p:cNvSpPr/>
          <p:nvPr/>
        </p:nvSpPr>
        <p:spPr>
          <a:xfrm>
            <a:off x="9861492" y="4167567"/>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924" name="Google Shape;924;p85"/>
          <p:cNvSpPr/>
          <p:nvPr/>
        </p:nvSpPr>
        <p:spPr>
          <a:xfrm>
            <a:off x="10511335" y="4167577"/>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Suggestion</a:t>
            </a:r>
            <a:endParaRPr sz="1600"/>
          </a:p>
        </p:txBody>
      </p:sp>
      <p:sp>
        <p:nvSpPr>
          <p:cNvPr id="925" name="Google Shape;925;p85"/>
          <p:cNvSpPr/>
          <p:nvPr/>
        </p:nvSpPr>
        <p:spPr>
          <a:xfrm>
            <a:off x="10649753" y="5330340"/>
            <a:ext cx="809200" cy="284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output</a:t>
            </a:r>
            <a:endParaRPr/>
          </a:p>
        </p:txBody>
      </p:sp>
      <p:sp>
        <p:nvSpPr>
          <p:cNvPr id="926" name="Google Shape;926;p85"/>
          <p:cNvSpPr/>
          <p:nvPr/>
        </p:nvSpPr>
        <p:spPr>
          <a:xfrm>
            <a:off x="7669647" y="5187875"/>
            <a:ext cx="101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Prompt message </a:t>
            </a:r>
            <a:endParaRPr/>
          </a:p>
        </p:txBody>
      </p:sp>
      <p:sp>
        <p:nvSpPr>
          <p:cNvPr id="927" name="Google Shape;927;p85"/>
          <p:cNvSpPr/>
          <p:nvPr/>
        </p:nvSpPr>
        <p:spPr>
          <a:xfrm>
            <a:off x="7300100" y="2280067"/>
            <a:ext cx="621600" cy="47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Title</a:t>
            </a:r>
            <a:endParaRPr/>
          </a:p>
        </p:txBody>
      </p:sp>
      <p:sp>
        <p:nvSpPr>
          <p:cNvPr id="928" name="Google Shape;928;p85"/>
          <p:cNvSpPr/>
          <p:nvPr/>
        </p:nvSpPr>
        <p:spPr>
          <a:xfrm>
            <a:off x="9248400" y="4871733"/>
            <a:ext cx="2425600" cy="1020800"/>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333" b="1">
                <a:solidFill>
                  <a:srgbClr val="980000"/>
                </a:solidFill>
                <a:latin typeface="Lato"/>
                <a:ea typeface="Lato"/>
                <a:cs typeface="Lato"/>
                <a:sym typeface="Lato"/>
              </a:rPr>
              <a:t>Input/outputs:</a:t>
            </a:r>
            <a:r>
              <a:rPr lang="en" sz="1333" b="1">
                <a:latin typeface="Lato"/>
                <a:ea typeface="Lato"/>
                <a:cs typeface="Lato"/>
                <a:sym typeface="Lato"/>
              </a:rPr>
              <a:t> </a:t>
            </a:r>
            <a:endParaRPr sz="1333" b="1" i="1">
              <a:latin typeface="Lato"/>
              <a:ea typeface="Lato"/>
              <a:cs typeface="Lato"/>
              <a:sym typeface="Lato"/>
            </a:endParaRPr>
          </a:p>
        </p:txBody>
      </p:sp>
      <p:sp>
        <p:nvSpPr>
          <p:cNvPr id="929" name="Google Shape;929;p85"/>
          <p:cNvSpPr/>
          <p:nvPr/>
        </p:nvSpPr>
        <p:spPr>
          <a:xfrm>
            <a:off x="9483077" y="5320540"/>
            <a:ext cx="682400" cy="30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i="1">
                <a:latin typeface="Lato"/>
                <a:ea typeface="Lato"/>
                <a:cs typeface="Lato"/>
                <a:sym typeface="Lato"/>
              </a:rPr>
              <a:t>input</a:t>
            </a:r>
            <a:endParaRPr/>
          </a:p>
        </p:txBody>
      </p:sp>
      <p:sp>
        <p:nvSpPr>
          <p:cNvPr id="930" name="Google Shape;930;p85"/>
          <p:cNvSpPr txBox="1"/>
          <p:nvPr/>
        </p:nvSpPr>
        <p:spPr>
          <a:xfrm>
            <a:off x="10123833" y="5592067"/>
            <a:ext cx="19792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 instances</a:t>
            </a:r>
            <a:endParaRPr sz="1067">
              <a:latin typeface="Lato"/>
              <a:ea typeface="Lato"/>
              <a:cs typeface="Lato"/>
              <a:sym typeface="Lato"/>
            </a:endParaRPr>
          </a:p>
        </p:txBody>
      </p:sp>
      <p:sp>
        <p:nvSpPr>
          <p:cNvPr id="931" name="Google Shape;931;p85"/>
          <p:cNvSpPr txBox="1"/>
          <p:nvPr/>
        </p:nvSpPr>
        <p:spPr>
          <a:xfrm>
            <a:off x="9960967" y="4387900"/>
            <a:ext cx="18648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examples for task</a:t>
            </a:r>
            <a:endParaRPr sz="1067">
              <a:latin typeface="Lato"/>
              <a:ea typeface="Lato"/>
              <a:cs typeface="Lato"/>
              <a:sym typeface="Lato"/>
            </a:endParaRPr>
          </a:p>
        </p:txBody>
      </p:sp>
      <p:sp>
        <p:nvSpPr>
          <p:cNvPr id="932" name="Google Shape;932;p85"/>
          <p:cNvSpPr txBox="1"/>
          <p:nvPr/>
        </p:nvSpPr>
        <p:spPr>
          <a:xfrm>
            <a:off x="10880275" y="5903800"/>
            <a:ext cx="1132400" cy="410393"/>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067">
                <a:latin typeface="Lato"/>
                <a:ea typeface="Lato"/>
                <a:cs typeface="Lato"/>
                <a:sym typeface="Lato"/>
              </a:rPr>
              <a:t># of tasks</a:t>
            </a:r>
            <a:endParaRPr sz="1067">
              <a:latin typeface="Lato"/>
              <a:ea typeface="Lato"/>
              <a:cs typeface="Lato"/>
              <a:sym typeface="Lato"/>
            </a:endParaRPr>
          </a:p>
        </p:txBody>
      </p:sp>
      <p:sp>
        <p:nvSpPr>
          <p:cNvPr id="933" name="Google Shape;933;p85"/>
          <p:cNvSpPr/>
          <p:nvPr/>
        </p:nvSpPr>
        <p:spPr>
          <a:xfrm>
            <a:off x="206633" y="3945500"/>
            <a:ext cx="5197200" cy="524800"/>
          </a:xfrm>
          <a:prstGeom prst="roundRect">
            <a:avLst>
              <a:gd name="adj" fmla="val 16667"/>
            </a:avLst>
          </a:prstGeom>
          <a:noFill/>
          <a:ln w="9525" cap="flat" cmpd="sng">
            <a:solidFill>
              <a:srgbClr val="38761D"/>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4" name="Google Shape;934;p85"/>
          <p:cNvSpPr/>
          <p:nvPr/>
        </p:nvSpPr>
        <p:spPr>
          <a:xfrm>
            <a:off x="206633" y="4621200"/>
            <a:ext cx="6776000" cy="6076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35" name="Google Shape;935;p85"/>
          <p:cNvSpPr/>
          <p:nvPr/>
        </p:nvSpPr>
        <p:spPr>
          <a:xfrm>
            <a:off x="206633" y="5319267"/>
            <a:ext cx="5003600" cy="207200"/>
          </a:xfrm>
          <a:prstGeom prst="roundRect">
            <a:avLst>
              <a:gd name="adj" fmla="val 50000"/>
            </a:avLst>
          </a:prstGeom>
          <a:noFill/>
          <a:ln w="9525" cap="flat" cmpd="sng">
            <a:solidFill>
              <a:srgbClr val="1C4587"/>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936" name="Google Shape;936;p85"/>
          <p:cNvCxnSpPr>
            <a:stCxn id="935" idx="3"/>
            <a:endCxn id="923" idx="1"/>
          </p:cNvCxnSpPr>
          <p:nvPr/>
        </p:nvCxnSpPr>
        <p:spPr>
          <a:xfrm rot="10800000" flipH="1">
            <a:off x="5210233" y="4271267"/>
            <a:ext cx="4651200" cy="1151600"/>
          </a:xfrm>
          <a:prstGeom prst="curvedConnector3">
            <a:avLst>
              <a:gd name="adj1" fmla="val 50001"/>
            </a:avLst>
          </a:prstGeom>
          <a:noFill/>
          <a:ln w="9525" cap="flat" cmpd="sng">
            <a:solidFill>
              <a:schemeClr val="dk2"/>
            </a:solidFill>
            <a:prstDash val="solid"/>
            <a:round/>
            <a:headEnd type="stealth" w="med" len="med"/>
            <a:tailEnd type="stealth" w="med" len="med"/>
          </a:ln>
        </p:spPr>
      </p:cxnSp>
      <p:cxnSp>
        <p:nvCxnSpPr>
          <p:cNvPr id="937" name="Google Shape;937;p85"/>
          <p:cNvCxnSpPr>
            <a:stCxn id="933" idx="3"/>
            <a:endCxn id="921" idx="1"/>
          </p:cNvCxnSpPr>
          <p:nvPr/>
        </p:nvCxnSpPr>
        <p:spPr>
          <a:xfrm rot="10800000" flipH="1">
            <a:off x="5403833" y="3999100"/>
            <a:ext cx="4452400" cy="208800"/>
          </a:xfrm>
          <a:prstGeom prst="curvedConnector3">
            <a:avLst>
              <a:gd name="adj1" fmla="val 49998"/>
            </a:avLst>
          </a:prstGeom>
          <a:noFill/>
          <a:ln w="9525" cap="flat" cmpd="sng">
            <a:solidFill>
              <a:srgbClr val="38761D"/>
            </a:solidFill>
            <a:prstDash val="solid"/>
            <a:round/>
            <a:headEnd type="stealth" w="med" len="med"/>
            <a:tailEnd type="stealth" w="med" len="med"/>
          </a:ln>
        </p:spPr>
      </p:cxnSp>
      <p:cxnSp>
        <p:nvCxnSpPr>
          <p:cNvPr id="938" name="Google Shape;938;p85"/>
          <p:cNvCxnSpPr>
            <a:stCxn id="934" idx="3"/>
            <a:endCxn id="922" idx="3"/>
          </p:cNvCxnSpPr>
          <p:nvPr/>
        </p:nvCxnSpPr>
        <p:spPr>
          <a:xfrm rot="10800000" flipH="1">
            <a:off x="6982633" y="3999000"/>
            <a:ext cx="4166800" cy="926000"/>
          </a:xfrm>
          <a:prstGeom prst="curvedConnector3">
            <a:avLst>
              <a:gd name="adj1" fmla="val 100730"/>
            </a:avLst>
          </a:prstGeom>
          <a:noFill/>
          <a:ln w="9525" cap="flat" cmpd="sng">
            <a:solidFill>
              <a:srgbClr val="FF0000"/>
            </a:solidFill>
            <a:prstDash val="solid"/>
            <a:round/>
            <a:headEnd type="stealth" w="med" len="med"/>
            <a:tailEnd type="stealth" w="med" len="med"/>
          </a:ln>
        </p:spPr>
      </p:cxnSp>
    </p:spTree>
    <p:extLst>
      <p:ext uri="{BB962C8B-B14F-4D97-AF65-F5344CB8AC3E}">
        <p14:creationId xmlns:p14="http://schemas.microsoft.com/office/powerpoint/2010/main" val="79488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1000"/>
                                        <p:tgtEl>
                                          <p:spTgt spid="907"/>
                                        </p:tgtEl>
                                      </p:cBhvr>
                                    </p:animEffect>
                                  </p:childTnLst>
                                </p:cTn>
                              </p:par>
                              <p:par>
                                <p:cTn id="8" presetID="10" presetClass="entr" presetSubtype="0" fill="hold" nodeType="withEffect">
                                  <p:stCondLst>
                                    <p:cond delay="0"/>
                                  </p:stCondLst>
                                  <p:childTnLst>
                                    <p:set>
                                      <p:cBhvr>
                                        <p:cTn id="9" dur="1" fill="hold">
                                          <p:stCondLst>
                                            <p:cond delay="0"/>
                                          </p:stCondLst>
                                        </p:cTn>
                                        <p:tgtEl>
                                          <p:spTgt spid="908"/>
                                        </p:tgtEl>
                                        <p:attrNameLst>
                                          <p:attrName>style.visibility</p:attrName>
                                        </p:attrNameLst>
                                      </p:cBhvr>
                                      <p:to>
                                        <p:strVal val="visible"/>
                                      </p:to>
                                    </p:set>
                                    <p:animEffect transition="in" filter="fade">
                                      <p:cBhvr>
                                        <p:cTn id="10" dur="1000"/>
                                        <p:tgtEl>
                                          <p:spTgt spid="908"/>
                                        </p:tgtEl>
                                      </p:cBhvr>
                                    </p:animEffect>
                                  </p:childTnLst>
                                </p:cTn>
                              </p:par>
                              <p:par>
                                <p:cTn id="11" presetID="10" presetClass="entr" presetSubtype="0" fill="hold" nodeType="withEffect">
                                  <p:stCondLst>
                                    <p:cond delay="0"/>
                                  </p:stCondLst>
                                  <p:childTnLst>
                                    <p:set>
                                      <p:cBhvr>
                                        <p:cTn id="12" dur="1" fill="hold">
                                          <p:stCondLst>
                                            <p:cond delay="0"/>
                                          </p:stCondLst>
                                        </p:cTn>
                                        <p:tgtEl>
                                          <p:spTgt spid="909"/>
                                        </p:tgtEl>
                                        <p:attrNameLst>
                                          <p:attrName>style.visibility</p:attrName>
                                        </p:attrNameLst>
                                      </p:cBhvr>
                                      <p:to>
                                        <p:strVal val="visible"/>
                                      </p:to>
                                    </p:set>
                                    <p:animEffect transition="in" filter="fade">
                                      <p:cBhvr>
                                        <p:cTn id="13" dur="1000"/>
                                        <p:tgtEl>
                                          <p:spTgt spid="909"/>
                                        </p:tgtEl>
                                      </p:cBhvr>
                                    </p:animEffect>
                                  </p:childTnLst>
                                </p:cTn>
                              </p:par>
                              <p:par>
                                <p:cTn id="14" presetID="10" presetClass="entr" presetSubtype="0" fill="hold" nodeType="withEffect">
                                  <p:stCondLst>
                                    <p:cond delay="0"/>
                                  </p:stCondLst>
                                  <p:childTnLst>
                                    <p:set>
                                      <p:cBhvr>
                                        <p:cTn id="15" dur="1" fill="hold">
                                          <p:stCondLst>
                                            <p:cond delay="0"/>
                                          </p:stCondLst>
                                        </p:cTn>
                                        <p:tgtEl>
                                          <p:spTgt spid="911"/>
                                        </p:tgtEl>
                                        <p:attrNameLst>
                                          <p:attrName>style.visibility</p:attrName>
                                        </p:attrNameLst>
                                      </p:cBhvr>
                                      <p:to>
                                        <p:strVal val="visible"/>
                                      </p:to>
                                    </p:set>
                                    <p:animEffect transition="in" filter="fade">
                                      <p:cBhvr>
                                        <p:cTn id="16" dur="1000"/>
                                        <p:tgtEl>
                                          <p:spTgt spid="911"/>
                                        </p:tgtEl>
                                      </p:cBhvr>
                                    </p:animEffect>
                                  </p:childTnLst>
                                </p:cTn>
                              </p:par>
                              <p:par>
                                <p:cTn id="17" presetID="10" presetClass="entr" presetSubtype="0" fill="hold" nodeType="withEffect">
                                  <p:stCondLst>
                                    <p:cond delay="0"/>
                                  </p:stCondLst>
                                  <p:childTnLst>
                                    <p:set>
                                      <p:cBhvr>
                                        <p:cTn id="18" dur="1" fill="hold">
                                          <p:stCondLst>
                                            <p:cond delay="0"/>
                                          </p:stCondLst>
                                        </p:cTn>
                                        <p:tgtEl>
                                          <p:spTgt spid="912"/>
                                        </p:tgtEl>
                                        <p:attrNameLst>
                                          <p:attrName>style.visibility</p:attrName>
                                        </p:attrNameLst>
                                      </p:cBhvr>
                                      <p:to>
                                        <p:strVal val="visible"/>
                                      </p:to>
                                    </p:set>
                                    <p:animEffect transition="in" filter="fade">
                                      <p:cBhvr>
                                        <p:cTn id="19" dur="1000"/>
                                        <p:tgtEl>
                                          <p:spTgt spid="912"/>
                                        </p:tgtEl>
                                      </p:cBhvr>
                                    </p:animEffect>
                                  </p:childTnLst>
                                </p:cTn>
                              </p:par>
                              <p:par>
                                <p:cTn id="20" presetID="10" presetClass="entr" presetSubtype="0" fill="hold" nodeType="withEffect">
                                  <p:stCondLst>
                                    <p:cond delay="0"/>
                                  </p:stCondLst>
                                  <p:childTnLst>
                                    <p:set>
                                      <p:cBhvr>
                                        <p:cTn id="21" dur="1" fill="hold">
                                          <p:stCondLst>
                                            <p:cond delay="0"/>
                                          </p:stCondLst>
                                        </p:cTn>
                                        <p:tgtEl>
                                          <p:spTgt spid="913"/>
                                        </p:tgtEl>
                                        <p:attrNameLst>
                                          <p:attrName>style.visibility</p:attrName>
                                        </p:attrNameLst>
                                      </p:cBhvr>
                                      <p:to>
                                        <p:strVal val="visible"/>
                                      </p:to>
                                    </p:set>
                                    <p:animEffect transition="in" filter="fade">
                                      <p:cBhvr>
                                        <p:cTn id="22" dur="1000"/>
                                        <p:tgtEl>
                                          <p:spTgt spid="913"/>
                                        </p:tgtEl>
                                      </p:cBhvr>
                                    </p:animEffect>
                                  </p:childTnLst>
                                </p:cTn>
                              </p:par>
                              <p:par>
                                <p:cTn id="23" presetID="10" presetClass="entr" presetSubtype="0" fill="hold" nodeType="withEffect">
                                  <p:stCondLst>
                                    <p:cond delay="0"/>
                                  </p:stCondLst>
                                  <p:childTnLst>
                                    <p:set>
                                      <p:cBhvr>
                                        <p:cTn id="24" dur="1" fill="hold">
                                          <p:stCondLst>
                                            <p:cond delay="0"/>
                                          </p:stCondLst>
                                        </p:cTn>
                                        <p:tgtEl>
                                          <p:spTgt spid="914"/>
                                        </p:tgtEl>
                                        <p:attrNameLst>
                                          <p:attrName>style.visibility</p:attrName>
                                        </p:attrNameLst>
                                      </p:cBhvr>
                                      <p:to>
                                        <p:strVal val="visible"/>
                                      </p:to>
                                    </p:set>
                                    <p:animEffect transition="in" filter="fade">
                                      <p:cBhvr>
                                        <p:cTn id="25" dur="1000"/>
                                        <p:tgtEl>
                                          <p:spTgt spid="914"/>
                                        </p:tgtEl>
                                      </p:cBhvr>
                                    </p:animEffect>
                                  </p:childTnLst>
                                </p:cTn>
                              </p:par>
                              <p:par>
                                <p:cTn id="26" presetID="10" presetClass="entr" presetSubtype="0" fill="hold" nodeType="withEffect">
                                  <p:stCondLst>
                                    <p:cond delay="0"/>
                                  </p:stCondLst>
                                  <p:childTnLst>
                                    <p:set>
                                      <p:cBhvr>
                                        <p:cTn id="27" dur="1" fill="hold">
                                          <p:stCondLst>
                                            <p:cond delay="0"/>
                                          </p:stCondLst>
                                        </p:cTn>
                                        <p:tgtEl>
                                          <p:spTgt spid="915"/>
                                        </p:tgtEl>
                                        <p:attrNameLst>
                                          <p:attrName>style.visibility</p:attrName>
                                        </p:attrNameLst>
                                      </p:cBhvr>
                                      <p:to>
                                        <p:strVal val="visible"/>
                                      </p:to>
                                    </p:set>
                                    <p:animEffect transition="in" filter="fade">
                                      <p:cBhvr>
                                        <p:cTn id="28" dur="1000"/>
                                        <p:tgtEl>
                                          <p:spTgt spid="915"/>
                                        </p:tgtEl>
                                      </p:cBhvr>
                                    </p:animEffect>
                                  </p:childTnLst>
                                </p:cTn>
                              </p:par>
                              <p:par>
                                <p:cTn id="29" presetID="10" presetClass="entr" presetSubtype="0" fill="hold" nodeType="withEffect">
                                  <p:stCondLst>
                                    <p:cond delay="0"/>
                                  </p:stCondLst>
                                  <p:childTnLst>
                                    <p:set>
                                      <p:cBhvr>
                                        <p:cTn id="30" dur="1" fill="hold">
                                          <p:stCondLst>
                                            <p:cond delay="0"/>
                                          </p:stCondLst>
                                        </p:cTn>
                                        <p:tgtEl>
                                          <p:spTgt spid="916"/>
                                        </p:tgtEl>
                                        <p:attrNameLst>
                                          <p:attrName>style.visibility</p:attrName>
                                        </p:attrNameLst>
                                      </p:cBhvr>
                                      <p:to>
                                        <p:strVal val="visible"/>
                                      </p:to>
                                    </p:set>
                                    <p:animEffect transition="in" filter="fade">
                                      <p:cBhvr>
                                        <p:cTn id="31" dur="1000"/>
                                        <p:tgtEl>
                                          <p:spTgt spid="916"/>
                                        </p:tgtEl>
                                      </p:cBhvr>
                                    </p:animEffect>
                                  </p:childTnLst>
                                </p:cTn>
                              </p:par>
                              <p:par>
                                <p:cTn id="32" presetID="10" presetClass="entr" presetSubtype="0" fill="hold" nodeType="withEffect">
                                  <p:stCondLst>
                                    <p:cond delay="0"/>
                                  </p:stCondLst>
                                  <p:childTnLst>
                                    <p:set>
                                      <p:cBhvr>
                                        <p:cTn id="33" dur="1" fill="hold">
                                          <p:stCondLst>
                                            <p:cond delay="0"/>
                                          </p:stCondLst>
                                        </p:cTn>
                                        <p:tgtEl>
                                          <p:spTgt spid="917"/>
                                        </p:tgtEl>
                                        <p:attrNameLst>
                                          <p:attrName>style.visibility</p:attrName>
                                        </p:attrNameLst>
                                      </p:cBhvr>
                                      <p:to>
                                        <p:strVal val="visible"/>
                                      </p:to>
                                    </p:set>
                                    <p:animEffect transition="in" filter="fade">
                                      <p:cBhvr>
                                        <p:cTn id="34" dur="1000"/>
                                        <p:tgtEl>
                                          <p:spTgt spid="917"/>
                                        </p:tgtEl>
                                      </p:cBhvr>
                                    </p:animEffect>
                                  </p:childTnLst>
                                </p:cTn>
                              </p:par>
                              <p:par>
                                <p:cTn id="35" presetID="10" presetClass="entr" presetSubtype="0" fill="hold" nodeType="withEffect">
                                  <p:stCondLst>
                                    <p:cond delay="0"/>
                                  </p:stCondLst>
                                  <p:childTnLst>
                                    <p:set>
                                      <p:cBhvr>
                                        <p:cTn id="36" dur="1" fill="hold">
                                          <p:stCondLst>
                                            <p:cond delay="0"/>
                                          </p:stCondLst>
                                        </p:cTn>
                                        <p:tgtEl>
                                          <p:spTgt spid="918"/>
                                        </p:tgtEl>
                                        <p:attrNameLst>
                                          <p:attrName>style.visibility</p:attrName>
                                        </p:attrNameLst>
                                      </p:cBhvr>
                                      <p:to>
                                        <p:strVal val="visible"/>
                                      </p:to>
                                    </p:set>
                                    <p:animEffect transition="in" filter="fade">
                                      <p:cBhvr>
                                        <p:cTn id="37" dur="1000"/>
                                        <p:tgtEl>
                                          <p:spTgt spid="918"/>
                                        </p:tgtEl>
                                      </p:cBhvr>
                                    </p:animEffect>
                                  </p:childTnLst>
                                </p:cTn>
                              </p:par>
                              <p:par>
                                <p:cTn id="38" presetID="10" presetClass="entr" presetSubtype="0" fill="hold" nodeType="withEffect">
                                  <p:stCondLst>
                                    <p:cond delay="0"/>
                                  </p:stCondLst>
                                  <p:childTnLst>
                                    <p:set>
                                      <p:cBhvr>
                                        <p:cTn id="39" dur="1" fill="hold">
                                          <p:stCondLst>
                                            <p:cond delay="0"/>
                                          </p:stCondLst>
                                        </p:cTn>
                                        <p:tgtEl>
                                          <p:spTgt spid="919"/>
                                        </p:tgtEl>
                                        <p:attrNameLst>
                                          <p:attrName>style.visibility</p:attrName>
                                        </p:attrNameLst>
                                      </p:cBhvr>
                                      <p:to>
                                        <p:strVal val="visible"/>
                                      </p:to>
                                    </p:set>
                                    <p:animEffect transition="in" filter="fade">
                                      <p:cBhvr>
                                        <p:cTn id="40" dur="1000"/>
                                        <p:tgtEl>
                                          <p:spTgt spid="919"/>
                                        </p:tgtEl>
                                      </p:cBhvr>
                                    </p:animEffect>
                                  </p:childTnLst>
                                </p:cTn>
                              </p:par>
                              <p:par>
                                <p:cTn id="41" presetID="10" presetClass="entr" presetSubtype="0" fill="hold" nodeType="withEffect">
                                  <p:stCondLst>
                                    <p:cond delay="0"/>
                                  </p:stCondLst>
                                  <p:childTnLst>
                                    <p:set>
                                      <p:cBhvr>
                                        <p:cTn id="42" dur="1" fill="hold">
                                          <p:stCondLst>
                                            <p:cond delay="0"/>
                                          </p:stCondLst>
                                        </p:cTn>
                                        <p:tgtEl>
                                          <p:spTgt spid="920"/>
                                        </p:tgtEl>
                                        <p:attrNameLst>
                                          <p:attrName>style.visibility</p:attrName>
                                        </p:attrNameLst>
                                      </p:cBhvr>
                                      <p:to>
                                        <p:strVal val="visible"/>
                                      </p:to>
                                    </p:set>
                                    <p:animEffect transition="in" filter="fade">
                                      <p:cBhvr>
                                        <p:cTn id="43" dur="1000"/>
                                        <p:tgtEl>
                                          <p:spTgt spid="920"/>
                                        </p:tgtEl>
                                      </p:cBhvr>
                                    </p:animEffect>
                                  </p:childTnLst>
                                </p:cTn>
                              </p:par>
                              <p:par>
                                <p:cTn id="44" presetID="10" presetClass="entr" presetSubtype="0" fill="hold" nodeType="withEffect">
                                  <p:stCondLst>
                                    <p:cond delay="0"/>
                                  </p:stCondLst>
                                  <p:childTnLst>
                                    <p:set>
                                      <p:cBhvr>
                                        <p:cTn id="45" dur="1" fill="hold">
                                          <p:stCondLst>
                                            <p:cond delay="0"/>
                                          </p:stCondLst>
                                        </p:cTn>
                                        <p:tgtEl>
                                          <p:spTgt spid="921"/>
                                        </p:tgtEl>
                                        <p:attrNameLst>
                                          <p:attrName>style.visibility</p:attrName>
                                        </p:attrNameLst>
                                      </p:cBhvr>
                                      <p:to>
                                        <p:strVal val="visible"/>
                                      </p:to>
                                    </p:set>
                                    <p:animEffect transition="in" filter="fade">
                                      <p:cBhvr>
                                        <p:cTn id="46" dur="1000"/>
                                        <p:tgtEl>
                                          <p:spTgt spid="921"/>
                                        </p:tgtEl>
                                      </p:cBhvr>
                                    </p:animEffect>
                                  </p:childTnLst>
                                </p:cTn>
                              </p:par>
                              <p:par>
                                <p:cTn id="47" presetID="10" presetClass="entr" presetSubtype="0" fill="hold" nodeType="withEffect">
                                  <p:stCondLst>
                                    <p:cond delay="0"/>
                                  </p:stCondLst>
                                  <p:childTnLst>
                                    <p:set>
                                      <p:cBhvr>
                                        <p:cTn id="48" dur="1" fill="hold">
                                          <p:stCondLst>
                                            <p:cond delay="0"/>
                                          </p:stCondLst>
                                        </p:cTn>
                                        <p:tgtEl>
                                          <p:spTgt spid="922"/>
                                        </p:tgtEl>
                                        <p:attrNameLst>
                                          <p:attrName>style.visibility</p:attrName>
                                        </p:attrNameLst>
                                      </p:cBhvr>
                                      <p:to>
                                        <p:strVal val="visible"/>
                                      </p:to>
                                    </p:set>
                                    <p:animEffect transition="in" filter="fade">
                                      <p:cBhvr>
                                        <p:cTn id="49" dur="1000"/>
                                        <p:tgtEl>
                                          <p:spTgt spid="922"/>
                                        </p:tgtEl>
                                      </p:cBhvr>
                                    </p:animEffect>
                                  </p:childTnLst>
                                </p:cTn>
                              </p:par>
                              <p:par>
                                <p:cTn id="50" presetID="10" presetClass="entr" presetSubtype="0" fill="hold" nodeType="withEffect">
                                  <p:stCondLst>
                                    <p:cond delay="0"/>
                                  </p:stCondLst>
                                  <p:childTnLst>
                                    <p:set>
                                      <p:cBhvr>
                                        <p:cTn id="51" dur="1" fill="hold">
                                          <p:stCondLst>
                                            <p:cond delay="0"/>
                                          </p:stCondLst>
                                        </p:cTn>
                                        <p:tgtEl>
                                          <p:spTgt spid="923"/>
                                        </p:tgtEl>
                                        <p:attrNameLst>
                                          <p:attrName>style.visibility</p:attrName>
                                        </p:attrNameLst>
                                      </p:cBhvr>
                                      <p:to>
                                        <p:strVal val="visible"/>
                                      </p:to>
                                    </p:set>
                                    <p:animEffect transition="in" filter="fade">
                                      <p:cBhvr>
                                        <p:cTn id="52" dur="1000"/>
                                        <p:tgtEl>
                                          <p:spTgt spid="923"/>
                                        </p:tgtEl>
                                      </p:cBhvr>
                                    </p:animEffect>
                                  </p:childTnLst>
                                </p:cTn>
                              </p:par>
                              <p:par>
                                <p:cTn id="53" presetID="10" presetClass="entr" presetSubtype="0" fill="hold" nodeType="withEffect">
                                  <p:stCondLst>
                                    <p:cond delay="0"/>
                                  </p:stCondLst>
                                  <p:childTnLst>
                                    <p:set>
                                      <p:cBhvr>
                                        <p:cTn id="54" dur="1" fill="hold">
                                          <p:stCondLst>
                                            <p:cond delay="0"/>
                                          </p:stCondLst>
                                        </p:cTn>
                                        <p:tgtEl>
                                          <p:spTgt spid="924"/>
                                        </p:tgtEl>
                                        <p:attrNameLst>
                                          <p:attrName>style.visibility</p:attrName>
                                        </p:attrNameLst>
                                      </p:cBhvr>
                                      <p:to>
                                        <p:strVal val="visible"/>
                                      </p:to>
                                    </p:set>
                                    <p:animEffect transition="in" filter="fade">
                                      <p:cBhvr>
                                        <p:cTn id="55" dur="1000"/>
                                        <p:tgtEl>
                                          <p:spTgt spid="924"/>
                                        </p:tgtEl>
                                      </p:cBhvr>
                                    </p:animEffect>
                                  </p:childTnLst>
                                </p:cTn>
                              </p:par>
                              <p:par>
                                <p:cTn id="56" presetID="10" presetClass="entr" presetSubtype="0" fill="hold" nodeType="withEffect">
                                  <p:stCondLst>
                                    <p:cond delay="0"/>
                                  </p:stCondLst>
                                  <p:childTnLst>
                                    <p:set>
                                      <p:cBhvr>
                                        <p:cTn id="57" dur="1" fill="hold">
                                          <p:stCondLst>
                                            <p:cond delay="0"/>
                                          </p:stCondLst>
                                        </p:cTn>
                                        <p:tgtEl>
                                          <p:spTgt spid="925"/>
                                        </p:tgtEl>
                                        <p:attrNameLst>
                                          <p:attrName>style.visibility</p:attrName>
                                        </p:attrNameLst>
                                      </p:cBhvr>
                                      <p:to>
                                        <p:strVal val="visible"/>
                                      </p:to>
                                    </p:set>
                                    <p:animEffect transition="in" filter="fade">
                                      <p:cBhvr>
                                        <p:cTn id="58" dur="1000"/>
                                        <p:tgtEl>
                                          <p:spTgt spid="925"/>
                                        </p:tgtEl>
                                      </p:cBhvr>
                                    </p:animEffect>
                                  </p:childTnLst>
                                </p:cTn>
                              </p:par>
                              <p:par>
                                <p:cTn id="59" presetID="10" presetClass="entr" presetSubtype="0" fill="hold" nodeType="withEffect">
                                  <p:stCondLst>
                                    <p:cond delay="0"/>
                                  </p:stCondLst>
                                  <p:childTnLst>
                                    <p:set>
                                      <p:cBhvr>
                                        <p:cTn id="60" dur="1" fill="hold">
                                          <p:stCondLst>
                                            <p:cond delay="0"/>
                                          </p:stCondLst>
                                        </p:cTn>
                                        <p:tgtEl>
                                          <p:spTgt spid="926"/>
                                        </p:tgtEl>
                                        <p:attrNameLst>
                                          <p:attrName>style.visibility</p:attrName>
                                        </p:attrNameLst>
                                      </p:cBhvr>
                                      <p:to>
                                        <p:strVal val="visible"/>
                                      </p:to>
                                    </p:set>
                                    <p:animEffect transition="in" filter="fade">
                                      <p:cBhvr>
                                        <p:cTn id="61" dur="1000"/>
                                        <p:tgtEl>
                                          <p:spTgt spid="926"/>
                                        </p:tgtEl>
                                      </p:cBhvr>
                                    </p:animEffect>
                                  </p:childTnLst>
                                </p:cTn>
                              </p:par>
                              <p:par>
                                <p:cTn id="62" presetID="10" presetClass="entr" presetSubtype="0" fill="hold" nodeType="withEffect">
                                  <p:stCondLst>
                                    <p:cond delay="0"/>
                                  </p:stCondLst>
                                  <p:childTnLst>
                                    <p:set>
                                      <p:cBhvr>
                                        <p:cTn id="63" dur="1" fill="hold">
                                          <p:stCondLst>
                                            <p:cond delay="0"/>
                                          </p:stCondLst>
                                        </p:cTn>
                                        <p:tgtEl>
                                          <p:spTgt spid="927"/>
                                        </p:tgtEl>
                                        <p:attrNameLst>
                                          <p:attrName>style.visibility</p:attrName>
                                        </p:attrNameLst>
                                      </p:cBhvr>
                                      <p:to>
                                        <p:strVal val="visible"/>
                                      </p:to>
                                    </p:set>
                                    <p:animEffect transition="in" filter="fade">
                                      <p:cBhvr>
                                        <p:cTn id="64" dur="1000"/>
                                        <p:tgtEl>
                                          <p:spTgt spid="927"/>
                                        </p:tgtEl>
                                      </p:cBhvr>
                                    </p:animEffect>
                                  </p:childTnLst>
                                </p:cTn>
                              </p:par>
                              <p:par>
                                <p:cTn id="65" presetID="10" presetClass="entr" presetSubtype="0" fill="hold" nodeType="withEffect">
                                  <p:stCondLst>
                                    <p:cond delay="0"/>
                                  </p:stCondLst>
                                  <p:childTnLst>
                                    <p:set>
                                      <p:cBhvr>
                                        <p:cTn id="66" dur="1" fill="hold">
                                          <p:stCondLst>
                                            <p:cond delay="0"/>
                                          </p:stCondLst>
                                        </p:cTn>
                                        <p:tgtEl>
                                          <p:spTgt spid="928"/>
                                        </p:tgtEl>
                                        <p:attrNameLst>
                                          <p:attrName>style.visibility</p:attrName>
                                        </p:attrNameLst>
                                      </p:cBhvr>
                                      <p:to>
                                        <p:strVal val="visible"/>
                                      </p:to>
                                    </p:set>
                                    <p:animEffect transition="in" filter="fade">
                                      <p:cBhvr>
                                        <p:cTn id="67" dur="1000"/>
                                        <p:tgtEl>
                                          <p:spTgt spid="928"/>
                                        </p:tgtEl>
                                      </p:cBhvr>
                                    </p:animEffect>
                                  </p:childTnLst>
                                </p:cTn>
                              </p:par>
                              <p:par>
                                <p:cTn id="68" presetID="10" presetClass="entr" presetSubtype="0" fill="hold" nodeType="withEffect">
                                  <p:stCondLst>
                                    <p:cond delay="0"/>
                                  </p:stCondLst>
                                  <p:childTnLst>
                                    <p:set>
                                      <p:cBhvr>
                                        <p:cTn id="69" dur="1" fill="hold">
                                          <p:stCondLst>
                                            <p:cond delay="0"/>
                                          </p:stCondLst>
                                        </p:cTn>
                                        <p:tgtEl>
                                          <p:spTgt spid="929"/>
                                        </p:tgtEl>
                                        <p:attrNameLst>
                                          <p:attrName>style.visibility</p:attrName>
                                        </p:attrNameLst>
                                      </p:cBhvr>
                                      <p:to>
                                        <p:strVal val="visible"/>
                                      </p:to>
                                    </p:set>
                                    <p:animEffect transition="in" filter="fade">
                                      <p:cBhvr>
                                        <p:cTn id="70" dur="1000"/>
                                        <p:tgtEl>
                                          <p:spTgt spid="929"/>
                                        </p:tgtEl>
                                      </p:cBhvr>
                                    </p:animEffect>
                                  </p:childTnLst>
                                </p:cTn>
                              </p:par>
                              <p:par>
                                <p:cTn id="71" presetID="10" presetClass="entr" presetSubtype="0" fill="hold" nodeType="withEffect">
                                  <p:stCondLst>
                                    <p:cond delay="0"/>
                                  </p:stCondLst>
                                  <p:childTnLst>
                                    <p:set>
                                      <p:cBhvr>
                                        <p:cTn id="72" dur="1" fill="hold">
                                          <p:stCondLst>
                                            <p:cond delay="0"/>
                                          </p:stCondLst>
                                        </p:cTn>
                                        <p:tgtEl>
                                          <p:spTgt spid="930"/>
                                        </p:tgtEl>
                                        <p:attrNameLst>
                                          <p:attrName>style.visibility</p:attrName>
                                        </p:attrNameLst>
                                      </p:cBhvr>
                                      <p:to>
                                        <p:strVal val="visible"/>
                                      </p:to>
                                    </p:set>
                                    <p:animEffect transition="in" filter="fade">
                                      <p:cBhvr>
                                        <p:cTn id="73" dur="1000"/>
                                        <p:tgtEl>
                                          <p:spTgt spid="930"/>
                                        </p:tgtEl>
                                      </p:cBhvr>
                                    </p:animEffect>
                                  </p:childTnLst>
                                </p:cTn>
                              </p:par>
                              <p:par>
                                <p:cTn id="74" presetID="10" presetClass="entr" presetSubtype="0" fill="hold" nodeType="withEffect">
                                  <p:stCondLst>
                                    <p:cond delay="0"/>
                                  </p:stCondLst>
                                  <p:childTnLst>
                                    <p:set>
                                      <p:cBhvr>
                                        <p:cTn id="75" dur="1" fill="hold">
                                          <p:stCondLst>
                                            <p:cond delay="0"/>
                                          </p:stCondLst>
                                        </p:cTn>
                                        <p:tgtEl>
                                          <p:spTgt spid="931"/>
                                        </p:tgtEl>
                                        <p:attrNameLst>
                                          <p:attrName>style.visibility</p:attrName>
                                        </p:attrNameLst>
                                      </p:cBhvr>
                                      <p:to>
                                        <p:strVal val="visible"/>
                                      </p:to>
                                    </p:set>
                                    <p:animEffect transition="in" filter="fade">
                                      <p:cBhvr>
                                        <p:cTn id="76" dur="1000"/>
                                        <p:tgtEl>
                                          <p:spTgt spid="931"/>
                                        </p:tgtEl>
                                      </p:cBhvr>
                                    </p:animEffect>
                                  </p:childTnLst>
                                </p:cTn>
                              </p:par>
                              <p:par>
                                <p:cTn id="77" presetID="10" presetClass="entr" presetSubtype="0" fill="hold" nodeType="withEffect">
                                  <p:stCondLst>
                                    <p:cond delay="0"/>
                                  </p:stCondLst>
                                  <p:childTnLst>
                                    <p:set>
                                      <p:cBhvr>
                                        <p:cTn id="78" dur="1" fill="hold">
                                          <p:stCondLst>
                                            <p:cond delay="0"/>
                                          </p:stCondLst>
                                        </p:cTn>
                                        <p:tgtEl>
                                          <p:spTgt spid="932"/>
                                        </p:tgtEl>
                                        <p:attrNameLst>
                                          <p:attrName>style.visibility</p:attrName>
                                        </p:attrNameLst>
                                      </p:cBhvr>
                                      <p:to>
                                        <p:strVal val="visible"/>
                                      </p:to>
                                    </p:set>
                                    <p:animEffect transition="in" filter="fade">
                                      <p:cBhvr>
                                        <p:cTn id="79" dur="1000"/>
                                        <p:tgtEl>
                                          <p:spTgt spid="932"/>
                                        </p:tgtEl>
                                      </p:cBhvr>
                                    </p:animEffect>
                                  </p:childTnLst>
                                </p:cTn>
                              </p:par>
                              <p:par>
                                <p:cTn id="80" presetID="10" presetClass="entr" presetSubtype="0" fill="hold" nodeType="withEffect">
                                  <p:stCondLst>
                                    <p:cond delay="0"/>
                                  </p:stCondLst>
                                  <p:childTnLst>
                                    <p:set>
                                      <p:cBhvr>
                                        <p:cTn id="81" dur="1" fill="hold">
                                          <p:stCondLst>
                                            <p:cond delay="0"/>
                                          </p:stCondLst>
                                        </p:cTn>
                                        <p:tgtEl>
                                          <p:spTgt spid="933"/>
                                        </p:tgtEl>
                                        <p:attrNameLst>
                                          <p:attrName>style.visibility</p:attrName>
                                        </p:attrNameLst>
                                      </p:cBhvr>
                                      <p:to>
                                        <p:strVal val="visible"/>
                                      </p:to>
                                    </p:set>
                                    <p:animEffect transition="in" filter="fade">
                                      <p:cBhvr>
                                        <p:cTn id="82" dur="1000"/>
                                        <p:tgtEl>
                                          <p:spTgt spid="933"/>
                                        </p:tgtEl>
                                      </p:cBhvr>
                                    </p:animEffect>
                                  </p:childTnLst>
                                </p:cTn>
                              </p:par>
                              <p:par>
                                <p:cTn id="83" presetID="10" presetClass="entr" presetSubtype="0" fill="hold" nodeType="withEffect">
                                  <p:stCondLst>
                                    <p:cond delay="0"/>
                                  </p:stCondLst>
                                  <p:childTnLst>
                                    <p:set>
                                      <p:cBhvr>
                                        <p:cTn id="84" dur="1" fill="hold">
                                          <p:stCondLst>
                                            <p:cond delay="0"/>
                                          </p:stCondLst>
                                        </p:cTn>
                                        <p:tgtEl>
                                          <p:spTgt spid="934"/>
                                        </p:tgtEl>
                                        <p:attrNameLst>
                                          <p:attrName>style.visibility</p:attrName>
                                        </p:attrNameLst>
                                      </p:cBhvr>
                                      <p:to>
                                        <p:strVal val="visible"/>
                                      </p:to>
                                    </p:set>
                                    <p:animEffect transition="in" filter="fade">
                                      <p:cBhvr>
                                        <p:cTn id="85" dur="1000"/>
                                        <p:tgtEl>
                                          <p:spTgt spid="934"/>
                                        </p:tgtEl>
                                      </p:cBhvr>
                                    </p:animEffect>
                                  </p:childTnLst>
                                </p:cTn>
                              </p:par>
                              <p:par>
                                <p:cTn id="86" presetID="10" presetClass="entr" presetSubtype="0" fill="hold" nodeType="withEffect">
                                  <p:stCondLst>
                                    <p:cond delay="0"/>
                                  </p:stCondLst>
                                  <p:childTnLst>
                                    <p:set>
                                      <p:cBhvr>
                                        <p:cTn id="87" dur="1" fill="hold">
                                          <p:stCondLst>
                                            <p:cond delay="0"/>
                                          </p:stCondLst>
                                        </p:cTn>
                                        <p:tgtEl>
                                          <p:spTgt spid="935"/>
                                        </p:tgtEl>
                                        <p:attrNameLst>
                                          <p:attrName>style.visibility</p:attrName>
                                        </p:attrNameLst>
                                      </p:cBhvr>
                                      <p:to>
                                        <p:strVal val="visible"/>
                                      </p:to>
                                    </p:set>
                                    <p:animEffect transition="in" filter="fade">
                                      <p:cBhvr>
                                        <p:cTn id="88" dur="1000"/>
                                        <p:tgtEl>
                                          <p:spTgt spid="935"/>
                                        </p:tgtEl>
                                      </p:cBhvr>
                                    </p:animEffect>
                                  </p:childTnLst>
                                </p:cTn>
                              </p:par>
                              <p:par>
                                <p:cTn id="89" presetID="10" presetClass="entr" presetSubtype="0" fill="hold" nodeType="withEffect">
                                  <p:stCondLst>
                                    <p:cond delay="0"/>
                                  </p:stCondLst>
                                  <p:childTnLst>
                                    <p:set>
                                      <p:cBhvr>
                                        <p:cTn id="90" dur="1" fill="hold">
                                          <p:stCondLst>
                                            <p:cond delay="0"/>
                                          </p:stCondLst>
                                        </p:cTn>
                                        <p:tgtEl>
                                          <p:spTgt spid="936"/>
                                        </p:tgtEl>
                                        <p:attrNameLst>
                                          <p:attrName>style.visibility</p:attrName>
                                        </p:attrNameLst>
                                      </p:cBhvr>
                                      <p:to>
                                        <p:strVal val="visible"/>
                                      </p:to>
                                    </p:set>
                                    <p:animEffect transition="in" filter="fade">
                                      <p:cBhvr>
                                        <p:cTn id="91" dur="1000"/>
                                        <p:tgtEl>
                                          <p:spTgt spid="936"/>
                                        </p:tgtEl>
                                      </p:cBhvr>
                                    </p:animEffect>
                                  </p:childTnLst>
                                </p:cTn>
                              </p:par>
                              <p:par>
                                <p:cTn id="92" presetID="10" presetClass="entr" presetSubtype="0" fill="hold" nodeType="withEffect">
                                  <p:stCondLst>
                                    <p:cond delay="0"/>
                                  </p:stCondLst>
                                  <p:childTnLst>
                                    <p:set>
                                      <p:cBhvr>
                                        <p:cTn id="93" dur="1" fill="hold">
                                          <p:stCondLst>
                                            <p:cond delay="0"/>
                                          </p:stCondLst>
                                        </p:cTn>
                                        <p:tgtEl>
                                          <p:spTgt spid="937"/>
                                        </p:tgtEl>
                                        <p:attrNameLst>
                                          <p:attrName>style.visibility</p:attrName>
                                        </p:attrNameLst>
                                      </p:cBhvr>
                                      <p:to>
                                        <p:strVal val="visible"/>
                                      </p:to>
                                    </p:set>
                                    <p:animEffect transition="in" filter="fade">
                                      <p:cBhvr>
                                        <p:cTn id="94" dur="1000"/>
                                        <p:tgtEl>
                                          <p:spTgt spid="937"/>
                                        </p:tgtEl>
                                      </p:cBhvr>
                                    </p:animEffect>
                                  </p:childTnLst>
                                </p:cTn>
                              </p:par>
                              <p:par>
                                <p:cTn id="95" presetID="10" presetClass="entr" presetSubtype="0" fill="hold" nodeType="withEffect">
                                  <p:stCondLst>
                                    <p:cond delay="0"/>
                                  </p:stCondLst>
                                  <p:childTnLst>
                                    <p:set>
                                      <p:cBhvr>
                                        <p:cTn id="96" dur="1" fill="hold">
                                          <p:stCondLst>
                                            <p:cond delay="0"/>
                                          </p:stCondLst>
                                        </p:cTn>
                                        <p:tgtEl>
                                          <p:spTgt spid="938"/>
                                        </p:tgtEl>
                                        <p:attrNameLst>
                                          <p:attrName>style.visibility</p:attrName>
                                        </p:attrNameLst>
                                      </p:cBhvr>
                                      <p:to>
                                        <p:strVal val="visible"/>
                                      </p:to>
                                    </p:set>
                                    <p:animEffect transition="in" filter="fade">
                                      <p:cBhvr>
                                        <p:cTn id="97" dur="1000"/>
                                        <p:tgtEl>
                                          <p:spTgt spid="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6"/>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Curation</a:t>
            </a:r>
            <a:endParaRPr/>
          </a:p>
        </p:txBody>
      </p:sp>
      <p:sp>
        <p:nvSpPr>
          <p:cNvPr id="944" name="Google Shape;944;p86"/>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solidFill>
                  <a:srgbClr val="434343"/>
                </a:solidFill>
              </a:rPr>
              <a:t>Mapping crowdsourcing instructions to our proposed schema:</a:t>
            </a:r>
            <a:endParaRPr dirty="0">
              <a:solidFill>
                <a:srgbClr val="434343"/>
              </a:solidFill>
            </a:endParaRPr>
          </a:p>
          <a:p>
            <a:pPr lvl="1">
              <a:spcBef>
                <a:spcPts val="0"/>
              </a:spcBef>
              <a:buClr>
                <a:srgbClr val="434343"/>
              </a:buClr>
            </a:pPr>
            <a:r>
              <a:rPr lang="en" dirty="0">
                <a:solidFill>
                  <a:srgbClr val="0000FF"/>
                </a:solidFill>
              </a:rPr>
              <a:t>Retained the original phrasing, converted to the simplest form by removing redundant content.</a:t>
            </a:r>
            <a:endParaRPr dirty="0">
              <a:solidFill>
                <a:srgbClr val="0000FF"/>
              </a:solidFill>
            </a:endParaRPr>
          </a:p>
          <a:p>
            <a:pPr lvl="1">
              <a:spcBef>
                <a:spcPts val="0"/>
              </a:spcBef>
              <a:buClr>
                <a:srgbClr val="434343"/>
              </a:buClr>
            </a:pPr>
            <a:r>
              <a:rPr lang="en" dirty="0">
                <a:solidFill>
                  <a:srgbClr val="0000FF"/>
                </a:solidFill>
              </a:rPr>
              <a:t>Created negative examples wherever they were absent.</a:t>
            </a:r>
            <a:endParaRPr dirty="0">
              <a:solidFill>
                <a:srgbClr val="0000FF"/>
              </a:solidFill>
            </a:endParaRPr>
          </a:p>
          <a:p>
            <a:pPr lvl="1">
              <a:spcBef>
                <a:spcPts val="0"/>
              </a:spcBef>
              <a:buClr>
                <a:srgbClr val="434343"/>
              </a:buClr>
            </a:pPr>
            <a:r>
              <a:rPr lang="en" dirty="0">
                <a:solidFill>
                  <a:srgbClr val="0000FF"/>
                </a:solidFill>
              </a:rPr>
              <a:t>Added explanations to positive and negative examples wherever applicable.</a:t>
            </a:r>
            <a:endParaRPr dirty="0">
              <a:solidFill>
                <a:srgbClr val="0000FF"/>
              </a:solidFill>
            </a:endParaRPr>
          </a:p>
          <a:p>
            <a:pPr lvl="1">
              <a:spcBef>
                <a:spcPts val="0"/>
              </a:spcBef>
              <a:buClr>
                <a:srgbClr val="434343"/>
              </a:buClr>
            </a:pPr>
            <a:r>
              <a:rPr lang="en" dirty="0">
                <a:solidFill>
                  <a:srgbClr val="0000FF"/>
                </a:solidFill>
              </a:rPr>
              <a:t>Fixed annotation issue in examples present in the template wherever applicable.</a:t>
            </a:r>
            <a:endParaRPr dirty="0">
              <a:solidFill>
                <a:srgbClr val="0000FF"/>
              </a:solidFill>
            </a:endParaRPr>
          </a:p>
          <a:p>
            <a:pPr lvl="1">
              <a:spcBef>
                <a:spcPts val="0"/>
              </a:spcBef>
              <a:buClr>
                <a:srgbClr val="434343"/>
              </a:buClr>
            </a:pPr>
            <a:r>
              <a:rPr lang="en" dirty="0">
                <a:solidFill>
                  <a:srgbClr val="0000FF"/>
                </a:solidFill>
              </a:rPr>
              <a:t>Kept the instances with high inter-annotator agreement.</a:t>
            </a:r>
            <a:endParaRPr dirty="0">
              <a:solidFill>
                <a:srgbClr val="0000FF"/>
              </a:solidFill>
            </a:endParaRPr>
          </a:p>
          <a:p>
            <a:pPr indent="0">
              <a:buNone/>
            </a:pPr>
            <a:endParaRPr dirty="0">
              <a:solidFill>
                <a:srgbClr val="0000FF"/>
              </a:solidFill>
            </a:endParaRPr>
          </a:p>
          <a:p>
            <a:pPr>
              <a:buClr>
                <a:srgbClr val="434343"/>
              </a:buClr>
            </a:pPr>
            <a:r>
              <a:rPr lang="en" dirty="0">
                <a:solidFill>
                  <a:srgbClr val="434343"/>
                </a:solidFill>
              </a:rPr>
              <a:t>Limitations:</a:t>
            </a:r>
            <a:endParaRPr dirty="0">
              <a:solidFill>
                <a:srgbClr val="434343"/>
              </a:solidFill>
            </a:endParaRPr>
          </a:p>
          <a:p>
            <a:pPr lvl="1">
              <a:lnSpc>
                <a:spcPct val="100000"/>
              </a:lnSpc>
              <a:spcBef>
                <a:spcPts val="0"/>
              </a:spcBef>
              <a:buClr>
                <a:srgbClr val="980000"/>
              </a:buClr>
            </a:pPr>
            <a:r>
              <a:rPr lang="en" dirty="0">
                <a:solidFill>
                  <a:srgbClr val="980000"/>
                </a:solidFill>
              </a:rPr>
              <a:t>Html information (e.g., certain organization of the information boxes) is lost while converting them into our schema.</a:t>
            </a:r>
            <a:endParaRPr dirty="0">
              <a:solidFill>
                <a:srgbClr val="980000"/>
              </a:solidFill>
            </a:endParaRPr>
          </a:p>
          <a:p>
            <a:pPr marL="0" indent="0">
              <a:buNone/>
            </a:pPr>
            <a:endParaRPr dirty="0">
              <a:solidFill>
                <a:srgbClr val="0000FF"/>
              </a:solidFill>
            </a:endParaRPr>
          </a:p>
          <a:p>
            <a:pPr marL="0" indent="0">
              <a:buNone/>
            </a:pPr>
            <a:endParaRPr dirty="0">
              <a:solidFill>
                <a:srgbClr val="0000FF"/>
              </a:solidFill>
            </a:endParaRPr>
          </a:p>
          <a:p>
            <a:pPr marL="0" indent="0">
              <a:buNone/>
            </a:pPr>
            <a:endParaRPr dirty="0"/>
          </a:p>
        </p:txBody>
      </p:sp>
      <p:sp>
        <p:nvSpPr>
          <p:cNvPr id="945" name="Google Shape;945;p86"/>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128</a:t>
            </a:fld>
            <a:endParaRPr/>
          </a:p>
        </p:txBody>
      </p:sp>
    </p:spTree>
    <p:extLst>
      <p:ext uri="{BB962C8B-B14F-4D97-AF65-F5344CB8AC3E}">
        <p14:creationId xmlns:p14="http://schemas.microsoft.com/office/powerpoint/2010/main" val="79773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xEl>
                                              <p:pRg st="0" end="0"/>
                                            </p:txEl>
                                          </p:spTgt>
                                        </p:tgtEl>
                                        <p:attrNameLst>
                                          <p:attrName>style.visibility</p:attrName>
                                        </p:attrNameLst>
                                      </p:cBhvr>
                                      <p:to>
                                        <p:strVal val="visible"/>
                                      </p:to>
                                    </p:set>
                                    <p:animEffect transition="in" filter="fade">
                                      <p:cBhvr>
                                        <p:cTn id="7" dur="1000"/>
                                        <p:tgtEl>
                                          <p:spTgt spid="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4">
                                            <p:txEl>
                                              <p:pRg st="1" end="1"/>
                                            </p:txEl>
                                          </p:spTgt>
                                        </p:tgtEl>
                                        <p:attrNameLst>
                                          <p:attrName>style.visibility</p:attrName>
                                        </p:attrNameLst>
                                      </p:cBhvr>
                                      <p:to>
                                        <p:strVal val="visible"/>
                                      </p:to>
                                    </p:set>
                                    <p:animEffect transition="in" filter="fade">
                                      <p:cBhvr>
                                        <p:cTn id="12" dur="1000"/>
                                        <p:tgtEl>
                                          <p:spTgt spid="9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4">
                                            <p:txEl>
                                              <p:pRg st="2" end="2"/>
                                            </p:txEl>
                                          </p:spTgt>
                                        </p:tgtEl>
                                        <p:attrNameLst>
                                          <p:attrName>style.visibility</p:attrName>
                                        </p:attrNameLst>
                                      </p:cBhvr>
                                      <p:to>
                                        <p:strVal val="visible"/>
                                      </p:to>
                                    </p:set>
                                    <p:animEffect transition="in" filter="fade">
                                      <p:cBhvr>
                                        <p:cTn id="17" dur="1000"/>
                                        <p:tgtEl>
                                          <p:spTgt spid="9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4">
                                            <p:txEl>
                                              <p:pRg st="3" end="3"/>
                                            </p:txEl>
                                          </p:spTgt>
                                        </p:tgtEl>
                                        <p:attrNameLst>
                                          <p:attrName>style.visibility</p:attrName>
                                        </p:attrNameLst>
                                      </p:cBhvr>
                                      <p:to>
                                        <p:strVal val="visible"/>
                                      </p:to>
                                    </p:set>
                                    <p:animEffect transition="in" filter="fade">
                                      <p:cBhvr>
                                        <p:cTn id="22" dur="1000"/>
                                        <p:tgtEl>
                                          <p:spTgt spid="9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4">
                                            <p:txEl>
                                              <p:pRg st="4" end="4"/>
                                            </p:txEl>
                                          </p:spTgt>
                                        </p:tgtEl>
                                        <p:attrNameLst>
                                          <p:attrName>style.visibility</p:attrName>
                                        </p:attrNameLst>
                                      </p:cBhvr>
                                      <p:to>
                                        <p:strVal val="visible"/>
                                      </p:to>
                                    </p:set>
                                    <p:animEffect transition="in" filter="fade">
                                      <p:cBhvr>
                                        <p:cTn id="27" dur="1000"/>
                                        <p:tgtEl>
                                          <p:spTgt spid="9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4">
                                            <p:txEl>
                                              <p:pRg st="5" end="5"/>
                                            </p:txEl>
                                          </p:spTgt>
                                        </p:tgtEl>
                                        <p:attrNameLst>
                                          <p:attrName>style.visibility</p:attrName>
                                        </p:attrNameLst>
                                      </p:cBhvr>
                                      <p:to>
                                        <p:strVal val="visible"/>
                                      </p:to>
                                    </p:set>
                                    <p:animEffect transition="in" filter="fade">
                                      <p:cBhvr>
                                        <p:cTn id="32" dur="1000"/>
                                        <p:tgtEl>
                                          <p:spTgt spid="9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4">
                                            <p:txEl>
                                              <p:pRg st="7" end="7"/>
                                            </p:txEl>
                                          </p:spTgt>
                                        </p:tgtEl>
                                        <p:attrNameLst>
                                          <p:attrName>style.visibility</p:attrName>
                                        </p:attrNameLst>
                                      </p:cBhvr>
                                      <p:to>
                                        <p:strVal val="visible"/>
                                      </p:to>
                                    </p:set>
                                    <p:animEffect transition="in" filter="fade">
                                      <p:cBhvr>
                                        <p:cTn id="37" dur="1000"/>
                                        <p:tgtEl>
                                          <p:spTgt spid="94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4">
                                            <p:txEl>
                                              <p:pRg st="8" end="8"/>
                                            </p:txEl>
                                          </p:spTgt>
                                        </p:tgtEl>
                                        <p:attrNameLst>
                                          <p:attrName>style.visibility</p:attrName>
                                        </p:attrNameLst>
                                      </p:cBhvr>
                                      <p:to>
                                        <p:strVal val="visible"/>
                                      </p:to>
                                    </p:set>
                                    <p:animEffect transition="in" filter="fade">
                                      <p:cBhvr>
                                        <p:cTn id="42" dur="1000"/>
                                        <p:tgtEl>
                                          <p:spTgt spid="9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87"/>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INSTRUCTIONS: Examples</a:t>
            </a:r>
            <a:endParaRPr/>
          </a:p>
        </p:txBody>
      </p:sp>
      <p:sp>
        <p:nvSpPr>
          <p:cNvPr id="2" name="Content Placeholder 1">
            <a:extLst>
              <a:ext uri="{FF2B5EF4-FFF2-40B4-BE49-F238E27FC236}">
                <a16:creationId xmlns:a16="http://schemas.microsoft.com/office/drawing/2014/main" id="{FB8964A8-3AE2-7545-ADCA-22016B4F10EB}"/>
              </a:ext>
            </a:extLst>
          </p:cNvPr>
          <p:cNvSpPr>
            <a:spLocks noGrp="1"/>
          </p:cNvSpPr>
          <p:nvPr>
            <p:ph idx="1"/>
          </p:nvPr>
        </p:nvSpPr>
        <p:spPr/>
        <p:txBody>
          <a:bodyPr/>
          <a:lstStyle/>
          <a:p>
            <a:endParaRPr lang="en-US"/>
          </a:p>
        </p:txBody>
      </p:sp>
      <p:sp>
        <p:nvSpPr>
          <p:cNvPr id="951" name="Google Shape;951;p87"/>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129</a:t>
            </a:fld>
            <a:endParaRPr/>
          </a:p>
        </p:txBody>
      </p:sp>
      <p:pic>
        <p:nvPicPr>
          <p:cNvPr id="952" name="Google Shape;952;p87"/>
          <p:cNvPicPr preferRelativeResize="0"/>
          <p:nvPr/>
        </p:nvPicPr>
        <p:blipFill rotWithShape="1">
          <a:blip r:embed="rId3">
            <a:alphaModFix/>
          </a:blip>
          <a:srcRect l="791" t="2251" r="50346" b="18753"/>
          <a:stretch/>
        </p:blipFill>
        <p:spPr>
          <a:xfrm>
            <a:off x="1294368" y="1572701"/>
            <a:ext cx="4709001" cy="4488401"/>
          </a:xfrm>
          <a:prstGeom prst="rect">
            <a:avLst/>
          </a:prstGeom>
          <a:noFill/>
          <a:ln>
            <a:noFill/>
          </a:ln>
        </p:spPr>
      </p:pic>
      <p:sp>
        <p:nvSpPr>
          <p:cNvPr id="953" name="Google Shape;953;p87"/>
          <p:cNvSpPr/>
          <p:nvPr/>
        </p:nvSpPr>
        <p:spPr>
          <a:xfrm>
            <a:off x="441967" y="18051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4" name="Google Shape;954;p87"/>
          <p:cNvSpPr/>
          <p:nvPr/>
        </p:nvSpPr>
        <p:spPr>
          <a:xfrm>
            <a:off x="441967" y="21099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5" name="Google Shape;955;p87"/>
          <p:cNvSpPr/>
          <p:nvPr/>
        </p:nvSpPr>
        <p:spPr>
          <a:xfrm>
            <a:off x="441967" y="27014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6" name="Google Shape;956;p87"/>
          <p:cNvSpPr/>
          <p:nvPr/>
        </p:nvSpPr>
        <p:spPr>
          <a:xfrm>
            <a:off x="441967" y="3006229"/>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7" name="Google Shape;957;p87"/>
          <p:cNvSpPr/>
          <p:nvPr/>
        </p:nvSpPr>
        <p:spPr>
          <a:xfrm>
            <a:off x="441967" y="35210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8" name="Google Shape;958;p87"/>
          <p:cNvSpPr/>
          <p:nvPr/>
        </p:nvSpPr>
        <p:spPr>
          <a:xfrm>
            <a:off x="441967" y="47402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59" name="Google Shape;959;p87"/>
          <p:cNvSpPr/>
          <p:nvPr/>
        </p:nvSpPr>
        <p:spPr>
          <a:xfrm>
            <a:off x="441967" y="5857896"/>
            <a:ext cx="665200" cy="164400"/>
          </a:xfrm>
          <a:prstGeom prst="rightArrow">
            <a:avLst>
              <a:gd name="adj1" fmla="val 50000"/>
              <a:gd name="adj2" fmla="val 50000"/>
            </a:avLst>
          </a:prstGeom>
          <a:solidFill>
            <a:srgbClr val="FFF2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960" name="Google Shape;960;p87"/>
          <p:cNvSpPr txBox="1"/>
          <p:nvPr/>
        </p:nvSpPr>
        <p:spPr>
          <a:xfrm>
            <a:off x="1111333" y="6114801"/>
            <a:ext cx="60124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Instructions remain common across instances</a:t>
            </a:r>
            <a:endParaRPr b="1">
              <a:latin typeface="Lato"/>
              <a:ea typeface="Lato"/>
              <a:cs typeface="Lato"/>
              <a:sym typeface="Lato"/>
            </a:endParaRPr>
          </a:p>
        </p:txBody>
      </p:sp>
      <p:sp>
        <p:nvSpPr>
          <p:cNvPr id="961" name="Google Shape;961;p87"/>
          <p:cNvSpPr txBox="1"/>
          <p:nvPr/>
        </p:nvSpPr>
        <p:spPr>
          <a:xfrm>
            <a:off x="5988133" y="6114801"/>
            <a:ext cx="4996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pic>
        <p:nvPicPr>
          <p:cNvPr id="962" name="Google Shape;962;p87"/>
          <p:cNvPicPr preferRelativeResize="0"/>
          <p:nvPr/>
        </p:nvPicPr>
        <p:blipFill>
          <a:blip r:embed="rId4">
            <a:alphaModFix/>
          </a:blip>
          <a:stretch>
            <a:fillRect/>
          </a:stretch>
        </p:blipFill>
        <p:spPr>
          <a:xfrm>
            <a:off x="6190567" y="4792337"/>
            <a:ext cx="5689556" cy="1145967"/>
          </a:xfrm>
          <a:prstGeom prst="rect">
            <a:avLst/>
          </a:prstGeom>
          <a:noFill/>
          <a:ln>
            <a:noFill/>
          </a:ln>
        </p:spPr>
      </p:pic>
      <p:pic>
        <p:nvPicPr>
          <p:cNvPr id="963" name="Google Shape;963;p87"/>
          <p:cNvPicPr preferRelativeResize="0"/>
          <p:nvPr/>
        </p:nvPicPr>
        <p:blipFill>
          <a:blip r:embed="rId5">
            <a:alphaModFix/>
          </a:blip>
          <a:stretch>
            <a:fillRect/>
          </a:stretch>
        </p:blipFill>
        <p:spPr>
          <a:xfrm>
            <a:off x="6190568" y="1692734"/>
            <a:ext cx="5625941" cy="1094300"/>
          </a:xfrm>
          <a:prstGeom prst="rect">
            <a:avLst/>
          </a:prstGeom>
          <a:noFill/>
          <a:ln>
            <a:noFill/>
          </a:ln>
        </p:spPr>
      </p:pic>
      <p:pic>
        <p:nvPicPr>
          <p:cNvPr id="964" name="Google Shape;964;p87"/>
          <p:cNvPicPr preferRelativeResize="0"/>
          <p:nvPr/>
        </p:nvPicPr>
        <p:blipFill>
          <a:blip r:embed="rId6">
            <a:alphaModFix/>
          </a:blip>
          <a:stretch>
            <a:fillRect/>
          </a:stretch>
        </p:blipFill>
        <p:spPr>
          <a:xfrm>
            <a:off x="6190573" y="3295030"/>
            <a:ext cx="5625931" cy="1119839"/>
          </a:xfrm>
          <a:prstGeom prst="rect">
            <a:avLst/>
          </a:prstGeom>
          <a:noFill/>
          <a:ln>
            <a:noFill/>
          </a:ln>
        </p:spPr>
      </p:pic>
    </p:spTree>
    <p:extLst>
      <p:ext uri="{BB962C8B-B14F-4D97-AF65-F5344CB8AC3E}">
        <p14:creationId xmlns:p14="http://schemas.microsoft.com/office/powerpoint/2010/main" val="270906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
                                        </p:tgtEl>
                                        <p:attrNameLst>
                                          <p:attrName>style.visibility</p:attrName>
                                        </p:attrNameLst>
                                      </p:cBhvr>
                                      <p:to>
                                        <p:strVal val="visible"/>
                                      </p:to>
                                    </p:set>
                                    <p:animEffect transition="in" filter="fade">
                                      <p:cBhvr>
                                        <p:cTn id="7" dur="1000"/>
                                        <p:tgtEl>
                                          <p:spTgt spid="9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3"/>
                                        </p:tgtEl>
                                        <p:attrNameLst>
                                          <p:attrName>style.visibility</p:attrName>
                                        </p:attrNameLst>
                                      </p:cBhvr>
                                      <p:to>
                                        <p:strVal val="visible"/>
                                      </p:to>
                                    </p:set>
                                    <p:animEffect transition="in" filter="fade">
                                      <p:cBhvr>
                                        <p:cTn id="12" dur="1000"/>
                                        <p:tgtEl>
                                          <p:spTgt spid="9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4"/>
                                        </p:tgtEl>
                                        <p:attrNameLst>
                                          <p:attrName>style.visibility</p:attrName>
                                        </p:attrNameLst>
                                      </p:cBhvr>
                                      <p:to>
                                        <p:strVal val="visible"/>
                                      </p:to>
                                    </p:set>
                                    <p:animEffect transition="in" filter="fade">
                                      <p:cBhvr>
                                        <p:cTn id="17" dur="1000"/>
                                        <p:tgtEl>
                                          <p:spTgt spid="9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5"/>
                                        </p:tgtEl>
                                        <p:attrNameLst>
                                          <p:attrName>style.visibility</p:attrName>
                                        </p:attrNameLst>
                                      </p:cBhvr>
                                      <p:to>
                                        <p:strVal val="visible"/>
                                      </p:to>
                                    </p:set>
                                    <p:animEffect transition="in" filter="fade">
                                      <p:cBhvr>
                                        <p:cTn id="22" dur="1000"/>
                                        <p:tgtEl>
                                          <p:spTgt spid="9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6"/>
                                        </p:tgtEl>
                                        <p:attrNameLst>
                                          <p:attrName>style.visibility</p:attrName>
                                        </p:attrNameLst>
                                      </p:cBhvr>
                                      <p:to>
                                        <p:strVal val="visible"/>
                                      </p:to>
                                    </p:set>
                                    <p:animEffect transition="in" filter="fade">
                                      <p:cBhvr>
                                        <p:cTn id="27" dur="1000"/>
                                        <p:tgtEl>
                                          <p:spTgt spid="9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7"/>
                                        </p:tgtEl>
                                        <p:attrNameLst>
                                          <p:attrName>style.visibility</p:attrName>
                                        </p:attrNameLst>
                                      </p:cBhvr>
                                      <p:to>
                                        <p:strVal val="visible"/>
                                      </p:to>
                                    </p:set>
                                    <p:animEffect transition="in" filter="fade">
                                      <p:cBhvr>
                                        <p:cTn id="32" dur="1000"/>
                                        <p:tgtEl>
                                          <p:spTgt spid="9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8"/>
                                        </p:tgtEl>
                                        <p:attrNameLst>
                                          <p:attrName>style.visibility</p:attrName>
                                        </p:attrNameLst>
                                      </p:cBhvr>
                                      <p:to>
                                        <p:strVal val="visible"/>
                                      </p:to>
                                    </p:set>
                                    <p:animEffect transition="in" filter="fade">
                                      <p:cBhvr>
                                        <p:cTn id="37" dur="1000"/>
                                        <p:tgtEl>
                                          <p:spTgt spid="9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9"/>
                                        </p:tgtEl>
                                        <p:attrNameLst>
                                          <p:attrName>style.visibility</p:attrName>
                                        </p:attrNameLst>
                                      </p:cBhvr>
                                      <p:to>
                                        <p:strVal val="visible"/>
                                      </p:to>
                                    </p:set>
                                    <p:animEffect transition="in" filter="fade">
                                      <p:cBhvr>
                                        <p:cTn id="42" dur="1000"/>
                                        <p:tgtEl>
                                          <p:spTgt spid="9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60"/>
                                        </p:tgtEl>
                                        <p:attrNameLst>
                                          <p:attrName>style.visibility</p:attrName>
                                        </p:attrNameLst>
                                      </p:cBhvr>
                                      <p:to>
                                        <p:strVal val="visible"/>
                                      </p:to>
                                    </p:set>
                                    <p:animEffect transition="in" filter="fade">
                                      <p:cBhvr>
                                        <p:cTn id="47" dur="1000"/>
                                        <p:tgtEl>
                                          <p:spTgt spid="9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3"/>
                                        </p:tgtEl>
                                        <p:attrNameLst>
                                          <p:attrName>style.visibility</p:attrName>
                                        </p:attrNameLst>
                                      </p:cBhvr>
                                      <p:to>
                                        <p:strVal val="visible"/>
                                      </p:to>
                                    </p:set>
                                    <p:animEffect transition="in" filter="fade">
                                      <p:cBhvr>
                                        <p:cTn id="52" dur="1000"/>
                                        <p:tgtEl>
                                          <p:spTgt spid="963"/>
                                        </p:tgtEl>
                                      </p:cBhvr>
                                    </p:animEffect>
                                  </p:childTnLst>
                                </p:cTn>
                              </p:par>
                              <p:par>
                                <p:cTn id="53" presetID="10" presetClass="entr" presetSubtype="0" fill="hold" nodeType="withEffect">
                                  <p:stCondLst>
                                    <p:cond delay="0"/>
                                  </p:stCondLst>
                                  <p:childTnLst>
                                    <p:set>
                                      <p:cBhvr>
                                        <p:cTn id="54" dur="1" fill="hold">
                                          <p:stCondLst>
                                            <p:cond delay="0"/>
                                          </p:stCondLst>
                                        </p:cTn>
                                        <p:tgtEl>
                                          <p:spTgt spid="964"/>
                                        </p:tgtEl>
                                        <p:attrNameLst>
                                          <p:attrName>style.visibility</p:attrName>
                                        </p:attrNameLst>
                                      </p:cBhvr>
                                      <p:to>
                                        <p:strVal val="visible"/>
                                      </p:to>
                                    </p:set>
                                    <p:animEffect transition="in" filter="fade">
                                      <p:cBhvr>
                                        <p:cTn id="55" dur="1000"/>
                                        <p:tgtEl>
                                          <p:spTgt spid="964"/>
                                        </p:tgtEl>
                                      </p:cBhvr>
                                    </p:animEffect>
                                  </p:childTnLst>
                                </p:cTn>
                              </p:par>
                              <p:par>
                                <p:cTn id="56" presetID="10" presetClass="entr" presetSubtype="0" fill="hold" nodeType="withEffect">
                                  <p:stCondLst>
                                    <p:cond delay="0"/>
                                  </p:stCondLst>
                                  <p:childTnLst>
                                    <p:set>
                                      <p:cBhvr>
                                        <p:cTn id="57" dur="1" fill="hold">
                                          <p:stCondLst>
                                            <p:cond delay="0"/>
                                          </p:stCondLst>
                                        </p:cTn>
                                        <p:tgtEl>
                                          <p:spTgt spid="962"/>
                                        </p:tgtEl>
                                        <p:attrNameLst>
                                          <p:attrName>style.visibility</p:attrName>
                                        </p:attrNameLst>
                                      </p:cBhvr>
                                      <p:to>
                                        <p:strVal val="visible"/>
                                      </p:to>
                                    </p:set>
                                    <p:animEffect transition="in" filter="fade">
                                      <p:cBhvr>
                                        <p:cTn id="58" dur="10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Many Flavors of QA </a:t>
            </a:r>
          </a:p>
        </p:txBody>
      </p:sp>
      <p:sp>
        <p:nvSpPr>
          <p:cNvPr id="3" name="Content Placeholder 2">
            <a:extLst>
              <a:ext uri="{FF2B5EF4-FFF2-40B4-BE49-F238E27FC236}">
                <a16:creationId xmlns:a16="http://schemas.microsoft.com/office/drawing/2014/main" id="{4EEEEC83-7D4E-C74A-94DE-C0843650DEFD}"/>
              </a:ext>
            </a:extLst>
          </p:cNvPr>
          <p:cNvSpPr>
            <a:spLocks noGrp="1"/>
          </p:cNvSpPr>
          <p:nvPr>
            <p:ph idx="1"/>
          </p:nvPr>
        </p:nvSpPr>
        <p:spPr/>
        <p:txBody>
          <a:bodyPr/>
          <a:lstStyle/>
          <a:p>
            <a:endParaRPr lang="en-US" dirty="0"/>
          </a:p>
          <a:p>
            <a:endParaRPr lang="en-US" dirty="0"/>
          </a:p>
          <a:p>
            <a:endParaRPr lang="en-US" dirty="0"/>
          </a:p>
          <a:p>
            <a:pPr marL="0" indent="0">
              <a:buNone/>
            </a:pPr>
            <a:endParaRPr lang="en-US" dirty="0"/>
          </a:p>
          <a:p>
            <a:pPr marL="0" indent="0">
              <a:buNone/>
            </a:pPr>
            <a:endParaRPr lang="en-US" dirty="0"/>
          </a:p>
          <a:p>
            <a:r>
              <a:rPr lang="en-US" dirty="0"/>
              <a:t>Motivations for publishing new datasets: </a:t>
            </a:r>
          </a:p>
          <a:p>
            <a:pPr lvl="1"/>
            <a:r>
              <a:rPr lang="en-US" dirty="0"/>
              <a:t>Unexplored reasoning challenges  </a:t>
            </a:r>
          </a:p>
          <a:p>
            <a:pPr lvl="1"/>
            <a:r>
              <a:rPr lang="en-US" dirty="0"/>
              <a:t>Alternate (better?) evaluation protocols</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300" dirty="0" err="1"/>
              <a:t>SQuAD</a:t>
            </a:r>
            <a:r>
              <a:rPr lang="en-US" sz="1300" dirty="0"/>
              <a:t> 2</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4" name="Slide Number Placeholder 3">
            <a:extLst>
              <a:ext uri="{FF2B5EF4-FFF2-40B4-BE49-F238E27FC236}">
                <a16:creationId xmlns:a16="http://schemas.microsoft.com/office/drawing/2014/main" id="{7B78FD79-99BE-2543-B7F2-9405DD8F01C0}"/>
              </a:ext>
            </a:extLst>
          </p:cNvPr>
          <p:cNvSpPr>
            <a:spLocks noGrp="1"/>
          </p:cNvSpPr>
          <p:nvPr>
            <p:ph type="sldNum" sz="quarter" idx="10"/>
          </p:nvPr>
        </p:nvSpPr>
        <p:spPr/>
        <p:txBody>
          <a:bodyPr/>
          <a:lstStyle/>
          <a:p>
            <a:pPr>
              <a:defRPr/>
            </a:pPr>
            <a:fld id="{0121240C-47AF-2F4D-83B3-CC3EDF50F794}" type="slidenum">
              <a:rPr lang="en-US" smtClean="0"/>
              <a:pPr>
                <a:defRPr/>
              </a:pPr>
              <a:t>13</a:t>
            </a:fld>
            <a:endParaRPr lang="en-US" dirty="0"/>
          </a:p>
        </p:txBody>
      </p:sp>
      <p:sp>
        <p:nvSpPr>
          <p:cNvPr id="30" name="TextBox 29">
            <a:extLst>
              <a:ext uri="{FF2B5EF4-FFF2-40B4-BE49-F238E27FC236}">
                <a16:creationId xmlns:a16="http://schemas.microsoft.com/office/drawing/2014/main" id="{1E93303A-47B0-D944-BC2F-36D4919EE4BE}"/>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7466095-5C15-124E-835E-55113C411336}"/>
              </a:ext>
            </a:extLst>
          </p:cNvPr>
          <p:cNvSpPr txBox="1"/>
          <p:nvPr/>
        </p:nvSpPr>
        <p:spPr>
          <a:xfrm rot="16200000">
            <a:off x="9142575" y="1221971"/>
            <a:ext cx="470000" cy="523220"/>
          </a:xfrm>
          <a:prstGeom prst="rect">
            <a:avLst/>
          </a:prstGeom>
          <a:noFill/>
        </p:spPr>
        <p:txBody>
          <a:bodyPr wrap="none" rtlCol="0">
            <a:spAutoFit/>
          </a:bodyPr>
          <a:lstStyle/>
          <a:p>
            <a:r>
              <a:rPr lang="en-US" sz="2800" dirty="0"/>
              <a:t>…</a:t>
            </a:r>
          </a:p>
        </p:txBody>
      </p:sp>
      <p:sp>
        <p:nvSpPr>
          <p:cNvPr id="34" name="Rectangle 33">
            <a:extLst>
              <a:ext uri="{FF2B5EF4-FFF2-40B4-BE49-F238E27FC236}">
                <a16:creationId xmlns:a16="http://schemas.microsoft.com/office/drawing/2014/main" id="{A950DF69-61EA-C647-A57F-2CEE05887C0E}"/>
              </a:ext>
            </a:extLst>
          </p:cNvPr>
          <p:cNvSpPr/>
          <p:nvPr/>
        </p:nvSpPr>
        <p:spPr>
          <a:xfrm>
            <a:off x="7774570" y="4843173"/>
            <a:ext cx="4412939" cy="523220"/>
          </a:xfrm>
          <a:prstGeom prst="rect">
            <a:avLst/>
          </a:prstGeom>
        </p:spPr>
        <p:txBody>
          <a:bodyPr wrap="none">
            <a:spAutoFit/>
          </a:bodyPr>
          <a:lstStyle/>
          <a:p>
            <a:r>
              <a:rPr lang="en-US" sz="2800" i="1" dirty="0"/>
              <a:t>But inherently they’re all </a:t>
            </a:r>
            <a:r>
              <a:rPr lang="en-US" sz="2800" b="1" i="1" dirty="0"/>
              <a:t>QA</a:t>
            </a:r>
            <a:r>
              <a:rPr lang="en-US" sz="2800" i="1" dirty="0"/>
              <a:t>! </a:t>
            </a:r>
          </a:p>
        </p:txBody>
      </p:sp>
      <p:sp>
        <p:nvSpPr>
          <p:cNvPr id="35" name="Triangle 34">
            <a:extLst>
              <a:ext uri="{FF2B5EF4-FFF2-40B4-BE49-F238E27FC236}">
                <a16:creationId xmlns:a16="http://schemas.microsoft.com/office/drawing/2014/main" id="{DE4A2525-8E8F-234A-8CC3-0666BF185DC2}"/>
              </a:ext>
            </a:extLst>
          </p:cNvPr>
          <p:cNvSpPr/>
          <p:nvPr/>
        </p:nvSpPr>
        <p:spPr>
          <a:xfrm rot="5400000">
            <a:off x="6903799" y="4928322"/>
            <a:ext cx="1140813" cy="382420"/>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grpId="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grpId="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par>
                                <p:cTn id="14" presetID="9" presetClass="emph" presetSubtype="0" grpId="1" nodeType="withEffect">
                                  <p:stCondLst>
                                    <p:cond delay="0"/>
                                  </p:stCondLst>
                                  <p:childTnLst>
                                    <p:set>
                                      <p:cBhvr>
                                        <p:cTn id="15" dur="indefinite"/>
                                        <p:tgtEl>
                                          <p:spTgt spid="34"/>
                                        </p:tgtEl>
                                        <p:attrNameLst>
                                          <p:attrName>style.opacity</p:attrName>
                                        </p:attrNameLst>
                                      </p:cBhvr>
                                      <p:to>
                                        <p:strVal val="0.25"/>
                                      </p:to>
                                    </p:set>
                                    <p:animEffect filter="image" prLst="opacity: 0.25">
                                      <p:cBhvr rctx="IE">
                                        <p:cTn id="16" dur="indefinite"/>
                                        <p:tgtEl>
                                          <p:spTgt spid="34"/>
                                        </p:tgtEl>
                                      </p:cBhvr>
                                    </p:animEffect>
                                  </p:childTnLst>
                                </p:cTn>
                              </p:par>
                              <p:par>
                                <p:cTn id="17" presetID="9" presetClass="emph" presetSubtype="0" grpId="1" nodeType="withEffect">
                                  <p:stCondLst>
                                    <p:cond delay="0"/>
                                  </p:stCondLst>
                                  <p:childTnLst>
                                    <p:set>
                                      <p:cBhvr>
                                        <p:cTn id="18" dur="indefinite"/>
                                        <p:tgtEl>
                                          <p:spTgt spid="35"/>
                                        </p:tgtEl>
                                        <p:attrNameLst>
                                          <p:attrName>style.opacity</p:attrName>
                                        </p:attrNameLst>
                                      </p:cBhvr>
                                      <p:to>
                                        <p:strVal val="0.25"/>
                                      </p:to>
                                    </p:set>
                                    <p:animEffect filter="image" prLst="opacity: 0.25">
                                      <p:cBhvr rctx="IE">
                                        <p:cTn id="19" dur="indefinite"/>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5" end="5"/>
                                            </p:txEl>
                                          </p:spTgt>
                                        </p:tgtEl>
                                        <p:attrNameLst>
                                          <p:attrName>style.opacity</p:attrName>
                                        </p:attrNameLst>
                                      </p:cBhvr>
                                      <p:to>
                                        <p:strVal val="1"/>
                                      </p:to>
                                    </p:set>
                                    <p:animEffect filter="image" prLst="opacity: 1">
                                      <p:cBhvr rctx="IE">
                                        <p:cTn id="24" dur="indefinite"/>
                                        <p:tgtEl>
                                          <p:spTgt spid="3">
                                            <p:txEl>
                                              <p:pRg st="5" end="5"/>
                                            </p:txEl>
                                          </p:spTgt>
                                        </p:tgtEl>
                                      </p:cBhvr>
                                    </p:animEffect>
                                  </p:childTnLst>
                                </p:cTn>
                              </p:par>
                              <p:par>
                                <p:cTn id="25" presetID="9" presetClass="emph" presetSubtype="0" nodeType="withEffect">
                                  <p:stCondLst>
                                    <p:cond delay="0"/>
                                  </p:stCondLst>
                                  <p:childTnLst>
                                    <p:set>
                                      <p:cBhvr>
                                        <p:cTn id="26" dur="indefinite"/>
                                        <p:tgtEl>
                                          <p:spTgt spid="3">
                                            <p:txEl>
                                              <p:pRg st="6" end="6"/>
                                            </p:txEl>
                                          </p:spTgt>
                                        </p:tgtEl>
                                        <p:attrNameLst>
                                          <p:attrName>style.opacity</p:attrName>
                                        </p:attrNameLst>
                                      </p:cBhvr>
                                      <p:to>
                                        <p:strVal val="1"/>
                                      </p:to>
                                    </p:set>
                                    <p:animEffect filter="image" prLst="opacity: 1">
                                      <p:cBhvr rctx="IE">
                                        <p:cTn id="27" dur="indefinite"/>
                                        <p:tgtEl>
                                          <p:spTgt spid="3">
                                            <p:txEl>
                                              <p:pRg st="6" end="6"/>
                                            </p:txEl>
                                          </p:spTgt>
                                        </p:tgtEl>
                                      </p:cBhvr>
                                    </p:animEffect>
                                  </p:childTnLst>
                                </p:cTn>
                              </p:par>
                              <p:par>
                                <p:cTn id="28" presetID="9" presetClass="emph" presetSubtype="0" nodeType="withEffect">
                                  <p:stCondLst>
                                    <p:cond delay="0"/>
                                  </p:stCondLst>
                                  <p:childTnLst>
                                    <p:set>
                                      <p:cBhvr>
                                        <p:cTn id="29" dur="indefinite"/>
                                        <p:tgtEl>
                                          <p:spTgt spid="3">
                                            <p:txEl>
                                              <p:pRg st="7" end="7"/>
                                            </p:txEl>
                                          </p:spTgt>
                                        </p:tgtEl>
                                        <p:attrNameLst>
                                          <p:attrName>style.opacity</p:attrName>
                                        </p:attrNameLst>
                                      </p:cBhvr>
                                      <p:to>
                                        <p:strVal val="1"/>
                                      </p:to>
                                    </p:set>
                                    <p:animEffect filter="image" prLst="opacity: 1">
                                      <p:cBhvr rctx="IE">
                                        <p:cTn id="30" dur="indefinite"/>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35"/>
                                        </p:tgtEl>
                                        <p:attrNameLst>
                                          <p:attrName>style.opacity</p:attrName>
                                        </p:attrNameLst>
                                      </p:cBhvr>
                                      <p:to>
                                        <p:strVal val="1"/>
                                      </p:to>
                                    </p:set>
                                    <p:animEffect filter="image" prLst="opacity: 1">
                                      <p:cBhvr rctx="IE">
                                        <p:cTn id="35" dur="indefinite"/>
                                        <p:tgtEl>
                                          <p:spTgt spid="35"/>
                                        </p:tgtEl>
                                      </p:cBhvr>
                                    </p:animEffect>
                                  </p:childTnLst>
                                </p:cTn>
                              </p:par>
                              <p:par>
                                <p:cTn id="36" presetID="9" presetClass="emph" presetSubtype="0" grpId="0" nodeType="withEffect">
                                  <p:stCondLst>
                                    <p:cond delay="0"/>
                                  </p:stCondLst>
                                  <p:childTnLst>
                                    <p:set>
                                      <p:cBhvr>
                                        <p:cTn id="37" dur="indefinite"/>
                                        <p:tgtEl>
                                          <p:spTgt spid="34"/>
                                        </p:tgtEl>
                                        <p:attrNameLst>
                                          <p:attrName>style.opacity</p:attrName>
                                        </p:attrNameLst>
                                      </p:cBhvr>
                                      <p:to>
                                        <p:strVal val="1"/>
                                      </p:to>
                                    </p:set>
                                    <p:animEffect filter="image" prLst="opacity: 1">
                                      <p:cBhvr rctx="IE">
                                        <p:cTn id="38"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34" grpId="1"/>
      <p:bldP spid="35" grpId="0" animBg="1"/>
      <p:bldP spid="35"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0"/>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a:t>
            </a:r>
            <a:r>
              <a:rPr lang="en" sz="2400">
                <a:solidFill>
                  <a:schemeClr val="dk1"/>
                </a:solidFill>
              </a:rPr>
              <a:t> </a:t>
            </a:r>
            <a:r>
              <a:rPr lang="en"/>
              <a:t>Diversity</a:t>
            </a:r>
            <a:endParaRPr/>
          </a:p>
        </p:txBody>
      </p:sp>
      <p:sp>
        <p:nvSpPr>
          <p:cNvPr id="988" name="Google Shape;988;p90"/>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dirty="0"/>
              <a:t>Tasks</a:t>
            </a:r>
            <a:r>
              <a:rPr lang="en" sz="2000" dirty="0"/>
              <a:t>: </a:t>
            </a:r>
            <a:r>
              <a:rPr lang="en" sz="2000" dirty="0">
                <a:solidFill>
                  <a:srgbClr val="0000FF"/>
                </a:solidFill>
              </a:rPr>
              <a:t>~61</a:t>
            </a:r>
            <a:endParaRPr sz="2000" dirty="0">
              <a:solidFill>
                <a:srgbClr val="0000FF"/>
              </a:solidFill>
            </a:endParaRPr>
          </a:p>
          <a:p>
            <a:pPr indent="-431789">
              <a:buSzPts val="1500"/>
            </a:pPr>
            <a:r>
              <a:rPr lang="en" sz="2000" b="1" dirty="0"/>
              <a:t>Categories</a:t>
            </a:r>
            <a:r>
              <a:rPr lang="en" sz="2000" dirty="0"/>
              <a:t>: </a:t>
            </a:r>
            <a:r>
              <a:rPr lang="en" sz="2000" dirty="0">
                <a:solidFill>
                  <a:srgbClr val="0000FF"/>
                </a:solidFill>
              </a:rPr>
              <a:t>~7</a:t>
            </a:r>
            <a:endParaRPr sz="2000" dirty="0">
              <a:solidFill>
                <a:srgbClr val="0000FF"/>
              </a:solidFill>
            </a:endParaRPr>
          </a:p>
          <a:p>
            <a:pPr indent="-431789">
              <a:buSzPts val="1500"/>
            </a:pPr>
            <a:r>
              <a:rPr lang="en" sz="2000" b="1" dirty="0"/>
              <a:t>Diverse Reasoning Skills</a:t>
            </a:r>
            <a:r>
              <a:rPr lang="en" sz="2000" dirty="0"/>
              <a:t>:</a:t>
            </a:r>
            <a:endParaRPr sz="2000" dirty="0"/>
          </a:p>
          <a:p>
            <a:pPr marL="0" indent="0">
              <a:buNone/>
            </a:pPr>
            <a:r>
              <a:rPr lang="en" sz="2000" i="1" dirty="0">
                <a:solidFill>
                  <a:srgbClr val="A61C00"/>
                </a:solidFill>
              </a:rPr>
              <a:t>          E.g. Numerical Reasoning,</a:t>
            </a:r>
            <a:endParaRPr sz="2000" i="1" dirty="0">
              <a:solidFill>
                <a:srgbClr val="A61C00"/>
              </a:solidFill>
            </a:endParaRPr>
          </a:p>
          <a:p>
            <a:pPr marL="0" indent="0">
              <a:buNone/>
            </a:pPr>
            <a:r>
              <a:rPr lang="en" sz="2000" i="1" dirty="0">
                <a:solidFill>
                  <a:srgbClr val="A61C00"/>
                </a:solidFill>
              </a:rPr>
              <a:t>          Coreference Resolution, </a:t>
            </a:r>
            <a:endParaRPr sz="2000" i="1" dirty="0">
              <a:solidFill>
                <a:srgbClr val="A61C00"/>
              </a:solidFill>
            </a:endParaRPr>
          </a:p>
          <a:p>
            <a:pPr marL="0" indent="0">
              <a:buNone/>
            </a:pPr>
            <a:r>
              <a:rPr lang="en" sz="2000" i="1" dirty="0">
                <a:solidFill>
                  <a:srgbClr val="A61C00"/>
                </a:solidFill>
              </a:rPr>
              <a:t>          Commonsense Reasoning,</a:t>
            </a:r>
            <a:endParaRPr sz="2000" i="1" dirty="0">
              <a:solidFill>
                <a:srgbClr val="A61C00"/>
              </a:solidFill>
            </a:endParaRPr>
          </a:p>
          <a:p>
            <a:pPr marL="0" indent="0">
              <a:buNone/>
            </a:pPr>
            <a:r>
              <a:rPr lang="en" sz="2000" i="1" dirty="0">
                <a:solidFill>
                  <a:srgbClr val="A61C00"/>
                </a:solidFill>
              </a:rPr>
              <a:t>          </a:t>
            </a:r>
            <a:r>
              <a:rPr lang="en" sz="2000" i="1" dirty="0" err="1">
                <a:solidFill>
                  <a:srgbClr val="A61C00"/>
                </a:solidFill>
              </a:rPr>
              <a:t>Multihop</a:t>
            </a:r>
            <a:r>
              <a:rPr lang="en" sz="2000" i="1" dirty="0">
                <a:solidFill>
                  <a:srgbClr val="A61C00"/>
                </a:solidFill>
              </a:rPr>
              <a:t> Reasoning.</a:t>
            </a:r>
            <a:endParaRPr sz="2000" i="1" dirty="0">
              <a:solidFill>
                <a:srgbClr val="A61C00"/>
              </a:solidFill>
            </a:endParaRPr>
          </a:p>
          <a:p>
            <a:pPr indent="-431789">
              <a:buSzPts val="1500"/>
            </a:pPr>
            <a:r>
              <a:rPr lang="en" sz="2000" dirty="0">
                <a:solidFill>
                  <a:srgbClr val="0000FF"/>
                </a:solidFill>
              </a:rPr>
              <a:t>A  successful model</a:t>
            </a:r>
            <a:endParaRPr sz="2000" dirty="0">
              <a:solidFill>
                <a:srgbClr val="0000FF"/>
              </a:solidFill>
            </a:endParaRPr>
          </a:p>
          <a:p>
            <a:pPr indent="0">
              <a:buNone/>
            </a:pPr>
            <a:r>
              <a:rPr lang="en" sz="2000" dirty="0">
                <a:solidFill>
                  <a:srgbClr val="0000FF"/>
                </a:solidFill>
              </a:rPr>
              <a:t>trained on Natural </a:t>
            </a:r>
            <a:endParaRPr sz="2000" dirty="0">
              <a:solidFill>
                <a:srgbClr val="0000FF"/>
              </a:solidFill>
            </a:endParaRPr>
          </a:p>
          <a:p>
            <a:pPr indent="0">
              <a:buNone/>
            </a:pPr>
            <a:r>
              <a:rPr lang="en" sz="2000" dirty="0">
                <a:solidFill>
                  <a:srgbClr val="0000FF"/>
                </a:solidFill>
              </a:rPr>
              <a:t>Instructions will be a</a:t>
            </a:r>
            <a:endParaRPr sz="2000" dirty="0">
              <a:solidFill>
                <a:srgbClr val="0000FF"/>
              </a:solidFill>
            </a:endParaRPr>
          </a:p>
          <a:p>
            <a:pPr indent="0">
              <a:buNone/>
            </a:pPr>
            <a:r>
              <a:rPr lang="en" sz="2000" dirty="0">
                <a:solidFill>
                  <a:srgbClr val="0000FF"/>
                </a:solidFill>
              </a:rPr>
              <a:t>toolbox for dataset </a:t>
            </a:r>
            <a:endParaRPr sz="2000" dirty="0">
              <a:solidFill>
                <a:srgbClr val="0000FF"/>
              </a:solidFill>
            </a:endParaRPr>
          </a:p>
          <a:p>
            <a:pPr indent="0">
              <a:buNone/>
            </a:pPr>
            <a:r>
              <a:rPr lang="en" sz="2000" dirty="0">
                <a:solidFill>
                  <a:srgbClr val="0000FF"/>
                </a:solidFill>
              </a:rPr>
              <a:t>creation.</a:t>
            </a:r>
            <a:endParaRPr sz="2000" dirty="0">
              <a:solidFill>
                <a:srgbClr val="0000FF"/>
              </a:solidFill>
            </a:endParaRPr>
          </a:p>
          <a:p>
            <a:pPr indent="0">
              <a:buNone/>
            </a:pPr>
            <a:endParaRPr dirty="0">
              <a:solidFill>
                <a:srgbClr val="0000FF"/>
              </a:solidFill>
            </a:endParaRPr>
          </a:p>
          <a:p>
            <a:pPr indent="0">
              <a:buNone/>
            </a:pPr>
            <a:endParaRPr dirty="0">
              <a:solidFill>
                <a:srgbClr val="0000FF"/>
              </a:solidFill>
            </a:endParaRPr>
          </a:p>
          <a:p>
            <a:pPr indent="0">
              <a:buNone/>
            </a:pPr>
            <a:endParaRPr dirty="0">
              <a:solidFill>
                <a:srgbClr val="0000FF"/>
              </a:solidFill>
            </a:endParaRPr>
          </a:p>
        </p:txBody>
      </p:sp>
      <p:sp>
        <p:nvSpPr>
          <p:cNvPr id="986" name="Google Shape;986;p90"/>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130</a:t>
            </a:fld>
            <a:endParaRPr/>
          </a:p>
        </p:txBody>
      </p:sp>
      <p:pic>
        <p:nvPicPr>
          <p:cNvPr id="987" name="Google Shape;987;p90" title="Chart"/>
          <p:cNvPicPr preferRelativeResize="0"/>
          <p:nvPr/>
        </p:nvPicPr>
        <p:blipFill>
          <a:blip r:embed="rId3">
            <a:alphaModFix/>
          </a:blip>
          <a:stretch>
            <a:fillRect/>
          </a:stretch>
        </p:blipFill>
        <p:spPr>
          <a:xfrm>
            <a:off x="4354301" y="2045100"/>
            <a:ext cx="7837703" cy="3027168"/>
          </a:xfrm>
          <a:prstGeom prst="rect">
            <a:avLst/>
          </a:prstGeom>
          <a:noFill/>
          <a:ln>
            <a:noFill/>
          </a:ln>
        </p:spPr>
      </p:pic>
    </p:spTree>
    <p:extLst>
      <p:ext uri="{BB962C8B-B14F-4D97-AF65-F5344CB8AC3E}">
        <p14:creationId xmlns:p14="http://schemas.microsoft.com/office/powerpoint/2010/main" val="104859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1000"/>
                                        <p:tgtEl>
                                          <p:spTgt spid="9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8">
                                            <p:txEl>
                                              <p:pRg st="0" end="0"/>
                                            </p:txEl>
                                          </p:spTgt>
                                        </p:tgtEl>
                                        <p:attrNameLst>
                                          <p:attrName>style.visibility</p:attrName>
                                        </p:attrNameLst>
                                      </p:cBhvr>
                                      <p:to>
                                        <p:strVal val="visible"/>
                                      </p:to>
                                    </p:set>
                                    <p:animEffect transition="in" filter="fade">
                                      <p:cBhvr>
                                        <p:cTn id="12" dur="1000"/>
                                        <p:tgtEl>
                                          <p:spTgt spid="98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8">
                                            <p:txEl>
                                              <p:pRg st="1" end="1"/>
                                            </p:txEl>
                                          </p:spTgt>
                                        </p:tgtEl>
                                        <p:attrNameLst>
                                          <p:attrName>style.visibility</p:attrName>
                                        </p:attrNameLst>
                                      </p:cBhvr>
                                      <p:to>
                                        <p:strVal val="visible"/>
                                      </p:to>
                                    </p:set>
                                    <p:animEffect transition="in" filter="fade">
                                      <p:cBhvr>
                                        <p:cTn id="17" dur="1000"/>
                                        <p:tgtEl>
                                          <p:spTgt spid="98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8">
                                            <p:txEl>
                                              <p:pRg st="2" end="2"/>
                                            </p:txEl>
                                          </p:spTgt>
                                        </p:tgtEl>
                                        <p:attrNameLst>
                                          <p:attrName>style.visibility</p:attrName>
                                        </p:attrNameLst>
                                      </p:cBhvr>
                                      <p:to>
                                        <p:strVal val="visible"/>
                                      </p:to>
                                    </p:set>
                                    <p:animEffect transition="in" filter="fade">
                                      <p:cBhvr>
                                        <p:cTn id="22" dur="1000"/>
                                        <p:tgtEl>
                                          <p:spTgt spid="98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8">
                                            <p:txEl>
                                              <p:pRg st="3" end="3"/>
                                            </p:txEl>
                                          </p:spTgt>
                                        </p:tgtEl>
                                        <p:attrNameLst>
                                          <p:attrName>style.visibility</p:attrName>
                                        </p:attrNameLst>
                                      </p:cBhvr>
                                      <p:to>
                                        <p:strVal val="visible"/>
                                      </p:to>
                                    </p:set>
                                    <p:animEffect transition="in" filter="fade">
                                      <p:cBhvr>
                                        <p:cTn id="27" dur="1000"/>
                                        <p:tgtEl>
                                          <p:spTgt spid="9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8">
                                            <p:txEl>
                                              <p:pRg st="4" end="4"/>
                                            </p:txEl>
                                          </p:spTgt>
                                        </p:tgtEl>
                                        <p:attrNameLst>
                                          <p:attrName>style.visibility</p:attrName>
                                        </p:attrNameLst>
                                      </p:cBhvr>
                                      <p:to>
                                        <p:strVal val="visible"/>
                                      </p:to>
                                    </p:set>
                                    <p:animEffect transition="in" filter="fade">
                                      <p:cBhvr>
                                        <p:cTn id="32" dur="1000"/>
                                        <p:tgtEl>
                                          <p:spTgt spid="98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8">
                                            <p:txEl>
                                              <p:pRg st="5" end="5"/>
                                            </p:txEl>
                                          </p:spTgt>
                                        </p:tgtEl>
                                        <p:attrNameLst>
                                          <p:attrName>style.visibility</p:attrName>
                                        </p:attrNameLst>
                                      </p:cBhvr>
                                      <p:to>
                                        <p:strVal val="visible"/>
                                      </p:to>
                                    </p:set>
                                    <p:animEffect transition="in" filter="fade">
                                      <p:cBhvr>
                                        <p:cTn id="37" dur="1000"/>
                                        <p:tgtEl>
                                          <p:spTgt spid="98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8">
                                            <p:txEl>
                                              <p:pRg st="6" end="6"/>
                                            </p:txEl>
                                          </p:spTgt>
                                        </p:tgtEl>
                                        <p:attrNameLst>
                                          <p:attrName>style.visibility</p:attrName>
                                        </p:attrNameLst>
                                      </p:cBhvr>
                                      <p:to>
                                        <p:strVal val="visible"/>
                                      </p:to>
                                    </p:set>
                                    <p:animEffect transition="in" filter="fade">
                                      <p:cBhvr>
                                        <p:cTn id="42" dur="1000"/>
                                        <p:tgtEl>
                                          <p:spTgt spid="98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8">
                                            <p:txEl>
                                              <p:pRg st="7" end="7"/>
                                            </p:txEl>
                                          </p:spTgt>
                                        </p:tgtEl>
                                        <p:attrNameLst>
                                          <p:attrName>style.visibility</p:attrName>
                                        </p:attrNameLst>
                                      </p:cBhvr>
                                      <p:to>
                                        <p:strVal val="visible"/>
                                      </p:to>
                                    </p:set>
                                    <p:animEffect transition="in" filter="fade">
                                      <p:cBhvr>
                                        <p:cTn id="47" dur="1000"/>
                                        <p:tgtEl>
                                          <p:spTgt spid="98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88">
                                            <p:txEl>
                                              <p:pRg st="8" end="8"/>
                                            </p:txEl>
                                          </p:spTgt>
                                        </p:tgtEl>
                                        <p:attrNameLst>
                                          <p:attrName>style.visibility</p:attrName>
                                        </p:attrNameLst>
                                      </p:cBhvr>
                                      <p:to>
                                        <p:strVal val="visible"/>
                                      </p:to>
                                    </p:set>
                                    <p:animEffect transition="in" filter="fade">
                                      <p:cBhvr>
                                        <p:cTn id="52" dur="1000"/>
                                        <p:tgtEl>
                                          <p:spTgt spid="98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88">
                                            <p:txEl>
                                              <p:pRg st="9" end="9"/>
                                            </p:txEl>
                                          </p:spTgt>
                                        </p:tgtEl>
                                        <p:attrNameLst>
                                          <p:attrName>style.visibility</p:attrName>
                                        </p:attrNameLst>
                                      </p:cBhvr>
                                      <p:to>
                                        <p:strVal val="visible"/>
                                      </p:to>
                                    </p:set>
                                    <p:animEffect transition="in" filter="fade">
                                      <p:cBhvr>
                                        <p:cTn id="57" dur="1000"/>
                                        <p:tgtEl>
                                          <p:spTgt spid="98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88">
                                            <p:txEl>
                                              <p:pRg st="10" end="10"/>
                                            </p:txEl>
                                          </p:spTgt>
                                        </p:tgtEl>
                                        <p:attrNameLst>
                                          <p:attrName>style.visibility</p:attrName>
                                        </p:attrNameLst>
                                      </p:cBhvr>
                                      <p:to>
                                        <p:strVal val="visible"/>
                                      </p:to>
                                    </p:set>
                                    <p:animEffect transition="in" filter="fade">
                                      <p:cBhvr>
                                        <p:cTn id="62" dur="1000"/>
                                        <p:tgtEl>
                                          <p:spTgt spid="988">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88">
                                            <p:txEl>
                                              <p:pRg st="11" end="11"/>
                                            </p:txEl>
                                          </p:spTgt>
                                        </p:tgtEl>
                                        <p:attrNameLst>
                                          <p:attrName>style.visibility</p:attrName>
                                        </p:attrNameLst>
                                      </p:cBhvr>
                                      <p:to>
                                        <p:strVal val="visible"/>
                                      </p:to>
                                    </p:set>
                                    <p:animEffect transition="in" filter="fade">
                                      <p:cBhvr>
                                        <p:cTn id="67" dur="1000"/>
                                        <p:tgtEl>
                                          <p:spTgt spid="98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NATURAL-INSTRUCTIONS: Size Distribution</a:t>
            </a:r>
            <a:endParaRPr/>
          </a:p>
        </p:txBody>
      </p:sp>
      <p:sp>
        <p:nvSpPr>
          <p:cNvPr id="994" name="Google Shape;994;p9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endParaRPr>
              <a:solidFill>
                <a:schemeClr val="dk1"/>
              </a:solidFill>
            </a:endParaRPr>
          </a:p>
          <a:p>
            <a:pPr>
              <a:buClr>
                <a:schemeClr val="dk1"/>
              </a:buClr>
            </a:pPr>
            <a:r>
              <a:rPr lang="en" sz="2000" b="1"/>
              <a:t>Size: </a:t>
            </a:r>
            <a:r>
              <a:rPr lang="en" sz="2000">
                <a:solidFill>
                  <a:srgbClr val="0000FF"/>
                </a:solidFill>
              </a:rPr>
              <a:t>~620k</a:t>
            </a:r>
            <a:endParaRPr sz="2000">
              <a:solidFill>
                <a:srgbClr val="0000FF"/>
              </a:solidFill>
            </a:endParaRPr>
          </a:p>
          <a:p>
            <a:pPr>
              <a:buClr>
                <a:schemeClr val="dk1"/>
              </a:buClr>
            </a:pPr>
            <a:r>
              <a:rPr lang="en" sz="2000" b="1"/>
              <a:t>Biggest Category:</a:t>
            </a:r>
            <a:endParaRPr sz="2000" b="1"/>
          </a:p>
          <a:p>
            <a:pPr marL="0" indent="0">
              <a:buNone/>
            </a:pPr>
            <a:r>
              <a:rPr lang="en" sz="2000" b="1"/>
              <a:t>            </a:t>
            </a:r>
            <a:r>
              <a:rPr lang="en" sz="2000"/>
              <a:t>Classification</a:t>
            </a:r>
            <a:endParaRPr sz="2000" b="1"/>
          </a:p>
          <a:p>
            <a:pPr marL="0" indent="0">
              <a:buNone/>
            </a:pPr>
            <a:r>
              <a:rPr lang="en" sz="2000" b="1"/>
              <a:t>            </a:t>
            </a:r>
            <a:r>
              <a:rPr lang="en" sz="2000">
                <a:solidFill>
                  <a:srgbClr val="0000FF"/>
                </a:solidFill>
              </a:rPr>
              <a:t>~194k</a:t>
            </a:r>
            <a:endParaRPr sz="2000">
              <a:solidFill>
                <a:srgbClr val="0000FF"/>
              </a:solidFill>
            </a:endParaRPr>
          </a:p>
          <a:p>
            <a:pPr>
              <a:buClr>
                <a:schemeClr val="dk1"/>
              </a:buClr>
            </a:pPr>
            <a:r>
              <a:rPr lang="en" sz="2000" b="1"/>
              <a:t>Smallest Category:</a:t>
            </a:r>
            <a:endParaRPr sz="2000" b="1"/>
          </a:p>
          <a:p>
            <a:pPr marL="0" indent="0">
              <a:buNone/>
            </a:pPr>
            <a:r>
              <a:rPr lang="en" sz="2000" b="1"/>
              <a:t>            </a:t>
            </a:r>
            <a:r>
              <a:rPr lang="en" sz="2000"/>
              <a:t>Long Text Generation</a:t>
            </a:r>
            <a:endParaRPr sz="2000"/>
          </a:p>
          <a:p>
            <a:pPr marL="0" indent="0">
              <a:buNone/>
            </a:pPr>
            <a:r>
              <a:rPr lang="en" sz="2000" b="1"/>
              <a:t>            </a:t>
            </a:r>
            <a:r>
              <a:rPr lang="en" sz="2000">
                <a:solidFill>
                  <a:srgbClr val="0000FF"/>
                </a:solidFill>
              </a:rPr>
              <a:t>~30k</a:t>
            </a:r>
            <a:endParaRPr sz="2000">
              <a:solidFill>
                <a:srgbClr val="0000FF"/>
              </a:solidFill>
            </a:endParaRPr>
          </a:p>
          <a:p>
            <a:pPr marL="0" indent="0">
              <a:buNone/>
            </a:pPr>
            <a:endParaRPr>
              <a:solidFill>
                <a:schemeClr val="dk1"/>
              </a:solidFill>
            </a:endParaRPr>
          </a:p>
        </p:txBody>
      </p:sp>
      <p:sp>
        <p:nvSpPr>
          <p:cNvPr id="995" name="Google Shape;995;p9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131</a:t>
            </a:fld>
            <a:endParaRPr/>
          </a:p>
        </p:txBody>
      </p:sp>
      <p:pic>
        <p:nvPicPr>
          <p:cNvPr id="996" name="Google Shape;996;p91" title="Chart"/>
          <p:cNvPicPr preferRelativeResize="0"/>
          <p:nvPr/>
        </p:nvPicPr>
        <p:blipFill>
          <a:blip r:embed="rId3">
            <a:alphaModFix/>
          </a:blip>
          <a:stretch>
            <a:fillRect/>
          </a:stretch>
        </p:blipFill>
        <p:spPr>
          <a:xfrm>
            <a:off x="3980301" y="2079834"/>
            <a:ext cx="8110100" cy="2977932"/>
          </a:xfrm>
          <a:prstGeom prst="rect">
            <a:avLst/>
          </a:prstGeom>
          <a:noFill/>
          <a:ln>
            <a:noFill/>
          </a:ln>
        </p:spPr>
      </p:pic>
    </p:spTree>
    <p:extLst>
      <p:ext uri="{BB962C8B-B14F-4D97-AF65-F5344CB8AC3E}">
        <p14:creationId xmlns:p14="http://schemas.microsoft.com/office/powerpoint/2010/main" val="215113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6"/>
                                        </p:tgtEl>
                                        <p:attrNameLst>
                                          <p:attrName>style.visibility</p:attrName>
                                        </p:attrNameLst>
                                      </p:cBhvr>
                                      <p:to>
                                        <p:strVal val="visible"/>
                                      </p:to>
                                    </p:set>
                                    <p:animEffect transition="in" filter="fade">
                                      <p:cBhvr>
                                        <p:cTn id="7" dur="1000"/>
                                        <p:tgtEl>
                                          <p:spTgt spid="9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4">
                                            <p:txEl>
                                              <p:pRg st="1" end="1"/>
                                            </p:txEl>
                                          </p:spTgt>
                                        </p:tgtEl>
                                        <p:attrNameLst>
                                          <p:attrName>style.visibility</p:attrName>
                                        </p:attrNameLst>
                                      </p:cBhvr>
                                      <p:to>
                                        <p:strVal val="visible"/>
                                      </p:to>
                                    </p:set>
                                    <p:animEffect transition="in" filter="fade">
                                      <p:cBhvr>
                                        <p:cTn id="12" dur="1000"/>
                                        <p:tgtEl>
                                          <p:spTgt spid="9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4">
                                            <p:txEl>
                                              <p:pRg st="2" end="2"/>
                                            </p:txEl>
                                          </p:spTgt>
                                        </p:tgtEl>
                                        <p:attrNameLst>
                                          <p:attrName>style.visibility</p:attrName>
                                        </p:attrNameLst>
                                      </p:cBhvr>
                                      <p:to>
                                        <p:strVal val="visible"/>
                                      </p:to>
                                    </p:set>
                                    <p:animEffect transition="in" filter="fade">
                                      <p:cBhvr>
                                        <p:cTn id="17" dur="1000"/>
                                        <p:tgtEl>
                                          <p:spTgt spid="9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4">
                                            <p:txEl>
                                              <p:pRg st="3" end="3"/>
                                            </p:txEl>
                                          </p:spTgt>
                                        </p:tgtEl>
                                        <p:attrNameLst>
                                          <p:attrName>style.visibility</p:attrName>
                                        </p:attrNameLst>
                                      </p:cBhvr>
                                      <p:to>
                                        <p:strVal val="visible"/>
                                      </p:to>
                                    </p:set>
                                    <p:animEffect transition="in" filter="fade">
                                      <p:cBhvr>
                                        <p:cTn id="22" dur="1000"/>
                                        <p:tgtEl>
                                          <p:spTgt spid="9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4">
                                            <p:txEl>
                                              <p:pRg st="4" end="4"/>
                                            </p:txEl>
                                          </p:spTgt>
                                        </p:tgtEl>
                                        <p:attrNameLst>
                                          <p:attrName>style.visibility</p:attrName>
                                        </p:attrNameLst>
                                      </p:cBhvr>
                                      <p:to>
                                        <p:strVal val="visible"/>
                                      </p:to>
                                    </p:set>
                                    <p:animEffect transition="in" filter="fade">
                                      <p:cBhvr>
                                        <p:cTn id="27" dur="1000"/>
                                        <p:tgtEl>
                                          <p:spTgt spid="9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4">
                                            <p:txEl>
                                              <p:pRg st="5" end="5"/>
                                            </p:txEl>
                                          </p:spTgt>
                                        </p:tgtEl>
                                        <p:attrNameLst>
                                          <p:attrName>style.visibility</p:attrName>
                                        </p:attrNameLst>
                                      </p:cBhvr>
                                      <p:to>
                                        <p:strVal val="visible"/>
                                      </p:to>
                                    </p:set>
                                    <p:animEffect transition="in" filter="fade">
                                      <p:cBhvr>
                                        <p:cTn id="32" dur="1000"/>
                                        <p:tgtEl>
                                          <p:spTgt spid="9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4">
                                            <p:txEl>
                                              <p:pRg st="6" end="6"/>
                                            </p:txEl>
                                          </p:spTgt>
                                        </p:tgtEl>
                                        <p:attrNameLst>
                                          <p:attrName>style.visibility</p:attrName>
                                        </p:attrNameLst>
                                      </p:cBhvr>
                                      <p:to>
                                        <p:strVal val="visible"/>
                                      </p:to>
                                    </p:set>
                                    <p:animEffect transition="in" filter="fade">
                                      <p:cBhvr>
                                        <p:cTn id="37" dur="1000"/>
                                        <p:tgtEl>
                                          <p:spTgt spid="9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4">
                                            <p:txEl>
                                              <p:pRg st="7" end="7"/>
                                            </p:txEl>
                                          </p:spTgt>
                                        </p:tgtEl>
                                        <p:attrNameLst>
                                          <p:attrName>style.visibility</p:attrName>
                                        </p:attrNameLst>
                                      </p:cBhvr>
                                      <p:to>
                                        <p:strVal val="visible"/>
                                      </p:to>
                                    </p:set>
                                    <p:animEffect transition="in" filter="fade">
                                      <p:cBhvr>
                                        <p:cTn id="42" dur="1000"/>
                                        <p:tgtEl>
                                          <p:spTgt spid="99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024"/>
        <p:cNvGrpSpPr/>
        <p:nvPr/>
      </p:nvGrpSpPr>
      <p:grpSpPr>
        <a:xfrm>
          <a:off x="0" y="0"/>
          <a:ext cx="0" cy="0"/>
          <a:chOff x="0" y="0"/>
          <a:chExt cx="0" cy="0"/>
        </a:xfrm>
      </p:grpSpPr>
      <p:sp>
        <p:nvSpPr>
          <p:cNvPr id="1025" name="Google Shape;1025;p9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Experimental Setup</a:t>
            </a:r>
            <a:endParaRPr/>
          </a:p>
        </p:txBody>
      </p:sp>
      <p:sp>
        <p:nvSpPr>
          <p:cNvPr id="1026" name="Google Shape;1026;p9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Data Splits</a:t>
            </a:r>
            <a:endParaRPr/>
          </a:p>
          <a:p>
            <a:pPr lvl="1">
              <a:spcBef>
                <a:spcPts val="0"/>
              </a:spcBef>
              <a:buClr>
                <a:srgbClr val="0000FF"/>
              </a:buClr>
            </a:pPr>
            <a:r>
              <a:rPr lang="en" b="1">
                <a:solidFill>
                  <a:srgbClr val="0000FF"/>
                </a:solidFill>
              </a:rPr>
              <a:t>Eval Split</a:t>
            </a:r>
            <a:r>
              <a:rPr lang="en">
                <a:solidFill>
                  <a:srgbClr val="0000FF"/>
                </a:solidFill>
              </a:rPr>
              <a:t> (35 tasks) which accept a relatively reliable automatic evaluation.</a:t>
            </a:r>
            <a:endParaRPr>
              <a:solidFill>
                <a:srgbClr val="0000FF"/>
              </a:solidFill>
            </a:endParaRPr>
          </a:p>
          <a:p>
            <a:pPr lvl="1">
              <a:spcBef>
                <a:spcPts val="0"/>
              </a:spcBef>
              <a:buClr>
                <a:srgbClr val="0000FF"/>
              </a:buClr>
            </a:pPr>
            <a:r>
              <a:rPr lang="en" b="1">
                <a:solidFill>
                  <a:srgbClr val="0000FF"/>
                </a:solidFill>
              </a:rPr>
              <a:t>Non-Eval Split</a:t>
            </a:r>
            <a:r>
              <a:rPr lang="en">
                <a:solidFill>
                  <a:srgbClr val="0000FF"/>
                </a:solidFill>
              </a:rPr>
              <a:t> (26 tasks), ensuring representation of each category of task</a:t>
            </a:r>
            <a:endParaRPr>
              <a:solidFill>
                <a:srgbClr val="0000FF"/>
              </a:solidFill>
            </a:endParaRPr>
          </a:p>
          <a:p>
            <a:r>
              <a:rPr lang="en"/>
              <a:t>Models: text to text models </a:t>
            </a:r>
            <a:endParaRPr/>
          </a:p>
          <a:p>
            <a:pPr lvl="1">
              <a:spcBef>
                <a:spcPts val="0"/>
              </a:spcBef>
              <a:buClr>
                <a:srgbClr val="0000FF"/>
              </a:buClr>
            </a:pPr>
            <a:r>
              <a:rPr lang="en" b="1">
                <a:solidFill>
                  <a:srgbClr val="0000FF"/>
                </a:solidFill>
              </a:rPr>
              <a:t>Few Shot GPT-3</a:t>
            </a:r>
            <a:r>
              <a:rPr lang="en">
                <a:solidFill>
                  <a:srgbClr val="0000FF"/>
                </a:solidFill>
              </a:rPr>
              <a:t>: prompting it with a few inference-time examples </a:t>
            </a:r>
            <a:endParaRPr>
              <a:solidFill>
                <a:srgbClr val="0000FF"/>
              </a:solidFill>
            </a:endParaRPr>
          </a:p>
          <a:p>
            <a:pPr lvl="1">
              <a:spcBef>
                <a:spcPts val="0"/>
              </a:spcBef>
              <a:buClr>
                <a:srgbClr val="0000FF"/>
              </a:buClr>
            </a:pPr>
            <a:r>
              <a:rPr lang="en" b="1">
                <a:solidFill>
                  <a:srgbClr val="0000FF"/>
                </a:solidFill>
              </a:rPr>
              <a:t>Generalization BART</a:t>
            </a:r>
            <a:r>
              <a:rPr lang="en">
                <a:solidFill>
                  <a:srgbClr val="0000FF"/>
                </a:solidFill>
              </a:rPr>
              <a:t>: supervised with “non-eval” tasks. </a:t>
            </a:r>
            <a:endParaRPr>
              <a:solidFill>
                <a:srgbClr val="0000FF"/>
              </a:solidFill>
            </a:endParaRPr>
          </a:p>
          <a:p>
            <a:pPr>
              <a:buClr>
                <a:srgbClr val="434343"/>
              </a:buClr>
            </a:pPr>
            <a:r>
              <a:rPr lang="en">
                <a:solidFill>
                  <a:srgbClr val="434343"/>
                </a:solidFill>
              </a:rPr>
              <a:t>Evaluation metrics.</a:t>
            </a:r>
            <a:endParaRPr>
              <a:solidFill>
                <a:srgbClr val="434343"/>
              </a:solidFill>
            </a:endParaRPr>
          </a:p>
          <a:p>
            <a:pPr lvl="1">
              <a:spcBef>
                <a:spcPts val="0"/>
              </a:spcBef>
              <a:buClr>
                <a:srgbClr val="0000FF"/>
              </a:buClr>
            </a:pPr>
            <a:r>
              <a:rPr lang="en">
                <a:solidFill>
                  <a:srgbClr val="0000FF"/>
                </a:solidFill>
              </a:rPr>
              <a:t>BLEURT </a:t>
            </a:r>
            <a:endParaRPr>
              <a:solidFill>
                <a:srgbClr val="0000FF"/>
              </a:solidFill>
            </a:endParaRPr>
          </a:p>
          <a:p>
            <a:pPr lvl="1">
              <a:spcBef>
                <a:spcPts val="0"/>
              </a:spcBef>
              <a:buClr>
                <a:srgbClr val="0000FF"/>
              </a:buClr>
            </a:pPr>
            <a:r>
              <a:rPr lang="en">
                <a:solidFill>
                  <a:srgbClr val="0000FF"/>
                </a:solidFill>
              </a:rPr>
              <a:t>ROUGE-L</a:t>
            </a:r>
            <a:endParaRPr>
              <a:solidFill>
                <a:srgbClr val="0000FF"/>
              </a:solidFill>
            </a:endParaRPr>
          </a:p>
          <a:p>
            <a:pPr marL="0" indent="0">
              <a:buNone/>
            </a:pPr>
            <a:endParaRPr/>
          </a:p>
          <a:p>
            <a:pPr marL="0" indent="0">
              <a:buNone/>
            </a:pPr>
            <a:endParaRPr/>
          </a:p>
          <a:p>
            <a:pPr marL="0" indent="0">
              <a:buNone/>
            </a:pPr>
            <a:endParaRPr/>
          </a:p>
        </p:txBody>
      </p:sp>
      <p:sp>
        <p:nvSpPr>
          <p:cNvPr id="1027" name="Google Shape;1027;p9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132</a:t>
            </a:fld>
            <a:endParaRPr/>
          </a:p>
        </p:txBody>
      </p:sp>
    </p:spTree>
    <p:extLst>
      <p:ext uri="{BB962C8B-B14F-4D97-AF65-F5344CB8AC3E}">
        <p14:creationId xmlns:p14="http://schemas.microsoft.com/office/powerpoint/2010/main" val="16222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xEl>
                                              <p:pRg st="0" end="0"/>
                                            </p:txEl>
                                          </p:spTgt>
                                        </p:tgtEl>
                                        <p:attrNameLst>
                                          <p:attrName>style.visibility</p:attrName>
                                        </p:attrNameLst>
                                      </p:cBhvr>
                                      <p:to>
                                        <p:strVal val="visible"/>
                                      </p:to>
                                    </p:set>
                                    <p:animEffect transition="in" filter="fade">
                                      <p:cBhvr>
                                        <p:cTn id="7" dur="1000"/>
                                        <p:tgtEl>
                                          <p:spTgt spid="1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xEl>
                                              <p:pRg st="1" end="1"/>
                                            </p:txEl>
                                          </p:spTgt>
                                        </p:tgtEl>
                                        <p:attrNameLst>
                                          <p:attrName>style.visibility</p:attrName>
                                        </p:attrNameLst>
                                      </p:cBhvr>
                                      <p:to>
                                        <p:strVal val="visible"/>
                                      </p:to>
                                    </p:set>
                                    <p:animEffect transition="in" filter="fade">
                                      <p:cBhvr>
                                        <p:cTn id="12" dur="1000"/>
                                        <p:tgtEl>
                                          <p:spTgt spid="10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xEl>
                                              <p:pRg st="2" end="2"/>
                                            </p:txEl>
                                          </p:spTgt>
                                        </p:tgtEl>
                                        <p:attrNameLst>
                                          <p:attrName>style.visibility</p:attrName>
                                        </p:attrNameLst>
                                      </p:cBhvr>
                                      <p:to>
                                        <p:strVal val="visible"/>
                                      </p:to>
                                    </p:set>
                                    <p:animEffect transition="in" filter="fade">
                                      <p:cBhvr>
                                        <p:cTn id="17" dur="1000"/>
                                        <p:tgtEl>
                                          <p:spTgt spid="10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xEl>
                                              <p:pRg st="3" end="3"/>
                                            </p:txEl>
                                          </p:spTgt>
                                        </p:tgtEl>
                                        <p:attrNameLst>
                                          <p:attrName>style.visibility</p:attrName>
                                        </p:attrNameLst>
                                      </p:cBhvr>
                                      <p:to>
                                        <p:strVal val="visible"/>
                                      </p:to>
                                    </p:set>
                                    <p:animEffect transition="in" filter="fade">
                                      <p:cBhvr>
                                        <p:cTn id="22" dur="1000"/>
                                        <p:tgtEl>
                                          <p:spTgt spid="10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xEl>
                                              <p:pRg st="4" end="4"/>
                                            </p:txEl>
                                          </p:spTgt>
                                        </p:tgtEl>
                                        <p:attrNameLst>
                                          <p:attrName>style.visibility</p:attrName>
                                        </p:attrNameLst>
                                      </p:cBhvr>
                                      <p:to>
                                        <p:strVal val="visible"/>
                                      </p:to>
                                    </p:set>
                                    <p:animEffect transition="in" filter="fade">
                                      <p:cBhvr>
                                        <p:cTn id="27" dur="1000"/>
                                        <p:tgtEl>
                                          <p:spTgt spid="10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6">
                                            <p:txEl>
                                              <p:pRg st="5" end="5"/>
                                            </p:txEl>
                                          </p:spTgt>
                                        </p:tgtEl>
                                        <p:attrNameLst>
                                          <p:attrName>style.visibility</p:attrName>
                                        </p:attrNameLst>
                                      </p:cBhvr>
                                      <p:to>
                                        <p:strVal val="visible"/>
                                      </p:to>
                                    </p:set>
                                    <p:animEffect transition="in" filter="fade">
                                      <p:cBhvr>
                                        <p:cTn id="32" dur="1000"/>
                                        <p:tgtEl>
                                          <p:spTgt spid="10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6">
                                            <p:txEl>
                                              <p:pRg st="6" end="6"/>
                                            </p:txEl>
                                          </p:spTgt>
                                        </p:tgtEl>
                                        <p:attrNameLst>
                                          <p:attrName>style.visibility</p:attrName>
                                        </p:attrNameLst>
                                      </p:cBhvr>
                                      <p:to>
                                        <p:strVal val="visible"/>
                                      </p:to>
                                    </p:set>
                                    <p:animEffect transition="in" filter="fade">
                                      <p:cBhvr>
                                        <p:cTn id="37" dur="1000"/>
                                        <p:tgtEl>
                                          <p:spTgt spid="10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xEl>
                                              <p:pRg st="7" end="7"/>
                                            </p:txEl>
                                          </p:spTgt>
                                        </p:tgtEl>
                                        <p:attrNameLst>
                                          <p:attrName>style.visibility</p:attrName>
                                        </p:attrNameLst>
                                      </p:cBhvr>
                                      <p:to>
                                        <p:strVal val="visible"/>
                                      </p:to>
                                    </p:set>
                                    <p:animEffect transition="in" filter="fade">
                                      <p:cBhvr>
                                        <p:cTn id="42" dur="1000"/>
                                        <p:tgtEl>
                                          <p:spTgt spid="102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xEl>
                                              <p:pRg st="8" end="8"/>
                                            </p:txEl>
                                          </p:spTgt>
                                        </p:tgtEl>
                                        <p:attrNameLst>
                                          <p:attrName>style.visibility</p:attrName>
                                        </p:attrNameLst>
                                      </p:cBhvr>
                                      <p:to>
                                        <p:strVal val="visible"/>
                                      </p:to>
                                    </p:set>
                                    <p:animEffect transition="in" filter="fade">
                                      <p:cBhvr>
                                        <p:cTn id="47" dur="1000"/>
                                        <p:tgtEl>
                                          <p:spTgt spid="10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117"/>
        <p:cNvGrpSpPr/>
        <p:nvPr/>
      </p:nvGrpSpPr>
      <p:grpSpPr>
        <a:xfrm>
          <a:off x="0" y="0"/>
          <a:ext cx="0" cy="0"/>
          <a:chOff x="0" y="0"/>
          <a:chExt cx="0" cy="0"/>
        </a:xfrm>
      </p:grpSpPr>
      <p:sp>
        <p:nvSpPr>
          <p:cNvPr id="1118" name="Google Shape;1118;p102"/>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Category-wise Analysis of Instruction Benefits</a:t>
            </a:r>
            <a:endParaRPr/>
          </a:p>
        </p:txBody>
      </p:sp>
      <p:sp>
        <p:nvSpPr>
          <p:cNvPr id="1119" name="Google Shape;1119;p102"/>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benefit from </a:t>
            </a:r>
            <a:endParaRPr/>
          </a:p>
          <a:p>
            <a:pPr indent="0">
              <a:buNone/>
            </a:pPr>
            <a:r>
              <a:rPr lang="en"/>
              <a:t>instructions heavily </a:t>
            </a:r>
            <a:endParaRPr/>
          </a:p>
          <a:p>
            <a:pPr indent="0">
              <a:buNone/>
            </a:pPr>
            <a:r>
              <a:rPr lang="en"/>
              <a:t>depends on the task </a:t>
            </a:r>
            <a:endParaRPr/>
          </a:p>
          <a:p>
            <a:pPr indent="0">
              <a:buNone/>
            </a:pPr>
            <a:r>
              <a:rPr lang="en"/>
              <a:t>at hand.</a:t>
            </a:r>
            <a:endParaRPr/>
          </a:p>
          <a:p>
            <a:pPr indent="0">
              <a:buNone/>
            </a:pPr>
            <a:endParaRPr/>
          </a:p>
          <a:p>
            <a:pPr marL="0" indent="0">
              <a:buNone/>
            </a:pPr>
            <a:endParaRPr/>
          </a:p>
        </p:txBody>
      </p:sp>
      <p:sp>
        <p:nvSpPr>
          <p:cNvPr id="1120" name="Google Shape;1120;p102"/>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133</a:t>
            </a:fld>
            <a:endParaRPr/>
          </a:p>
        </p:txBody>
      </p:sp>
      <p:pic>
        <p:nvPicPr>
          <p:cNvPr id="1121" name="Google Shape;1121;p102"/>
          <p:cNvPicPr preferRelativeResize="0"/>
          <p:nvPr/>
        </p:nvPicPr>
        <p:blipFill rotWithShape="1">
          <a:blip r:embed="rId3">
            <a:alphaModFix/>
          </a:blip>
          <a:srcRect l="3038" t="5508" r="5436"/>
          <a:stretch/>
        </p:blipFill>
        <p:spPr>
          <a:xfrm>
            <a:off x="5682800" y="1813601"/>
            <a:ext cx="6122867" cy="4304233"/>
          </a:xfrm>
          <a:prstGeom prst="rect">
            <a:avLst/>
          </a:prstGeom>
          <a:noFill/>
          <a:ln>
            <a:noFill/>
          </a:ln>
        </p:spPr>
      </p:pic>
      <p:sp>
        <p:nvSpPr>
          <p:cNvPr id="1122" name="Google Shape;1122;p102"/>
          <p:cNvSpPr txBox="1"/>
          <p:nvPr/>
        </p:nvSpPr>
        <p:spPr>
          <a:xfrm>
            <a:off x="882400" y="3929000"/>
            <a:ext cx="6012400" cy="3071570"/>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For GPT-3 (left)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minimal text modification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category benefits a lot from</a:t>
            </a:r>
            <a:endParaRPr sz="2400">
              <a:solidFill>
                <a:schemeClr val="dk1"/>
              </a:solidFill>
              <a:latin typeface="Lato"/>
              <a:ea typeface="Lato"/>
              <a:cs typeface="Lato"/>
              <a:sym typeface="Lato"/>
            </a:endParaRPr>
          </a:p>
          <a:p>
            <a:pPr indent="609585">
              <a:lnSpc>
                <a:spcPct val="115000"/>
              </a:lnSpc>
              <a:spcBef>
                <a:spcPts val="0"/>
              </a:spcBef>
              <a:spcAft>
                <a:spcPts val="0"/>
              </a:spcAft>
            </a:pPr>
            <a:r>
              <a:rPr lang="en" sz="2400">
                <a:solidFill>
                  <a:schemeClr val="dk1"/>
                </a:solidFill>
                <a:latin typeface="Lato"/>
                <a:ea typeface="Lato"/>
                <a:cs typeface="Lato"/>
                <a:sym typeface="Lato"/>
              </a:rPr>
              <a:t>following instructions, </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while the benefits to the</a:t>
            </a:r>
            <a:endParaRPr sz="2400">
              <a:solidFill>
                <a:schemeClr val="dk1"/>
              </a:solidFill>
              <a:latin typeface="Lato"/>
              <a:ea typeface="Lato"/>
              <a:cs typeface="Lato"/>
              <a:sym typeface="Lato"/>
            </a:endParaRPr>
          </a:p>
          <a:p>
            <a:pPr>
              <a:lnSpc>
                <a:spcPct val="115000"/>
              </a:lnSpc>
              <a:spcBef>
                <a:spcPts val="0"/>
              </a:spcBef>
              <a:spcAft>
                <a:spcPts val="0"/>
              </a:spcAft>
            </a:pPr>
            <a:r>
              <a:rPr lang="en" sz="2400">
                <a:solidFill>
                  <a:schemeClr val="dk1"/>
                </a:solidFill>
                <a:latin typeface="Lato"/>
                <a:ea typeface="Lato"/>
                <a:cs typeface="Lato"/>
                <a:sym typeface="Lato"/>
              </a:rPr>
              <a:t>           verification tasks are minimal.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23" name="Google Shape;1123;p102"/>
          <p:cNvSpPr/>
          <p:nvPr/>
        </p:nvSpPr>
        <p:spPr>
          <a:xfrm>
            <a:off x="5682800" y="4398033"/>
            <a:ext cx="2654000" cy="431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24" name="Google Shape;1124;p102"/>
          <p:cNvSpPr/>
          <p:nvPr/>
        </p:nvSpPr>
        <p:spPr>
          <a:xfrm>
            <a:off x="5682800" y="4829633"/>
            <a:ext cx="1387600" cy="375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290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1"/>
                                        </p:tgtEl>
                                        <p:attrNameLst>
                                          <p:attrName>style.visibility</p:attrName>
                                        </p:attrNameLst>
                                      </p:cBhvr>
                                      <p:to>
                                        <p:strVal val="visible"/>
                                      </p:to>
                                    </p:set>
                                    <p:animEffect transition="in" filter="fade">
                                      <p:cBhvr>
                                        <p:cTn id="7" dur="1000"/>
                                        <p:tgtEl>
                                          <p:spTgt spid="1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9"/>
                                        </p:tgtEl>
                                        <p:attrNameLst>
                                          <p:attrName>style.visibility</p:attrName>
                                        </p:attrNameLst>
                                      </p:cBhvr>
                                      <p:to>
                                        <p:strVal val="visible"/>
                                      </p:to>
                                    </p:set>
                                    <p:animEffect transition="in" filter="fade">
                                      <p:cBhvr>
                                        <p:cTn id="12" dur="1000"/>
                                        <p:tgtEl>
                                          <p:spTgt spid="11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4"/>
                                        </p:tgtEl>
                                        <p:attrNameLst>
                                          <p:attrName>style.visibility</p:attrName>
                                        </p:attrNameLst>
                                      </p:cBhvr>
                                      <p:to>
                                        <p:strVal val="visible"/>
                                      </p:to>
                                    </p:set>
                                    <p:animEffect transition="in" filter="fade">
                                      <p:cBhvr>
                                        <p:cTn id="17" dur="1000"/>
                                        <p:tgtEl>
                                          <p:spTgt spid="1124"/>
                                        </p:tgtEl>
                                      </p:cBhvr>
                                    </p:animEffect>
                                  </p:childTnLst>
                                </p:cTn>
                              </p:par>
                              <p:par>
                                <p:cTn id="18" presetID="10" presetClass="entr" presetSubtype="0" fill="hold" nodeType="withEffect">
                                  <p:stCondLst>
                                    <p:cond delay="0"/>
                                  </p:stCondLst>
                                  <p:childTnLst>
                                    <p:set>
                                      <p:cBhvr>
                                        <p:cTn id="19" dur="1" fill="hold">
                                          <p:stCondLst>
                                            <p:cond delay="0"/>
                                          </p:stCondLst>
                                        </p:cTn>
                                        <p:tgtEl>
                                          <p:spTgt spid="1123"/>
                                        </p:tgtEl>
                                        <p:attrNameLst>
                                          <p:attrName>style.visibility</p:attrName>
                                        </p:attrNameLst>
                                      </p:cBhvr>
                                      <p:to>
                                        <p:strVal val="visible"/>
                                      </p:to>
                                    </p:set>
                                    <p:animEffect transition="in" filter="fade">
                                      <p:cBhvr>
                                        <p:cTn id="20" dur="1000"/>
                                        <p:tgtEl>
                                          <p:spTgt spid="11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22"/>
                                        </p:tgtEl>
                                        <p:attrNameLst>
                                          <p:attrName>style.visibility</p:attrName>
                                        </p:attrNameLst>
                                      </p:cBhvr>
                                      <p:to>
                                        <p:strVal val="visible"/>
                                      </p:to>
                                    </p:set>
                                    <p:animEffect transition="in" filter="fade">
                                      <p:cBhvr>
                                        <p:cTn id="25" dur="1000"/>
                                        <p:tgtEl>
                                          <p:spTgt spid="1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128"/>
        <p:cNvGrpSpPr/>
        <p:nvPr/>
      </p:nvGrpSpPr>
      <p:grpSpPr>
        <a:xfrm>
          <a:off x="0" y="0"/>
          <a:ext cx="0" cy="0"/>
          <a:chOff x="0" y="0"/>
          <a:chExt cx="0" cy="0"/>
        </a:xfrm>
      </p:grpSpPr>
      <p:sp>
        <p:nvSpPr>
          <p:cNvPr id="1129" name="Google Shape;1129;p103"/>
          <p:cNvSpPr/>
          <p:nvPr/>
        </p:nvSpPr>
        <p:spPr>
          <a:xfrm>
            <a:off x="10476100" y="6062400"/>
            <a:ext cx="1622000" cy="89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0" name="Google Shape;1130;p103"/>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Ablation of Instruction Encodings</a:t>
            </a:r>
            <a:endParaRPr/>
          </a:p>
        </p:txBody>
      </p:sp>
      <p:sp>
        <p:nvSpPr>
          <p:cNvPr id="1131" name="Google Shape;1131;p103"/>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indent="-431789">
              <a:lnSpc>
                <a:spcPct val="100000"/>
              </a:lnSpc>
              <a:buSzPts val="1500"/>
            </a:pPr>
            <a:r>
              <a:rPr lang="en" sz="2000"/>
              <a:t>GPT-3 on 3 distinct tasks </a:t>
            </a:r>
            <a:endParaRPr sz="2000"/>
          </a:p>
          <a:p>
            <a:pPr lvl="1" indent="-431789">
              <a:lnSpc>
                <a:spcPct val="100000"/>
              </a:lnSpc>
              <a:spcBef>
                <a:spcPts val="0"/>
              </a:spcBef>
              <a:buClr>
                <a:srgbClr val="980000"/>
              </a:buClr>
              <a:buSzPts val="1500"/>
            </a:pPr>
            <a:r>
              <a:rPr lang="en" sz="2000">
                <a:solidFill>
                  <a:srgbClr val="980000"/>
                </a:solidFill>
              </a:rPr>
              <a:t>answer generation from Winogrande;</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question generation from QASC;</a:t>
            </a:r>
            <a:endParaRPr sz="2000">
              <a:solidFill>
                <a:srgbClr val="980000"/>
              </a:solidFill>
            </a:endParaRPr>
          </a:p>
          <a:p>
            <a:pPr lvl="1" indent="-431789">
              <a:lnSpc>
                <a:spcPct val="100000"/>
              </a:lnSpc>
              <a:spcBef>
                <a:spcPts val="0"/>
              </a:spcBef>
              <a:buClr>
                <a:srgbClr val="980000"/>
              </a:buClr>
              <a:buSzPts val="1500"/>
            </a:pPr>
            <a:r>
              <a:rPr lang="en" sz="2000">
                <a:solidFill>
                  <a:srgbClr val="980000"/>
                </a:solidFill>
              </a:rPr>
              <a:t>verifying temporal reasoning </a:t>
            </a:r>
            <a:endParaRPr sz="2000">
              <a:solidFill>
                <a:srgbClr val="980000"/>
              </a:solidFill>
            </a:endParaRPr>
          </a:p>
          <a:p>
            <a:pPr indent="0">
              <a:lnSpc>
                <a:spcPct val="100000"/>
              </a:lnSpc>
              <a:buNone/>
            </a:pPr>
            <a:r>
              <a:rPr lang="en" sz="2000">
                <a:solidFill>
                  <a:srgbClr val="980000"/>
                </a:solidFill>
              </a:rPr>
              <a:t>            category of a given question </a:t>
            </a:r>
            <a:endParaRPr sz="2000">
              <a:solidFill>
                <a:srgbClr val="980000"/>
              </a:solidFill>
            </a:endParaRPr>
          </a:p>
          <a:p>
            <a:pPr indent="0">
              <a:lnSpc>
                <a:spcPct val="100000"/>
              </a:lnSpc>
              <a:buNone/>
            </a:pPr>
            <a:r>
              <a:rPr lang="en" sz="2000">
                <a:solidFill>
                  <a:srgbClr val="980000"/>
                </a:solidFill>
              </a:rPr>
              <a:t>            from MCTACO</a:t>
            </a:r>
            <a:endParaRPr sz="2000">
              <a:solidFill>
                <a:srgbClr val="980000"/>
              </a:solidFill>
            </a:endParaRPr>
          </a:p>
          <a:p>
            <a:pPr indent="0">
              <a:lnSpc>
                <a:spcPct val="100000"/>
              </a:lnSpc>
              <a:buNone/>
            </a:pPr>
            <a:endParaRPr/>
          </a:p>
          <a:p>
            <a:pPr indent="0">
              <a:lnSpc>
                <a:spcPct val="100000"/>
              </a:lnSpc>
              <a:buNone/>
            </a:pPr>
            <a:endParaRPr/>
          </a:p>
          <a:p>
            <a:pPr indent="0">
              <a:buNone/>
            </a:pPr>
            <a:endParaRPr/>
          </a:p>
        </p:txBody>
      </p:sp>
      <p:sp>
        <p:nvSpPr>
          <p:cNvPr id="1132" name="Google Shape;1132;p103"/>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134</a:t>
            </a:fld>
            <a:endParaRPr/>
          </a:p>
        </p:txBody>
      </p:sp>
      <p:sp>
        <p:nvSpPr>
          <p:cNvPr id="1133" name="Google Shape;1133;p103"/>
          <p:cNvSpPr txBox="1"/>
          <p:nvPr/>
        </p:nvSpPr>
        <p:spPr>
          <a:xfrm>
            <a:off x="830900" y="4283201"/>
            <a:ext cx="6012400" cy="1655798"/>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000">
                <a:solidFill>
                  <a:srgbClr val="303845"/>
                </a:solidFill>
                <a:latin typeface="Lato"/>
                <a:ea typeface="Lato"/>
                <a:cs typeface="Lato"/>
                <a:sym typeface="Lato"/>
              </a:rPr>
              <a:t>GPT-3 </a:t>
            </a:r>
            <a:r>
              <a:rPr lang="en" sz="2000" b="1">
                <a:solidFill>
                  <a:srgbClr val="0000FF"/>
                </a:solidFill>
                <a:latin typeface="Lato"/>
                <a:ea typeface="Lato"/>
                <a:cs typeface="Lato"/>
                <a:sym typeface="Lato"/>
              </a:rPr>
              <a:t>benefits the most from positive </a:t>
            </a:r>
            <a:endParaRPr sz="2000" b="1">
              <a:solidFill>
                <a:srgbClr val="0000FF"/>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Examples</a:t>
            </a:r>
            <a:r>
              <a:rPr lang="en" sz="2000">
                <a:solidFill>
                  <a:srgbClr val="303845"/>
                </a:solidFill>
                <a:latin typeface="Lato"/>
                <a:ea typeface="Lato"/>
                <a:cs typeface="Lato"/>
                <a:sym typeface="Lato"/>
              </a:rPr>
              <a:t>, mildly from definition and </a:t>
            </a:r>
            <a:endParaRPr sz="2000">
              <a:solidFill>
                <a:srgbClr val="303845"/>
              </a:solidFill>
              <a:latin typeface="Lato"/>
              <a:ea typeface="Lato"/>
              <a:cs typeface="Lato"/>
              <a:sym typeface="Lato"/>
            </a:endParaRPr>
          </a:p>
          <a:p>
            <a:pPr marL="609585">
              <a:lnSpc>
                <a:spcPct val="115000"/>
              </a:lnSpc>
              <a:spcBef>
                <a:spcPts val="0"/>
              </a:spcBef>
              <a:spcAft>
                <a:spcPts val="0"/>
              </a:spcAft>
            </a:pPr>
            <a:r>
              <a:rPr lang="en" sz="2000" b="1">
                <a:solidFill>
                  <a:srgbClr val="0000FF"/>
                </a:solidFill>
                <a:latin typeface="Lato"/>
                <a:ea typeface="Lato"/>
                <a:cs typeface="Lato"/>
                <a:sym typeface="Lato"/>
              </a:rPr>
              <a:t>deteriorates with negative examples</a:t>
            </a:r>
            <a:r>
              <a:rPr lang="en" sz="2000">
                <a:solidFill>
                  <a:srgbClr val="303845"/>
                </a:solidFill>
                <a:latin typeface="Lato"/>
                <a:ea typeface="Lato"/>
                <a:cs typeface="Lato"/>
                <a:sym typeface="Lato"/>
              </a:rPr>
              <a:t>.</a:t>
            </a:r>
            <a:r>
              <a:rPr lang="en" sz="2400">
                <a:solidFill>
                  <a:schemeClr val="dk1"/>
                </a:solidFill>
                <a:latin typeface="Lato"/>
                <a:ea typeface="Lato"/>
                <a:cs typeface="Lato"/>
                <a:sym typeface="Lato"/>
              </a:rPr>
              <a:t>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cxnSp>
        <p:nvCxnSpPr>
          <p:cNvPr id="1134" name="Google Shape;1134;p103"/>
          <p:cNvCxnSpPr/>
          <p:nvPr/>
        </p:nvCxnSpPr>
        <p:spPr>
          <a:xfrm flipH="1">
            <a:off x="7461200" y="1931100"/>
            <a:ext cx="38400" cy="3701200"/>
          </a:xfrm>
          <a:prstGeom prst="straightConnector1">
            <a:avLst/>
          </a:prstGeom>
          <a:noFill/>
          <a:ln w="28575" cap="flat" cmpd="sng">
            <a:solidFill>
              <a:schemeClr val="dk2"/>
            </a:solidFill>
            <a:prstDash val="solid"/>
            <a:round/>
            <a:headEnd type="none" w="med" len="med"/>
            <a:tailEnd type="none" w="med" len="med"/>
          </a:ln>
        </p:spPr>
      </p:cxnSp>
      <p:cxnSp>
        <p:nvCxnSpPr>
          <p:cNvPr id="1135" name="Google Shape;1135;p103"/>
          <p:cNvCxnSpPr/>
          <p:nvPr/>
        </p:nvCxnSpPr>
        <p:spPr>
          <a:xfrm>
            <a:off x="7451067" y="5615800"/>
            <a:ext cx="4542800" cy="10400"/>
          </a:xfrm>
          <a:prstGeom prst="straightConnector1">
            <a:avLst/>
          </a:prstGeom>
          <a:noFill/>
          <a:ln w="28575" cap="flat" cmpd="sng">
            <a:solidFill>
              <a:schemeClr val="dk2"/>
            </a:solidFill>
            <a:prstDash val="solid"/>
            <a:round/>
            <a:headEnd type="none" w="med" len="med"/>
            <a:tailEnd type="none" w="med" len="med"/>
          </a:ln>
        </p:spPr>
      </p:cxnSp>
      <p:sp>
        <p:nvSpPr>
          <p:cNvPr id="1136" name="Google Shape;1136;p103"/>
          <p:cNvSpPr/>
          <p:nvPr/>
        </p:nvSpPr>
        <p:spPr>
          <a:xfrm rot="10800000" flipH="1">
            <a:off x="9625845" y="5615400"/>
            <a:ext cx="353600" cy="532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7" name="Google Shape;1137;p103"/>
          <p:cNvSpPr/>
          <p:nvPr/>
        </p:nvSpPr>
        <p:spPr>
          <a:xfrm>
            <a:off x="10260144" y="2536533"/>
            <a:ext cx="353600" cy="3079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8" name="Google Shape;1138;p103"/>
          <p:cNvSpPr/>
          <p:nvPr/>
        </p:nvSpPr>
        <p:spPr>
          <a:xfrm>
            <a:off x="10908103" y="2745300"/>
            <a:ext cx="353600" cy="2870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39" name="Google Shape;1139;p103"/>
          <p:cNvSpPr/>
          <p:nvPr/>
        </p:nvSpPr>
        <p:spPr>
          <a:xfrm>
            <a:off x="11523131" y="2588700"/>
            <a:ext cx="353600" cy="3027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0" name="Google Shape;1140;p103"/>
          <p:cNvSpPr/>
          <p:nvPr/>
        </p:nvSpPr>
        <p:spPr>
          <a:xfrm>
            <a:off x="8977885" y="4852000"/>
            <a:ext cx="353600" cy="7636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1" name="Google Shape;1141;p103"/>
          <p:cNvSpPr/>
          <p:nvPr/>
        </p:nvSpPr>
        <p:spPr>
          <a:xfrm>
            <a:off x="8337793" y="5167000"/>
            <a:ext cx="353600" cy="448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2" name="Google Shape;1142;p103"/>
          <p:cNvSpPr/>
          <p:nvPr/>
        </p:nvSpPr>
        <p:spPr>
          <a:xfrm>
            <a:off x="7706300" y="4398700"/>
            <a:ext cx="353600" cy="121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43" name="Google Shape;1143;p103"/>
          <p:cNvSpPr txBox="1"/>
          <p:nvPr/>
        </p:nvSpPr>
        <p:spPr>
          <a:xfrm>
            <a:off x="7573600" y="3864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23</a:t>
            </a:r>
            <a:endParaRPr b="1">
              <a:solidFill>
                <a:schemeClr val="dk2"/>
              </a:solidFill>
              <a:latin typeface="Lato"/>
              <a:ea typeface="Lato"/>
              <a:cs typeface="Lato"/>
              <a:sym typeface="Lato"/>
            </a:endParaRPr>
          </a:p>
        </p:txBody>
      </p:sp>
      <p:sp>
        <p:nvSpPr>
          <p:cNvPr id="1144" name="Google Shape;1144;p103"/>
          <p:cNvSpPr txBox="1"/>
          <p:nvPr/>
        </p:nvSpPr>
        <p:spPr>
          <a:xfrm>
            <a:off x="8219100" y="46334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10</a:t>
            </a:r>
            <a:endParaRPr b="1">
              <a:solidFill>
                <a:schemeClr val="dk2"/>
              </a:solidFill>
              <a:latin typeface="Lato"/>
              <a:ea typeface="Lato"/>
              <a:cs typeface="Lato"/>
              <a:sym typeface="Lato"/>
            </a:endParaRPr>
          </a:p>
        </p:txBody>
      </p:sp>
      <p:sp>
        <p:nvSpPr>
          <p:cNvPr id="1145" name="Google Shape;1145;p103"/>
          <p:cNvSpPr txBox="1"/>
          <p:nvPr/>
        </p:nvSpPr>
        <p:spPr>
          <a:xfrm>
            <a:off x="8864667" y="42731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15</a:t>
            </a:r>
            <a:endParaRPr b="1">
              <a:solidFill>
                <a:schemeClr val="dk2"/>
              </a:solidFill>
              <a:latin typeface="Lato"/>
              <a:ea typeface="Lato"/>
              <a:cs typeface="Lato"/>
              <a:sym typeface="Lato"/>
            </a:endParaRPr>
          </a:p>
        </p:txBody>
      </p:sp>
      <p:sp>
        <p:nvSpPr>
          <p:cNvPr id="1146" name="Google Shape;1146;p103"/>
          <p:cNvSpPr txBox="1"/>
          <p:nvPr/>
        </p:nvSpPr>
        <p:spPr>
          <a:xfrm>
            <a:off x="9483600" y="5165702"/>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-13</a:t>
            </a:r>
            <a:endParaRPr b="1">
              <a:solidFill>
                <a:schemeClr val="dk2"/>
              </a:solidFill>
              <a:latin typeface="Lato"/>
              <a:ea typeface="Lato"/>
              <a:cs typeface="Lato"/>
              <a:sym typeface="Lato"/>
            </a:endParaRPr>
          </a:p>
        </p:txBody>
      </p:sp>
      <p:sp>
        <p:nvSpPr>
          <p:cNvPr id="1147" name="Google Shape;1147;p103"/>
          <p:cNvSpPr txBox="1"/>
          <p:nvPr/>
        </p:nvSpPr>
        <p:spPr>
          <a:xfrm>
            <a:off x="10174567"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59</a:t>
            </a:r>
            <a:endParaRPr b="1">
              <a:solidFill>
                <a:schemeClr val="dk2"/>
              </a:solidFill>
              <a:latin typeface="Lato"/>
              <a:ea typeface="Lato"/>
              <a:cs typeface="Lato"/>
              <a:sym typeface="Lato"/>
            </a:endParaRPr>
          </a:p>
        </p:txBody>
      </p:sp>
      <p:sp>
        <p:nvSpPr>
          <p:cNvPr id="1148" name="Google Shape;1148;p103"/>
          <p:cNvSpPr txBox="1"/>
          <p:nvPr/>
        </p:nvSpPr>
        <p:spPr>
          <a:xfrm>
            <a:off x="10836168" y="2211701"/>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54</a:t>
            </a:r>
            <a:endParaRPr b="1">
              <a:solidFill>
                <a:schemeClr val="dk2"/>
              </a:solidFill>
              <a:latin typeface="Lato"/>
              <a:ea typeface="Lato"/>
              <a:cs typeface="Lato"/>
              <a:sym typeface="Lato"/>
            </a:endParaRPr>
          </a:p>
        </p:txBody>
      </p:sp>
      <p:sp>
        <p:nvSpPr>
          <p:cNvPr id="1149" name="Google Shape;1149;p103"/>
          <p:cNvSpPr txBox="1"/>
          <p:nvPr/>
        </p:nvSpPr>
        <p:spPr>
          <a:xfrm>
            <a:off x="11412700" y="2057768"/>
            <a:ext cx="10272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56</a:t>
            </a:r>
            <a:endParaRPr b="1">
              <a:solidFill>
                <a:schemeClr val="dk2"/>
              </a:solidFill>
              <a:latin typeface="Lato"/>
              <a:ea typeface="Lato"/>
              <a:cs typeface="Lato"/>
              <a:sym typeface="Lato"/>
            </a:endParaRPr>
          </a:p>
        </p:txBody>
      </p:sp>
      <p:sp>
        <p:nvSpPr>
          <p:cNvPr id="1150" name="Google Shape;1150;p103"/>
          <p:cNvSpPr txBox="1"/>
          <p:nvPr/>
        </p:nvSpPr>
        <p:spPr>
          <a:xfrm>
            <a:off x="5646300" y="2539318"/>
            <a:ext cx="2818800" cy="107717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chemeClr val="dk2"/>
                </a:solidFill>
                <a:latin typeface="Lato"/>
                <a:ea typeface="Lato"/>
                <a:cs typeface="Lato"/>
                <a:sym typeface="Lato"/>
              </a:rPr>
              <a:t>Percentage Improvement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 “Prompt” </a:t>
            </a:r>
            <a:endParaRPr b="1">
              <a:solidFill>
                <a:schemeClr val="dk2"/>
              </a:solidFill>
              <a:latin typeface="Lato"/>
              <a:ea typeface="Lato"/>
              <a:cs typeface="Lato"/>
              <a:sym typeface="Lato"/>
            </a:endParaRPr>
          </a:p>
          <a:p>
            <a:pPr>
              <a:spcBef>
                <a:spcPts val="0"/>
              </a:spcBef>
              <a:spcAft>
                <a:spcPts val="0"/>
              </a:spcAft>
            </a:pPr>
            <a:r>
              <a:rPr lang="en" b="1">
                <a:solidFill>
                  <a:schemeClr val="dk2"/>
                </a:solidFill>
                <a:latin typeface="Lato"/>
                <a:ea typeface="Lato"/>
                <a:cs typeface="Lato"/>
                <a:sym typeface="Lato"/>
              </a:rPr>
              <a:t>only encoding</a:t>
            </a:r>
            <a:endParaRPr b="1">
              <a:solidFill>
                <a:schemeClr val="dk2"/>
              </a:solidFill>
              <a:latin typeface="Lato"/>
              <a:ea typeface="Lato"/>
              <a:cs typeface="Lato"/>
              <a:sym typeface="Lato"/>
            </a:endParaRPr>
          </a:p>
        </p:txBody>
      </p:sp>
      <p:sp>
        <p:nvSpPr>
          <p:cNvPr id="1151" name="Google Shape;1151;p103"/>
          <p:cNvSpPr txBox="1"/>
          <p:nvPr/>
        </p:nvSpPr>
        <p:spPr>
          <a:xfrm>
            <a:off x="6077900" y="5709768"/>
            <a:ext cx="982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endParaRPr>
              <a:latin typeface="Lato"/>
              <a:ea typeface="Lato"/>
              <a:cs typeface="Lato"/>
              <a:sym typeface="Lato"/>
            </a:endParaRPr>
          </a:p>
        </p:txBody>
      </p:sp>
      <p:sp>
        <p:nvSpPr>
          <p:cNvPr id="1152" name="Google Shape;1152;p103"/>
          <p:cNvSpPr txBox="1"/>
          <p:nvPr/>
        </p:nvSpPr>
        <p:spPr>
          <a:xfrm rot="-2954596">
            <a:off x="6768282" y="5566419"/>
            <a:ext cx="1743129"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Definition</a:t>
            </a:r>
            <a:endParaRPr sz="1467" b="1">
              <a:solidFill>
                <a:schemeClr val="dk2"/>
              </a:solidFill>
              <a:latin typeface="Lato"/>
              <a:ea typeface="Lato"/>
              <a:cs typeface="Lato"/>
              <a:sym typeface="Lato"/>
            </a:endParaRPr>
          </a:p>
        </p:txBody>
      </p:sp>
      <p:sp>
        <p:nvSpPr>
          <p:cNvPr id="1153" name="Google Shape;1153;p103"/>
          <p:cNvSpPr txBox="1"/>
          <p:nvPr/>
        </p:nvSpPr>
        <p:spPr>
          <a:xfrm rot="-3058755">
            <a:off x="7701634" y="5777891"/>
            <a:ext cx="1140404"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Emphasis</a:t>
            </a:r>
            <a:endParaRPr sz="1467" b="1">
              <a:solidFill>
                <a:schemeClr val="dk2"/>
              </a:solidFill>
              <a:latin typeface="Lato"/>
              <a:ea typeface="Lato"/>
              <a:cs typeface="Lato"/>
              <a:sym typeface="Lato"/>
            </a:endParaRPr>
          </a:p>
        </p:txBody>
      </p:sp>
      <p:sp>
        <p:nvSpPr>
          <p:cNvPr id="1154" name="Google Shape;1154;p103"/>
          <p:cNvSpPr txBox="1"/>
          <p:nvPr/>
        </p:nvSpPr>
        <p:spPr>
          <a:xfrm rot="-3036381">
            <a:off x="8035084" y="5971740"/>
            <a:ext cx="1624216"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Things to Avoid</a:t>
            </a:r>
            <a:endParaRPr sz="1467" b="1">
              <a:solidFill>
                <a:schemeClr val="dk2"/>
              </a:solidFill>
              <a:latin typeface="Lato"/>
              <a:ea typeface="Lato"/>
              <a:cs typeface="Lato"/>
              <a:sym typeface="Lato"/>
            </a:endParaRPr>
          </a:p>
        </p:txBody>
      </p:sp>
      <p:sp>
        <p:nvSpPr>
          <p:cNvPr id="1155" name="Google Shape;1155;p103"/>
          <p:cNvSpPr txBox="1"/>
          <p:nvPr/>
        </p:nvSpPr>
        <p:spPr>
          <a:xfrm rot="-1400">
            <a:off x="9355824" y="6113640"/>
            <a:ext cx="982000"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sp>
        <p:nvSpPr>
          <p:cNvPr id="1156" name="Google Shape;1156;p103"/>
          <p:cNvSpPr txBox="1"/>
          <p:nvPr/>
        </p:nvSpPr>
        <p:spPr>
          <a:xfrm rot="-2701057">
            <a:off x="9901276" y="5692844"/>
            <a:ext cx="920088" cy="471948"/>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
        <p:nvSpPr>
          <p:cNvPr id="1157" name="Google Shape;1157;p103"/>
          <p:cNvSpPr txBox="1"/>
          <p:nvPr/>
        </p:nvSpPr>
        <p:spPr>
          <a:xfrm>
            <a:off x="10715300" y="5871233"/>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Pos.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Neg. Ex.</a:t>
            </a:r>
            <a:endParaRPr sz="1467" b="1">
              <a:solidFill>
                <a:schemeClr val="dk2"/>
              </a:solidFill>
              <a:latin typeface="Lato"/>
              <a:ea typeface="Lato"/>
              <a:cs typeface="Lato"/>
              <a:sym typeface="Lato"/>
            </a:endParaRPr>
          </a:p>
        </p:txBody>
      </p:sp>
      <p:cxnSp>
        <p:nvCxnSpPr>
          <p:cNvPr id="1158" name="Google Shape;1158;p103"/>
          <p:cNvCxnSpPr/>
          <p:nvPr/>
        </p:nvCxnSpPr>
        <p:spPr>
          <a:xfrm rot="10800000">
            <a:off x="11130067" y="5658933"/>
            <a:ext cx="0" cy="208800"/>
          </a:xfrm>
          <a:prstGeom prst="straightConnector1">
            <a:avLst/>
          </a:prstGeom>
          <a:noFill/>
          <a:ln w="9525" cap="flat" cmpd="sng">
            <a:solidFill>
              <a:schemeClr val="dk2"/>
            </a:solidFill>
            <a:prstDash val="solid"/>
            <a:round/>
            <a:headEnd type="none" w="med" len="med"/>
            <a:tailEnd type="triangle" w="med" len="med"/>
          </a:ln>
        </p:spPr>
      </p:cxnSp>
      <p:sp>
        <p:nvSpPr>
          <p:cNvPr id="1159" name="Google Shape;1159;p103"/>
          <p:cNvSpPr txBox="1"/>
          <p:nvPr/>
        </p:nvSpPr>
        <p:spPr>
          <a:xfrm>
            <a:off x="11360771" y="5541735"/>
            <a:ext cx="1281200" cy="697715"/>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b="1">
                <a:solidFill>
                  <a:schemeClr val="dk2"/>
                </a:solidFill>
                <a:latin typeface="Lato"/>
                <a:ea typeface="Lato"/>
                <a:cs typeface="Lato"/>
                <a:sym typeface="Lato"/>
              </a:rPr>
              <a:t>Def &amp; </a:t>
            </a:r>
            <a:endParaRPr sz="1467" b="1">
              <a:solidFill>
                <a:schemeClr val="dk2"/>
              </a:solidFill>
              <a:latin typeface="Lato"/>
              <a:ea typeface="Lato"/>
              <a:cs typeface="Lato"/>
              <a:sym typeface="Lato"/>
            </a:endParaRPr>
          </a:p>
          <a:p>
            <a:pPr>
              <a:spcBef>
                <a:spcPts val="0"/>
              </a:spcBef>
              <a:spcAft>
                <a:spcPts val="0"/>
              </a:spcAft>
            </a:pPr>
            <a:r>
              <a:rPr lang="en" sz="1467" b="1">
                <a:solidFill>
                  <a:schemeClr val="dk2"/>
                </a:solidFill>
                <a:latin typeface="Lato"/>
                <a:ea typeface="Lato"/>
                <a:cs typeface="Lato"/>
                <a:sym typeface="Lato"/>
              </a:rPr>
              <a:t>Pos Ex.</a:t>
            </a:r>
            <a:endParaRPr sz="1467" b="1">
              <a:solidFill>
                <a:schemeClr val="dk2"/>
              </a:solidFill>
              <a:latin typeface="Lato"/>
              <a:ea typeface="Lato"/>
              <a:cs typeface="Lato"/>
              <a:sym typeface="Lato"/>
            </a:endParaRPr>
          </a:p>
        </p:txBody>
      </p:sp>
    </p:spTree>
    <p:extLst>
      <p:ext uri="{BB962C8B-B14F-4D97-AF65-F5344CB8AC3E}">
        <p14:creationId xmlns:p14="http://schemas.microsoft.com/office/powerpoint/2010/main" val="300576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1">
                                            <p:txEl>
                                              <p:pRg st="0" end="0"/>
                                            </p:txEl>
                                          </p:spTgt>
                                        </p:tgtEl>
                                        <p:attrNameLst>
                                          <p:attrName>style.visibility</p:attrName>
                                        </p:attrNameLst>
                                      </p:cBhvr>
                                      <p:to>
                                        <p:strVal val="visible"/>
                                      </p:to>
                                    </p:set>
                                    <p:animEffect transition="in" filter="fade">
                                      <p:cBhvr>
                                        <p:cTn id="7" dur="1000"/>
                                        <p:tgtEl>
                                          <p:spTgt spid="1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1">
                                            <p:txEl>
                                              <p:pRg st="1" end="1"/>
                                            </p:txEl>
                                          </p:spTgt>
                                        </p:tgtEl>
                                        <p:attrNameLst>
                                          <p:attrName>style.visibility</p:attrName>
                                        </p:attrNameLst>
                                      </p:cBhvr>
                                      <p:to>
                                        <p:strVal val="visible"/>
                                      </p:to>
                                    </p:set>
                                    <p:animEffect transition="in" filter="fade">
                                      <p:cBhvr>
                                        <p:cTn id="12" dur="1000"/>
                                        <p:tgtEl>
                                          <p:spTgt spid="1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1">
                                            <p:txEl>
                                              <p:pRg st="2" end="2"/>
                                            </p:txEl>
                                          </p:spTgt>
                                        </p:tgtEl>
                                        <p:attrNameLst>
                                          <p:attrName>style.visibility</p:attrName>
                                        </p:attrNameLst>
                                      </p:cBhvr>
                                      <p:to>
                                        <p:strVal val="visible"/>
                                      </p:to>
                                    </p:set>
                                    <p:animEffect transition="in" filter="fade">
                                      <p:cBhvr>
                                        <p:cTn id="17" dur="1000"/>
                                        <p:tgtEl>
                                          <p:spTgt spid="1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1">
                                            <p:txEl>
                                              <p:pRg st="3" end="3"/>
                                            </p:txEl>
                                          </p:spTgt>
                                        </p:tgtEl>
                                        <p:attrNameLst>
                                          <p:attrName>style.visibility</p:attrName>
                                        </p:attrNameLst>
                                      </p:cBhvr>
                                      <p:to>
                                        <p:strVal val="visible"/>
                                      </p:to>
                                    </p:set>
                                    <p:animEffect transition="in" filter="fade">
                                      <p:cBhvr>
                                        <p:cTn id="22" dur="1000"/>
                                        <p:tgtEl>
                                          <p:spTgt spid="1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1">
                                            <p:txEl>
                                              <p:pRg st="4" end="4"/>
                                            </p:txEl>
                                          </p:spTgt>
                                        </p:tgtEl>
                                        <p:attrNameLst>
                                          <p:attrName>style.visibility</p:attrName>
                                        </p:attrNameLst>
                                      </p:cBhvr>
                                      <p:to>
                                        <p:strVal val="visible"/>
                                      </p:to>
                                    </p:set>
                                    <p:animEffect transition="in" filter="fade">
                                      <p:cBhvr>
                                        <p:cTn id="27" dur="1000"/>
                                        <p:tgtEl>
                                          <p:spTgt spid="1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1">
                                            <p:txEl>
                                              <p:pRg st="5" end="5"/>
                                            </p:txEl>
                                          </p:spTgt>
                                        </p:tgtEl>
                                        <p:attrNameLst>
                                          <p:attrName>style.visibility</p:attrName>
                                        </p:attrNameLst>
                                      </p:cBhvr>
                                      <p:to>
                                        <p:strVal val="visible"/>
                                      </p:to>
                                    </p:set>
                                    <p:animEffect transition="in" filter="fade">
                                      <p:cBhvr>
                                        <p:cTn id="32" dur="1000"/>
                                        <p:tgtEl>
                                          <p:spTgt spid="1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5"/>
                                        </p:tgtEl>
                                        <p:attrNameLst>
                                          <p:attrName>style.visibility</p:attrName>
                                        </p:attrNameLst>
                                      </p:cBhvr>
                                      <p:to>
                                        <p:strVal val="visible"/>
                                      </p:to>
                                    </p:set>
                                    <p:animEffect transition="in" filter="fade">
                                      <p:cBhvr>
                                        <p:cTn id="37" dur="1000"/>
                                        <p:tgtEl>
                                          <p:spTgt spid="1135"/>
                                        </p:tgtEl>
                                      </p:cBhvr>
                                    </p:animEffect>
                                  </p:childTnLst>
                                </p:cTn>
                              </p:par>
                              <p:par>
                                <p:cTn id="38" presetID="10" presetClass="entr" presetSubtype="0" fill="hold" nodeType="withEffect">
                                  <p:stCondLst>
                                    <p:cond delay="0"/>
                                  </p:stCondLst>
                                  <p:childTnLst>
                                    <p:set>
                                      <p:cBhvr>
                                        <p:cTn id="39" dur="1" fill="hold">
                                          <p:stCondLst>
                                            <p:cond delay="0"/>
                                          </p:stCondLst>
                                        </p:cTn>
                                        <p:tgtEl>
                                          <p:spTgt spid="1134"/>
                                        </p:tgtEl>
                                        <p:attrNameLst>
                                          <p:attrName>style.visibility</p:attrName>
                                        </p:attrNameLst>
                                      </p:cBhvr>
                                      <p:to>
                                        <p:strVal val="visible"/>
                                      </p:to>
                                    </p:set>
                                    <p:animEffect transition="in" filter="fade">
                                      <p:cBhvr>
                                        <p:cTn id="40" dur="1000"/>
                                        <p:tgtEl>
                                          <p:spTgt spid="113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50"/>
                                        </p:tgtEl>
                                        <p:attrNameLst>
                                          <p:attrName>style.visibility</p:attrName>
                                        </p:attrNameLst>
                                      </p:cBhvr>
                                      <p:to>
                                        <p:strVal val="visible"/>
                                      </p:to>
                                    </p:set>
                                    <p:animEffect transition="in" filter="fade">
                                      <p:cBhvr>
                                        <p:cTn id="45" dur="1000"/>
                                        <p:tgtEl>
                                          <p:spTgt spid="115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2"/>
                                        </p:tgtEl>
                                        <p:attrNameLst>
                                          <p:attrName>style.visibility</p:attrName>
                                        </p:attrNameLst>
                                      </p:cBhvr>
                                      <p:to>
                                        <p:strVal val="visible"/>
                                      </p:to>
                                    </p:set>
                                    <p:animEffect transition="in" filter="fade">
                                      <p:cBhvr>
                                        <p:cTn id="50" dur="1000"/>
                                        <p:tgtEl>
                                          <p:spTgt spid="115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42"/>
                                        </p:tgtEl>
                                        <p:attrNameLst>
                                          <p:attrName>style.visibility</p:attrName>
                                        </p:attrNameLst>
                                      </p:cBhvr>
                                      <p:to>
                                        <p:strVal val="visible"/>
                                      </p:to>
                                    </p:set>
                                    <p:animEffect transition="in" filter="fade">
                                      <p:cBhvr>
                                        <p:cTn id="55" dur="1000"/>
                                        <p:tgtEl>
                                          <p:spTgt spid="1142"/>
                                        </p:tgtEl>
                                      </p:cBhvr>
                                    </p:animEffect>
                                  </p:childTnLst>
                                </p:cTn>
                              </p:par>
                              <p:par>
                                <p:cTn id="56" presetID="10" presetClass="entr" presetSubtype="0" fill="hold" nodeType="withEffect">
                                  <p:stCondLst>
                                    <p:cond delay="0"/>
                                  </p:stCondLst>
                                  <p:childTnLst>
                                    <p:set>
                                      <p:cBhvr>
                                        <p:cTn id="57" dur="1" fill="hold">
                                          <p:stCondLst>
                                            <p:cond delay="0"/>
                                          </p:stCondLst>
                                        </p:cTn>
                                        <p:tgtEl>
                                          <p:spTgt spid="1143"/>
                                        </p:tgtEl>
                                        <p:attrNameLst>
                                          <p:attrName>style.visibility</p:attrName>
                                        </p:attrNameLst>
                                      </p:cBhvr>
                                      <p:to>
                                        <p:strVal val="visible"/>
                                      </p:to>
                                    </p:set>
                                    <p:animEffect transition="in" filter="fade">
                                      <p:cBhvr>
                                        <p:cTn id="58" dur="1000"/>
                                        <p:tgtEl>
                                          <p:spTgt spid="11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53"/>
                                        </p:tgtEl>
                                        <p:attrNameLst>
                                          <p:attrName>style.visibility</p:attrName>
                                        </p:attrNameLst>
                                      </p:cBhvr>
                                      <p:to>
                                        <p:strVal val="visible"/>
                                      </p:to>
                                    </p:set>
                                    <p:animEffect transition="in" filter="fade">
                                      <p:cBhvr>
                                        <p:cTn id="63" dur="1000"/>
                                        <p:tgtEl>
                                          <p:spTgt spid="11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141"/>
                                        </p:tgtEl>
                                        <p:attrNameLst>
                                          <p:attrName>style.visibility</p:attrName>
                                        </p:attrNameLst>
                                      </p:cBhvr>
                                      <p:to>
                                        <p:strVal val="visible"/>
                                      </p:to>
                                    </p:set>
                                    <p:animEffect transition="in" filter="fade">
                                      <p:cBhvr>
                                        <p:cTn id="68" dur="1000"/>
                                        <p:tgtEl>
                                          <p:spTgt spid="1141"/>
                                        </p:tgtEl>
                                      </p:cBhvr>
                                    </p:animEffect>
                                  </p:childTnLst>
                                </p:cTn>
                              </p:par>
                              <p:par>
                                <p:cTn id="69" presetID="10" presetClass="entr" presetSubtype="0" fill="hold" nodeType="withEffect">
                                  <p:stCondLst>
                                    <p:cond delay="0"/>
                                  </p:stCondLst>
                                  <p:childTnLst>
                                    <p:set>
                                      <p:cBhvr>
                                        <p:cTn id="70" dur="1" fill="hold">
                                          <p:stCondLst>
                                            <p:cond delay="0"/>
                                          </p:stCondLst>
                                        </p:cTn>
                                        <p:tgtEl>
                                          <p:spTgt spid="1144"/>
                                        </p:tgtEl>
                                        <p:attrNameLst>
                                          <p:attrName>style.visibility</p:attrName>
                                        </p:attrNameLst>
                                      </p:cBhvr>
                                      <p:to>
                                        <p:strVal val="visible"/>
                                      </p:to>
                                    </p:set>
                                    <p:animEffect transition="in" filter="fade">
                                      <p:cBhvr>
                                        <p:cTn id="71" dur="1000"/>
                                        <p:tgtEl>
                                          <p:spTgt spid="11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154"/>
                                        </p:tgtEl>
                                        <p:attrNameLst>
                                          <p:attrName>style.visibility</p:attrName>
                                        </p:attrNameLst>
                                      </p:cBhvr>
                                      <p:to>
                                        <p:strVal val="visible"/>
                                      </p:to>
                                    </p:set>
                                    <p:animEffect transition="in" filter="fade">
                                      <p:cBhvr>
                                        <p:cTn id="76" dur="1000"/>
                                        <p:tgtEl>
                                          <p:spTgt spid="115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140"/>
                                        </p:tgtEl>
                                        <p:attrNameLst>
                                          <p:attrName>style.visibility</p:attrName>
                                        </p:attrNameLst>
                                      </p:cBhvr>
                                      <p:to>
                                        <p:strVal val="visible"/>
                                      </p:to>
                                    </p:set>
                                    <p:animEffect transition="in" filter="fade">
                                      <p:cBhvr>
                                        <p:cTn id="81" dur="1000"/>
                                        <p:tgtEl>
                                          <p:spTgt spid="1140"/>
                                        </p:tgtEl>
                                      </p:cBhvr>
                                    </p:animEffect>
                                  </p:childTnLst>
                                </p:cTn>
                              </p:par>
                              <p:par>
                                <p:cTn id="82" presetID="10" presetClass="entr" presetSubtype="0" fill="hold" nodeType="withEffect">
                                  <p:stCondLst>
                                    <p:cond delay="0"/>
                                  </p:stCondLst>
                                  <p:childTnLst>
                                    <p:set>
                                      <p:cBhvr>
                                        <p:cTn id="83" dur="1" fill="hold">
                                          <p:stCondLst>
                                            <p:cond delay="0"/>
                                          </p:stCondLst>
                                        </p:cTn>
                                        <p:tgtEl>
                                          <p:spTgt spid="1145"/>
                                        </p:tgtEl>
                                        <p:attrNameLst>
                                          <p:attrName>style.visibility</p:attrName>
                                        </p:attrNameLst>
                                      </p:cBhvr>
                                      <p:to>
                                        <p:strVal val="visible"/>
                                      </p:to>
                                    </p:set>
                                    <p:animEffect transition="in" filter="fade">
                                      <p:cBhvr>
                                        <p:cTn id="84" dur="1000"/>
                                        <p:tgtEl>
                                          <p:spTgt spid="11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136"/>
                                        </p:tgtEl>
                                        <p:attrNameLst>
                                          <p:attrName>style.visibility</p:attrName>
                                        </p:attrNameLst>
                                      </p:cBhvr>
                                      <p:to>
                                        <p:strVal val="visible"/>
                                      </p:to>
                                    </p:set>
                                    <p:animEffect transition="in" filter="fade">
                                      <p:cBhvr>
                                        <p:cTn id="89" dur="1000"/>
                                        <p:tgtEl>
                                          <p:spTgt spid="113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155"/>
                                        </p:tgtEl>
                                        <p:attrNameLst>
                                          <p:attrName>style.visibility</p:attrName>
                                        </p:attrNameLst>
                                      </p:cBhvr>
                                      <p:to>
                                        <p:strVal val="visible"/>
                                      </p:to>
                                    </p:set>
                                    <p:animEffect transition="in" filter="fade">
                                      <p:cBhvr>
                                        <p:cTn id="94" dur="1000"/>
                                        <p:tgtEl>
                                          <p:spTgt spid="115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146"/>
                                        </p:tgtEl>
                                        <p:attrNameLst>
                                          <p:attrName>style.visibility</p:attrName>
                                        </p:attrNameLst>
                                      </p:cBhvr>
                                      <p:to>
                                        <p:strVal val="visible"/>
                                      </p:to>
                                    </p:set>
                                    <p:animEffect transition="in" filter="fade">
                                      <p:cBhvr>
                                        <p:cTn id="99" dur="1000"/>
                                        <p:tgtEl>
                                          <p:spTgt spid="1146"/>
                                        </p:tgtEl>
                                      </p:cBhvr>
                                    </p:animEffect>
                                  </p:childTnLst>
                                </p:cTn>
                              </p:par>
                              <p:par>
                                <p:cTn id="100" presetID="10" presetClass="entr" presetSubtype="0" fill="hold" nodeType="withEffect">
                                  <p:stCondLst>
                                    <p:cond delay="0"/>
                                  </p:stCondLst>
                                  <p:childTnLst>
                                    <p:set>
                                      <p:cBhvr>
                                        <p:cTn id="101" dur="1" fill="hold">
                                          <p:stCondLst>
                                            <p:cond delay="0"/>
                                          </p:stCondLst>
                                        </p:cTn>
                                        <p:tgtEl>
                                          <p:spTgt spid="1156"/>
                                        </p:tgtEl>
                                        <p:attrNameLst>
                                          <p:attrName>style.visibility</p:attrName>
                                        </p:attrNameLst>
                                      </p:cBhvr>
                                      <p:to>
                                        <p:strVal val="visible"/>
                                      </p:to>
                                    </p:set>
                                    <p:animEffect transition="in" filter="fade">
                                      <p:cBhvr>
                                        <p:cTn id="102" dur="1000"/>
                                        <p:tgtEl>
                                          <p:spTgt spid="11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137"/>
                                        </p:tgtEl>
                                        <p:attrNameLst>
                                          <p:attrName>style.visibility</p:attrName>
                                        </p:attrNameLst>
                                      </p:cBhvr>
                                      <p:to>
                                        <p:strVal val="visible"/>
                                      </p:to>
                                    </p:set>
                                    <p:animEffect transition="in" filter="fade">
                                      <p:cBhvr>
                                        <p:cTn id="107" dur="1000"/>
                                        <p:tgtEl>
                                          <p:spTgt spid="113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47"/>
                                        </p:tgtEl>
                                        <p:attrNameLst>
                                          <p:attrName>style.visibility</p:attrName>
                                        </p:attrNameLst>
                                      </p:cBhvr>
                                      <p:to>
                                        <p:strVal val="visible"/>
                                      </p:to>
                                    </p:set>
                                    <p:animEffect transition="in" filter="fade">
                                      <p:cBhvr>
                                        <p:cTn id="110" dur="1000"/>
                                        <p:tgtEl>
                                          <p:spTgt spid="114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157"/>
                                        </p:tgtEl>
                                        <p:attrNameLst>
                                          <p:attrName>style.visibility</p:attrName>
                                        </p:attrNameLst>
                                      </p:cBhvr>
                                      <p:to>
                                        <p:strVal val="visible"/>
                                      </p:to>
                                    </p:set>
                                    <p:animEffect transition="in" filter="fade">
                                      <p:cBhvr>
                                        <p:cTn id="115" dur="1000"/>
                                        <p:tgtEl>
                                          <p:spTgt spid="1157"/>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158"/>
                                        </p:tgtEl>
                                        <p:attrNameLst>
                                          <p:attrName>style.visibility</p:attrName>
                                        </p:attrNameLst>
                                      </p:cBhvr>
                                      <p:to>
                                        <p:strVal val="visible"/>
                                      </p:to>
                                    </p:set>
                                    <p:animEffect transition="in" filter="fade">
                                      <p:cBhvr>
                                        <p:cTn id="120" dur="1000"/>
                                        <p:tgtEl>
                                          <p:spTgt spid="1158"/>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138"/>
                                        </p:tgtEl>
                                        <p:attrNameLst>
                                          <p:attrName>style.visibility</p:attrName>
                                        </p:attrNameLst>
                                      </p:cBhvr>
                                      <p:to>
                                        <p:strVal val="visible"/>
                                      </p:to>
                                    </p:set>
                                    <p:animEffect transition="in" filter="fade">
                                      <p:cBhvr>
                                        <p:cTn id="125" dur="1000"/>
                                        <p:tgtEl>
                                          <p:spTgt spid="1138"/>
                                        </p:tgtEl>
                                      </p:cBhvr>
                                    </p:animEffect>
                                  </p:childTnLst>
                                </p:cTn>
                              </p:par>
                              <p:par>
                                <p:cTn id="126" presetID="10" presetClass="entr" presetSubtype="0" fill="hold" nodeType="withEffect">
                                  <p:stCondLst>
                                    <p:cond delay="0"/>
                                  </p:stCondLst>
                                  <p:childTnLst>
                                    <p:set>
                                      <p:cBhvr>
                                        <p:cTn id="127" dur="1" fill="hold">
                                          <p:stCondLst>
                                            <p:cond delay="0"/>
                                          </p:stCondLst>
                                        </p:cTn>
                                        <p:tgtEl>
                                          <p:spTgt spid="1148"/>
                                        </p:tgtEl>
                                        <p:attrNameLst>
                                          <p:attrName>style.visibility</p:attrName>
                                        </p:attrNameLst>
                                      </p:cBhvr>
                                      <p:to>
                                        <p:strVal val="visible"/>
                                      </p:to>
                                    </p:set>
                                    <p:animEffect transition="in" filter="fade">
                                      <p:cBhvr>
                                        <p:cTn id="128" dur="1000"/>
                                        <p:tgtEl>
                                          <p:spTgt spid="114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1159"/>
                                        </p:tgtEl>
                                        <p:attrNameLst>
                                          <p:attrName>style.visibility</p:attrName>
                                        </p:attrNameLst>
                                      </p:cBhvr>
                                      <p:to>
                                        <p:strVal val="visible"/>
                                      </p:to>
                                    </p:set>
                                    <p:animEffect transition="in" filter="fade">
                                      <p:cBhvr>
                                        <p:cTn id="133" dur="1000"/>
                                        <p:tgtEl>
                                          <p:spTgt spid="115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139"/>
                                        </p:tgtEl>
                                        <p:attrNameLst>
                                          <p:attrName>style.visibility</p:attrName>
                                        </p:attrNameLst>
                                      </p:cBhvr>
                                      <p:to>
                                        <p:strVal val="visible"/>
                                      </p:to>
                                    </p:set>
                                    <p:animEffect transition="in" filter="fade">
                                      <p:cBhvr>
                                        <p:cTn id="138" dur="1000"/>
                                        <p:tgtEl>
                                          <p:spTgt spid="1139"/>
                                        </p:tgtEl>
                                      </p:cBhvr>
                                    </p:animEffect>
                                  </p:childTnLst>
                                </p:cTn>
                              </p:par>
                              <p:par>
                                <p:cTn id="139" presetID="10" presetClass="entr" presetSubtype="0" fill="hold" nodeType="withEffect">
                                  <p:stCondLst>
                                    <p:cond delay="0"/>
                                  </p:stCondLst>
                                  <p:childTnLst>
                                    <p:set>
                                      <p:cBhvr>
                                        <p:cTn id="140" dur="1" fill="hold">
                                          <p:stCondLst>
                                            <p:cond delay="0"/>
                                          </p:stCondLst>
                                        </p:cTn>
                                        <p:tgtEl>
                                          <p:spTgt spid="1149"/>
                                        </p:tgtEl>
                                        <p:attrNameLst>
                                          <p:attrName>style.visibility</p:attrName>
                                        </p:attrNameLst>
                                      </p:cBhvr>
                                      <p:to>
                                        <p:strVal val="visible"/>
                                      </p:to>
                                    </p:set>
                                    <p:animEffect transition="in" filter="fade">
                                      <p:cBhvr>
                                        <p:cTn id="141" dur="1000"/>
                                        <p:tgtEl>
                                          <p:spTgt spid="114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1133"/>
                                        </p:tgtEl>
                                        <p:attrNameLst>
                                          <p:attrName>style.visibility</p:attrName>
                                        </p:attrNameLst>
                                      </p:cBhvr>
                                      <p:to>
                                        <p:strVal val="visible"/>
                                      </p:to>
                                    </p:set>
                                    <p:animEffect transition="in" filter="fade">
                                      <p:cBhvr>
                                        <p:cTn id="146" dur="1000"/>
                                        <p:tgtEl>
                                          <p:spTgt spid="1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59"/>
        <p:cNvGrpSpPr/>
        <p:nvPr/>
      </p:nvGrpSpPr>
      <p:grpSpPr>
        <a:xfrm>
          <a:off x="0" y="0"/>
          <a:ext cx="0" cy="0"/>
          <a:chOff x="0" y="0"/>
          <a:chExt cx="0" cy="0"/>
        </a:xfrm>
      </p:grpSpPr>
      <p:sp>
        <p:nvSpPr>
          <p:cNvPr id="1060" name="Google Shape;1060;p99"/>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Results: Generalization Experiments</a:t>
            </a:r>
            <a:endParaRPr/>
          </a:p>
        </p:txBody>
      </p:sp>
      <p:sp>
        <p:nvSpPr>
          <p:cNvPr id="1061" name="Google Shape;1061;p99"/>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Instructions improve </a:t>
            </a:r>
            <a:endParaRPr dirty="0"/>
          </a:p>
          <a:p>
            <a:pPr indent="0">
              <a:buNone/>
            </a:pPr>
            <a:r>
              <a:rPr lang="en" dirty="0"/>
              <a:t>generalization to </a:t>
            </a:r>
            <a:r>
              <a:rPr lang="en" b="1" dirty="0"/>
              <a:t>unseen</a:t>
            </a:r>
            <a:r>
              <a:rPr lang="en" dirty="0"/>
              <a:t> </a:t>
            </a:r>
            <a:endParaRPr dirty="0"/>
          </a:p>
          <a:p>
            <a:pPr indent="0">
              <a:buNone/>
            </a:pPr>
            <a:r>
              <a:rPr lang="en" dirty="0"/>
              <a:t>tasks. </a:t>
            </a:r>
            <a:endParaRPr dirty="0"/>
          </a:p>
          <a:p>
            <a:pPr marL="0" indent="0">
              <a:buNone/>
            </a:pPr>
            <a:endParaRPr dirty="0"/>
          </a:p>
        </p:txBody>
      </p:sp>
      <p:sp>
        <p:nvSpPr>
          <p:cNvPr id="1062" name="Google Shape;1062;p99"/>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135</a:t>
            </a:fld>
            <a:endParaRPr/>
          </a:p>
        </p:txBody>
      </p:sp>
      <p:cxnSp>
        <p:nvCxnSpPr>
          <p:cNvPr id="1063" name="Google Shape;1063;p99"/>
          <p:cNvCxnSpPr/>
          <p:nvPr/>
        </p:nvCxnSpPr>
        <p:spPr>
          <a:xfrm flipH="1">
            <a:off x="5734133" y="1642233"/>
            <a:ext cx="28000" cy="4091600"/>
          </a:xfrm>
          <a:prstGeom prst="straightConnector1">
            <a:avLst/>
          </a:prstGeom>
          <a:noFill/>
          <a:ln w="28575" cap="flat" cmpd="sng">
            <a:solidFill>
              <a:schemeClr val="dk2"/>
            </a:solidFill>
            <a:prstDash val="solid"/>
            <a:round/>
            <a:headEnd type="none" w="med" len="med"/>
            <a:tailEnd type="none" w="med" len="med"/>
          </a:ln>
        </p:spPr>
      </p:cxnSp>
      <p:sp>
        <p:nvSpPr>
          <p:cNvPr id="1064" name="Google Shape;1064;p99"/>
          <p:cNvSpPr/>
          <p:nvPr/>
        </p:nvSpPr>
        <p:spPr>
          <a:xfrm>
            <a:off x="5979100" y="5303033"/>
            <a:ext cx="353600" cy="430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65" name="Google Shape;1065;p99"/>
          <p:cNvCxnSpPr/>
          <p:nvPr/>
        </p:nvCxnSpPr>
        <p:spPr>
          <a:xfrm>
            <a:off x="5734133" y="1892833"/>
            <a:ext cx="6160000" cy="23600"/>
          </a:xfrm>
          <a:prstGeom prst="straightConnector1">
            <a:avLst/>
          </a:prstGeom>
          <a:noFill/>
          <a:ln w="9525" cap="flat" cmpd="sng">
            <a:solidFill>
              <a:srgbClr val="FF0000"/>
            </a:solidFill>
            <a:prstDash val="dash"/>
            <a:round/>
            <a:headEnd type="none" w="med" len="med"/>
            <a:tailEnd type="none" w="med" len="med"/>
          </a:ln>
        </p:spPr>
      </p:cxnSp>
      <p:sp>
        <p:nvSpPr>
          <p:cNvPr id="1066" name="Google Shape;1066;p99"/>
          <p:cNvSpPr/>
          <p:nvPr/>
        </p:nvSpPr>
        <p:spPr>
          <a:xfrm>
            <a:off x="7096700" y="4848667"/>
            <a:ext cx="353600" cy="88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7" name="Google Shape;1067;p99"/>
          <p:cNvSpPr/>
          <p:nvPr/>
        </p:nvSpPr>
        <p:spPr>
          <a:xfrm>
            <a:off x="8315900" y="4226100"/>
            <a:ext cx="353600" cy="1509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8" name="Google Shape;1068;p99"/>
          <p:cNvSpPr/>
          <p:nvPr/>
        </p:nvSpPr>
        <p:spPr>
          <a:xfrm>
            <a:off x="9535100" y="4341633"/>
            <a:ext cx="353600" cy="1435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69" name="Google Shape;1069;p99"/>
          <p:cNvSpPr/>
          <p:nvPr/>
        </p:nvSpPr>
        <p:spPr>
          <a:xfrm>
            <a:off x="10754300" y="4085933"/>
            <a:ext cx="353600" cy="1691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0" name="Google Shape;1070;p99"/>
          <p:cNvSpPr/>
          <p:nvPr/>
        </p:nvSpPr>
        <p:spPr>
          <a:xfrm>
            <a:off x="7503100" y="5533767"/>
            <a:ext cx="353600" cy="201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1" name="Google Shape;1071;p99"/>
          <p:cNvSpPr/>
          <p:nvPr/>
        </p:nvSpPr>
        <p:spPr>
          <a:xfrm>
            <a:off x="8722300" y="5349767"/>
            <a:ext cx="353600" cy="385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2" name="Google Shape;1072;p99"/>
          <p:cNvSpPr/>
          <p:nvPr/>
        </p:nvSpPr>
        <p:spPr>
          <a:xfrm>
            <a:off x="99415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73" name="Google Shape;1073;p99"/>
          <p:cNvSpPr/>
          <p:nvPr/>
        </p:nvSpPr>
        <p:spPr>
          <a:xfrm>
            <a:off x="11160700" y="4613767"/>
            <a:ext cx="353600" cy="11636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cxnSp>
        <p:nvCxnSpPr>
          <p:cNvPr id="1074" name="Google Shape;1074;p99"/>
          <p:cNvCxnSpPr/>
          <p:nvPr/>
        </p:nvCxnSpPr>
        <p:spPr>
          <a:xfrm>
            <a:off x="5720133" y="5733833"/>
            <a:ext cx="6188000" cy="43200"/>
          </a:xfrm>
          <a:prstGeom prst="straightConnector1">
            <a:avLst/>
          </a:prstGeom>
          <a:noFill/>
          <a:ln w="28575" cap="flat" cmpd="sng">
            <a:solidFill>
              <a:schemeClr val="dk2"/>
            </a:solidFill>
            <a:prstDash val="solid"/>
            <a:round/>
            <a:headEnd type="none" w="med" len="med"/>
            <a:tailEnd type="none" w="med" len="med"/>
          </a:ln>
        </p:spPr>
      </p:cxnSp>
      <p:sp>
        <p:nvSpPr>
          <p:cNvPr id="1075" name="Google Shape;1075;p99"/>
          <p:cNvSpPr txBox="1"/>
          <p:nvPr/>
        </p:nvSpPr>
        <p:spPr>
          <a:xfrm>
            <a:off x="5836900" y="48802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0.17</a:t>
            </a:r>
            <a:endParaRPr sz="1200" b="1">
              <a:latin typeface="Lato"/>
              <a:ea typeface="Lato"/>
              <a:cs typeface="Lato"/>
              <a:sym typeface="Lato"/>
            </a:endParaRPr>
          </a:p>
        </p:txBody>
      </p:sp>
      <p:sp>
        <p:nvSpPr>
          <p:cNvPr id="1076" name="Google Shape;1076;p99"/>
          <p:cNvSpPr txBox="1"/>
          <p:nvPr/>
        </p:nvSpPr>
        <p:spPr>
          <a:xfrm>
            <a:off x="6954500" y="44293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0.22</a:t>
            </a:r>
            <a:endParaRPr sz="1200" b="1">
              <a:latin typeface="Lato"/>
              <a:ea typeface="Lato"/>
              <a:cs typeface="Lato"/>
              <a:sym typeface="Lato"/>
            </a:endParaRPr>
          </a:p>
        </p:txBody>
      </p:sp>
      <p:sp>
        <p:nvSpPr>
          <p:cNvPr id="1077" name="Google Shape;1077;p99"/>
          <p:cNvSpPr txBox="1"/>
          <p:nvPr/>
        </p:nvSpPr>
        <p:spPr>
          <a:xfrm>
            <a:off x="8173700" y="38354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0.27</a:t>
            </a:r>
            <a:endParaRPr sz="1200" b="1">
              <a:latin typeface="Lato"/>
              <a:ea typeface="Lato"/>
              <a:cs typeface="Lato"/>
              <a:sym typeface="Lato"/>
            </a:endParaRPr>
          </a:p>
        </p:txBody>
      </p:sp>
      <p:sp>
        <p:nvSpPr>
          <p:cNvPr id="1078" name="Google Shape;1078;p99"/>
          <p:cNvSpPr txBox="1"/>
          <p:nvPr/>
        </p:nvSpPr>
        <p:spPr>
          <a:xfrm>
            <a:off x="9392900" y="39108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0.26</a:t>
            </a:r>
            <a:endParaRPr sz="1200" b="1">
              <a:latin typeface="Lato"/>
              <a:ea typeface="Lato"/>
              <a:cs typeface="Lato"/>
              <a:sym typeface="Lato"/>
            </a:endParaRPr>
          </a:p>
        </p:txBody>
      </p:sp>
      <p:sp>
        <p:nvSpPr>
          <p:cNvPr id="1079" name="Google Shape;1079;p99"/>
          <p:cNvSpPr txBox="1"/>
          <p:nvPr/>
        </p:nvSpPr>
        <p:spPr>
          <a:xfrm>
            <a:off x="10612100" y="36808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0.28</a:t>
            </a:r>
            <a:endParaRPr sz="1200" b="1">
              <a:latin typeface="Lato"/>
              <a:ea typeface="Lato"/>
              <a:cs typeface="Lato"/>
              <a:sym typeface="Lato"/>
            </a:endParaRPr>
          </a:p>
        </p:txBody>
      </p:sp>
      <p:sp>
        <p:nvSpPr>
          <p:cNvPr id="1080" name="Google Shape;1080;p99"/>
          <p:cNvSpPr txBox="1"/>
          <p:nvPr/>
        </p:nvSpPr>
        <p:spPr>
          <a:xfrm>
            <a:off x="110185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1" name="Google Shape;1081;p99"/>
          <p:cNvSpPr txBox="1"/>
          <p:nvPr/>
        </p:nvSpPr>
        <p:spPr>
          <a:xfrm>
            <a:off x="9799300" y="4226100"/>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0.24</a:t>
            </a:r>
            <a:endParaRPr sz="1200" b="1">
              <a:latin typeface="Lato"/>
              <a:ea typeface="Lato"/>
              <a:cs typeface="Lato"/>
              <a:sym typeface="Lato"/>
            </a:endParaRPr>
          </a:p>
        </p:txBody>
      </p:sp>
      <p:sp>
        <p:nvSpPr>
          <p:cNvPr id="1082" name="Google Shape;1082;p99"/>
          <p:cNvSpPr txBox="1"/>
          <p:nvPr/>
        </p:nvSpPr>
        <p:spPr>
          <a:xfrm>
            <a:off x="8580100" y="4950267"/>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0.16</a:t>
            </a:r>
            <a:endParaRPr sz="1200" b="1">
              <a:latin typeface="Lato"/>
              <a:ea typeface="Lato"/>
              <a:cs typeface="Lato"/>
              <a:sym typeface="Lato"/>
            </a:endParaRPr>
          </a:p>
        </p:txBody>
      </p:sp>
      <p:sp>
        <p:nvSpPr>
          <p:cNvPr id="1083" name="Google Shape;1083;p99"/>
          <p:cNvSpPr txBox="1"/>
          <p:nvPr/>
        </p:nvSpPr>
        <p:spPr>
          <a:xfrm>
            <a:off x="7360884" y="5099033"/>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0.14</a:t>
            </a:r>
            <a:endParaRPr sz="1200" b="1">
              <a:latin typeface="Lato"/>
              <a:ea typeface="Lato"/>
              <a:cs typeface="Lato"/>
              <a:sym typeface="Lato"/>
            </a:endParaRPr>
          </a:p>
        </p:txBody>
      </p:sp>
      <p:sp>
        <p:nvSpPr>
          <p:cNvPr id="1084" name="Google Shape;1084;p99"/>
          <p:cNvSpPr txBox="1"/>
          <p:nvPr/>
        </p:nvSpPr>
        <p:spPr>
          <a:xfrm>
            <a:off x="11303540" y="1843621"/>
            <a:ext cx="638000" cy="430847"/>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200" b="1">
                <a:latin typeface="Lato"/>
                <a:ea typeface="Lato"/>
                <a:cs typeface="Lato"/>
                <a:sym typeface="Lato"/>
              </a:rPr>
              <a:t>0.63</a:t>
            </a:r>
            <a:endParaRPr sz="1200" b="1">
              <a:latin typeface="Lato"/>
              <a:ea typeface="Lato"/>
              <a:cs typeface="Lato"/>
              <a:sym typeface="Lato"/>
            </a:endParaRPr>
          </a:p>
        </p:txBody>
      </p:sp>
      <p:sp>
        <p:nvSpPr>
          <p:cNvPr id="1085" name="Google Shape;1085;p99"/>
          <p:cNvSpPr txBox="1"/>
          <p:nvPr/>
        </p:nvSpPr>
        <p:spPr>
          <a:xfrm>
            <a:off x="7450300" y="6231401"/>
            <a:ext cx="339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latin typeface="Lato"/>
                <a:ea typeface="Lato"/>
                <a:cs typeface="Lato"/>
                <a:sym typeface="Lato"/>
              </a:rPr>
              <a:t>BART                             GPT3</a:t>
            </a:r>
            <a:endParaRPr sz="1600" b="1">
              <a:latin typeface="Lato"/>
              <a:ea typeface="Lato"/>
              <a:cs typeface="Lato"/>
              <a:sym typeface="Lato"/>
            </a:endParaRPr>
          </a:p>
        </p:txBody>
      </p:sp>
      <p:sp>
        <p:nvSpPr>
          <p:cNvPr id="1086" name="Google Shape;1086;p99"/>
          <p:cNvSpPr/>
          <p:nvPr/>
        </p:nvSpPr>
        <p:spPr>
          <a:xfrm>
            <a:off x="7096700" y="6296100"/>
            <a:ext cx="353600" cy="293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7" name="Google Shape;1087;p99"/>
          <p:cNvSpPr/>
          <p:nvPr/>
        </p:nvSpPr>
        <p:spPr>
          <a:xfrm>
            <a:off x="8771100" y="6296100"/>
            <a:ext cx="353600" cy="293200"/>
          </a:xfrm>
          <a:prstGeom prst="rect">
            <a:avLst/>
          </a:prstGeom>
          <a:solidFill>
            <a:srgbClr val="00B050"/>
          </a:solidFill>
          <a:ln w="9525"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088" name="Google Shape;1088;p99"/>
          <p:cNvSpPr txBox="1"/>
          <p:nvPr/>
        </p:nvSpPr>
        <p:spPr>
          <a:xfrm>
            <a:off x="55985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Instance only</a:t>
            </a:r>
            <a:endParaRPr sz="1600" b="1">
              <a:solidFill>
                <a:srgbClr val="980000"/>
              </a:solidFill>
              <a:latin typeface="Lato"/>
              <a:ea typeface="Lato"/>
              <a:cs typeface="Lato"/>
              <a:sym typeface="Lato"/>
            </a:endParaRPr>
          </a:p>
        </p:txBody>
      </p:sp>
      <p:sp>
        <p:nvSpPr>
          <p:cNvPr id="1089" name="Google Shape;1089;p99"/>
          <p:cNvSpPr txBox="1"/>
          <p:nvPr/>
        </p:nvSpPr>
        <p:spPr>
          <a:xfrm>
            <a:off x="4730900" y="3565501"/>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ROUGE</a:t>
            </a:r>
            <a:endParaRPr>
              <a:latin typeface="Lato"/>
              <a:ea typeface="Lato"/>
              <a:cs typeface="Lato"/>
              <a:sym typeface="Lato"/>
            </a:endParaRPr>
          </a:p>
        </p:txBody>
      </p:sp>
      <p:sp>
        <p:nvSpPr>
          <p:cNvPr id="1090" name="Google Shape;1090;p99"/>
          <p:cNvSpPr txBox="1"/>
          <p:nvPr/>
        </p:nvSpPr>
        <p:spPr>
          <a:xfrm>
            <a:off x="6074500" y="1459934"/>
            <a:ext cx="49440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Task Specific Model</a:t>
            </a:r>
            <a:endParaRPr>
              <a:latin typeface="Lato"/>
              <a:ea typeface="Lato"/>
              <a:cs typeface="Lato"/>
              <a:sym typeface="Lato"/>
            </a:endParaRPr>
          </a:p>
        </p:txBody>
      </p:sp>
      <p:sp>
        <p:nvSpPr>
          <p:cNvPr id="1091" name="Google Shape;1091;p99"/>
          <p:cNvSpPr txBox="1"/>
          <p:nvPr/>
        </p:nvSpPr>
        <p:spPr>
          <a:xfrm>
            <a:off x="419700" y="3178667"/>
            <a:ext cx="4531200" cy="3071570"/>
          </a:xfrm>
          <a:prstGeom prst="rect">
            <a:avLst/>
          </a:prstGeom>
          <a:noFill/>
          <a:ln>
            <a:noFill/>
          </a:ln>
        </p:spPr>
        <p:txBody>
          <a:bodyPr spcFirstLastPara="1" wrap="square" lIns="121900" tIns="121900" rIns="121900" bIns="121900" anchor="t" anchorCtr="0">
            <a:spAutoFit/>
          </a:bodyPr>
          <a:lstStyle/>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Instructions also improve</a:t>
            </a:r>
            <a:endParaRPr sz="2400" dirty="0">
              <a:solidFill>
                <a:schemeClr val="dk1"/>
              </a:solidFill>
              <a:latin typeface="Lato"/>
              <a:ea typeface="Lato"/>
              <a:cs typeface="Lato"/>
              <a:sym typeface="Lato"/>
            </a:endParaRPr>
          </a:p>
          <a:p>
            <a:pPr>
              <a:lnSpc>
                <a:spcPct val="115000"/>
              </a:lnSpc>
              <a:spcBef>
                <a:spcPts val="0"/>
              </a:spcBef>
              <a:spcAft>
                <a:spcPts val="0"/>
              </a:spcAft>
            </a:pPr>
            <a:r>
              <a:rPr lang="en" sz="2400" dirty="0">
                <a:solidFill>
                  <a:schemeClr val="dk1"/>
                </a:solidFill>
                <a:latin typeface="Lato"/>
                <a:ea typeface="Lato"/>
                <a:cs typeface="Lato"/>
                <a:sym typeface="Lato"/>
              </a:rPr>
              <a:t>           few shot performance.</a:t>
            </a: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marL="609585">
              <a:lnSpc>
                <a:spcPct val="115000"/>
              </a:lnSpc>
              <a:spcBef>
                <a:spcPts val="0"/>
              </a:spcBef>
              <a:spcAft>
                <a:spcPts val="0"/>
              </a:spcAft>
            </a:pPr>
            <a:endParaRPr sz="2400" dirty="0">
              <a:solidFill>
                <a:schemeClr val="dk1"/>
              </a:solidFill>
              <a:latin typeface="Lato"/>
              <a:ea typeface="Lato"/>
              <a:cs typeface="Lato"/>
              <a:sym typeface="Lato"/>
            </a:endParaRPr>
          </a:p>
          <a:p>
            <a:pPr>
              <a:lnSpc>
                <a:spcPct val="115000"/>
              </a:lnSpc>
              <a:spcBef>
                <a:spcPts val="0"/>
              </a:spcBef>
              <a:spcAft>
                <a:spcPts val="0"/>
              </a:spcAft>
            </a:pPr>
            <a:endParaRPr sz="2400" dirty="0">
              <a:solidFill>
                <a:schemeClr val="dk1"/>
              </a:solidFill>
              <a:latin typeface="Lato"/>
              <a:ea typeface="Lato"/>
              <a:cs typeface="Lato"/>
              <a:sym typeface="Lato"/>
            </a:endParaRPr>
          </a:p>
          <a:p>
            <a:pPr>
              <a:spcBef>
                <a:spcPts val="0"/>
              </a:spcBef>
              <a:spcAft>
                <a:spcPts val="0"/>
              </a:spcAft>
            </a:pPr>
            <a:endParaRPr dirty="0">
              <a:latin typeface="Lato"/>
              <a:ea typeface="Lato"/>
              <a:cs typeface="Lato"/>
              <a:sym typeface="Lato"/>
            </a:endParaRPr>
          </a:p>
        </p:txBody>
      </p:sp>
      <p:sp>
        <p:nvSpPr>
          <p:cNvPr id="1092" name="Google Shape;1092;p99"/>
          <p:cNvSpPr txBox="1"/>
          <p:nvPr/>
        </p:nvSpPr>
        <p:spPr>
          <a:xfrm>
            <a:off x="402933" y="5232400"/>
            <a:ext cx="4963600" cy="1095644"/>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dirty="0">
                <a:solidFill>
                  <a:schemeClr val="dk1"/>
                </a:solidFill>
                <a:latin typeface="Lato"/>
                <a:ea typeface="Lato"/>
                <a:cs typeface="Lato"/>
                <a:sym typeface="Lato"/>
              </a:rPr>
              <a:t>NATURAL-INSTRUCTIONS has a wide margin to be solved.</a:t>
            </a:r>
            <a:endParaRPr dirty="0">
              <a:latin typeface="Lato"/>
              <a:ea typeface="Lato"/>
              <a:cs typeface="Lato"/>
              <a:sym typeface="Lato"/>
            </a:endParaRPr>
          </a:p>
        </p:txBody>
      </p:sp>
      <p:sp>
        <p:nvSpPr>
          <p:cNvPr id="1093" name="Google Shape;1093;p99"/>
          <p:cNvSpPr txBox="1"/>
          <p:nvPr/>
        </p:nvSpPr>
        <p:spPr>
          <a:xfrm>
            <a:off x="64113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Prompt</a:t>
            </a:r>
            <a:endParaRPr sz="1600" b="1">
              <a:solidFill>
                <a:srgbClr val="980000"/>
              </a:solidFill>
              <a:latin typeface="Lato"/>
              <a:ea typeface="Lato"/>
              <a:cs typeface="Lato"/>
              <a:sym typeface="Lato"/>
            </a:endParaRPr>
          </a:p>
        </p:txBody>
      </p:sp>
      <p:sp>
        <p:nvSpPr>
          <p:cNvPr id="1094" name="Google Shape;1094;p99"/>
          <p:cNvSpPr txBox="1"/>
          <p:nvPr/>
        </p:nvSpPr>
        <p:spPr>
          <a:xfrm>
            <a:off x="8036900" y="5768767"/>
            <a:ext cx="1583200" cy="4924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600" b="1">
                <a:solidFill>
                  <a:srgbClr val="980000"/>
                </a:solidFill>
                <a:latin typeface="Lato"/>
                <a:ea typeface="Lato"/>
                <a:cs typeface="Lato"/>
                <a:sym typeface="Lato"/>
              </a:rPr>
              <a:t>Prompt+Def. </a:t>
            </a:r>
            <a:endParaRPr sz="1600" b="1">
              <a:solidFill>
                <a:srgbClr val="980000"/>
              </a:solidFill>
              <a:latin typeface="Lato"/>
              <a:ea typeface="Lato"/>
              <a:cs typeface="Lato"/>
              <a:sym typeface="Lato"/>
            </a:endParaRPr>
          </a:p>
        </p:txBody>
      </p:sp>
      <p:sp>
        <p:nvSpPr>
          <p:cNvPr id="1095" name="Google Shape;1095;p99"/>
          <p:cNvSpPr txBox="1"/>
          <p:nvPr/>
        </p:nvSpPr>
        <p:spPr>
          <a:xfrm>
            <a:off x="8849700" y="5768767"/>
            <a:ext cx="15832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Pos. Ex.</a:t>
            </a:r>
            <a:endParaRPr sz="1600" b="1">
              <a:solidFill>
                <a:srgbClr val="980000"/>
              </a:solidFill>
              <a:latin typeface="Lato"/>
              <a:ea typeface="Lato"/>
              <a:cs typeface="Lato"/>
              <a:sym typeface="Lato"/>
            </a:endParaRPr>
          </a:p>
        </p:txBody>
      </p:sp>
      <p:sp>
        <p:nvSpPr>
          <p:cNvPr id="1096" name="Google Shape;1096;p99"/>
          <p:cNvSpPr txBox="1"/>
          <p:nvPr/>
        </p:nvSpPr>
        <p:spPr>
          <a:xfrm>
            <a:off x="9799300" y="5768768"/>
            <a:ext cx="2348000" cy="492402"/>
          </a:xfrm>
          <a:prstGeom prst="rect">
            <a:avLst/>
          </a:prstGeom>
          <a:noFill/>
          <a:ln>
            <a:noFill/>
          </a:ln>
        </p:spPr>
        <p:txBody>
          <a:bodyPr spcFirstLastPara="1" wrap="square" lIns="121900" tIns="121900" rIns="121900" bIns="121900" anchor="t" anchorCtr="0">
            <a:spAutoFit/>
          </a:bodyPr>
          <a:lstStyle/>
          <a:p>
            <a:pPr marL="609585">
              <a:spcBef>
                <a:spcPts val="0"/>
              </a:spcBef>
              <a:spcAft>
                <a:spcPts val="0"/>
              </a:spcAft>
            </a:pPr>
            <a:r>
              <a:rPr lang="en" sz="1600" b="1">
                <a:solidFill>
                  <a:srgbClr val="980000"/>
                </a:solidFill>
                <a:latin typeface="Lato"/>
                <a:ea typeface="Lato"/>
                <a:cs typeface="Lato"/>
                <a:sym typeface="Lato"/>
              </a:rPr>
              <a:t>All Instructions</a:t>
            </a:r>
            <a:endParaRPr sz="1600" b="1">
              <a:solidFill>
                <a:srgbClr val="980000"/>
              </a:solidFill>
              <a:latin typeface="Lato"/>
              <a:ea typeface="Lato"/>
              <a:cs typeface="Lato"/>
              <a:sym typeface="Lato"/>
            </a:endParaRPr>
          </a:p>
        </p:txBody>
      </p:sp>
      <p:cxnSp>
        <p:nvCxnSpPr>
          <p:cNvPr id="1097" name="Google Shape;1097;p99"/>
          <p:cNvCxnSpPr/>
          <p:nvPr/>
        </p:nvCxnSpPr>
        <p:spPr>
          <a:xfrm rot="10800000" flipH="1">
            <a:off x="10901133" y="2014500"/>
            <a:ext cx="17600" cy="1725200"/>
          </a:xfrm>
          <a:prstGeom prst="straightConnector1">
            <a:avLst/>
          </a:prstGeom>
          <a:noFill/>
          <a:ln w="19050" cap="flat" cmpd="sng">
            <a:solidFill>
              <a:schemeClr val="dk2"/>
            </a:solidFill>
            <a:prstDash val="lgDash"/>
            <a:round/>
            <a:headEnd type="triangle" w="med" len="med"/>
            <a:tailEnd type="triangle" w="med" len="med"/>
          </a:ln>
        </p:spPr>
      </p:cxnSp>
    </p:spTree>
    <p:extLst>
      <p:ext uri="{BB962C8B-B14F-4D97-AF65-F5344CB8AC3E}">
        <p14:creationId xmlns:p14="http://schemas.microsoft.com/office/powerpoint/2010/main" val="28385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4"/>
                                        </p:tgtEl>
                                        <p:attrNameLst>
                                          <p:attrName>style.visibility</p:attrName>
                                        </p:attrNameLst>
                                      </p:cBhvr>
                                      <p:to>
                                        <p:strVal val="visible"/>
                                      </p:to>
                                    </p:set>
                                    <p:animEffect transition="in" filter="fade">
                                      <p:cBhvr>
                                        <p:cTn id="7" dur="1000"/>
                                        <p:tgtEl>
                                          <p:spTgt spid="1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3"/>
                                        </p:tgtEl>
                                        <p:attrNameLst>
                                          <p:attrName>style.visibility</p:attrName>
                                        </p:attrNameLst>
                                      </p:cBhvr>
                                      <p:to>
                                        <p:strVal val="visible"/>
                                      </p:to>
                                    </p:set>
                                    <p:animEffect transition="in" filter="fade">
                                      <p:cBhvr>
                                        <p:cTn id="12" dur="1000"/>
                                        <p:tgtEl>
                                          <p:spTgt spid="10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89"/>
                                        </p:tgtEl>
                                        <p:attrNameLst>
                                          <p:attrName>style.visibility</p:attrName>
                                        </p:attrNameLst>
                                      </p:cBhvr>
                                      <p:to>
                                        <p:strVal val="visible"/>
                                      </p:to>
                                    </p:set>
                                    <p:animEffect transition="in" filter="fade">
                                      <p:cBhvr>
                                        <p:cTn id="17" dur="1000"/>
                                        <p:tgtEl>
                                          <p:spTgt spid="10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fade">
                                      <p:cBhvr>
                                        <p:cTn id="22" dur="1000"/>
                                        <p:tgtEl>
                                          <p:spTgt spid="1086"/>
                                        </p:tgtEl>
                                      </p:cBhvr>
                                    </p:animEffect>
                                  </p:childTnLst>
                                </p:cTn>
                              </p:par>
                              <p:par>
                                <p:cTn id="23" presetID="10" presetClass="entr" presetSubtype="0" fill="hold" nodeType="withEffect">
                                  <p:stCondLst>
                                    <p:cond delay="0"/>
                                  </p:stCondLst>
                                  <p:childTnLst>
                                    <p:set>
                                      <p:cBhvr>
                                        <p:cTn id="24" dur="1" fill="hold">
                                          <p:stCondLst>
                                            <p:cond delay="0"/>
                                          </p:stCondLst>
                                        </p:cTn>
                                        <p:tgtEl>
                                          <p:spTgt spid="1087"/>
                                        </p:tgtEl>
                                        <p:attrNameLst>
                                          <p:attrName>style.visibility</p:attrName>
                                        </p:attrNameLst>
                                      </p:cBhvr>
                                      <p:to>
                                        <p:strVal val="visible"/>
                                      </p:to>
                                    </p:set>
                                    <p:animEffect transition="in" filter="fade">
                                      <p:cBhvr>
                                        <p:cTn id="25" dur="1000"/>
                                        <p:tgtEl>
                                          <p:spTgt spid="1087"/>
                                        </p:tgtEl>
                                      </p:cBhvr>
                                    </p:animEffect>
                                  </p:childTnLst>
                                </p:cTn>
                              </p:par>
                              <p:par>
                                <p:cTn id="26" presetID="10" presetClass="entr" presetSubtype="0" fill="hold" nodeType="withEffect">
                                  <p:stCondLst>
                                    <p:cond delay="0"/>
                                  </p:stCondLst>
                                  <p:childTnLst>
                                    <p:set>
                                      <p:cBhvr>
                                        <p:cTn id="27" dur="1" fill="hold">
                                          <p:stCondLst>
                                            <p:cond delay="0"/>
                                          </p:stCondLst>
                                        </p:cTn>
                                        <p:tgtEl>
                                          <p:spTgt spid="1085"/>
                                        </p:tgtEl>
                                        <p:attrNameLst>
                                          <p:attrName>style.visibility</p:attrName>
                                        </p:attrNameLst>
                                      </p:cBhvr>
                                      <p:to>
                                        <p:strVal val="visible"/>
                                      </p:to>
                                    </p:set>
                                    <p:animEffect transition="in" filter="fade">
                                      <p:cBhvr>
                                        <p:cTn id="28" dur="1000"/>
                                        <p:tgtEl>
                                          <p:spTgt spid="108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88">
                                            <p:txEl>
                                              <p:pRg st="0" end="0"/>
                                            </p:txEl>
                                          </p:spTgt>
                                        </p:tgtEl>
                                        <p:attrNameLst>
                                          <p:attrName>style.visibility</p:attrName>
                                        </p:attrNameLst>
                                      </p:cBhvr>
                                      <p:to>
                                        <p:strVal val="visible"/>
                                      </p:to>
                                    </p:set>
                                    <p:animEffect transition="in" filter="fade">
                                      <p:cBhvr>
                                        <p:cTn id="33" dur="1000"/>
                                        <p:tgtEl>
                                          <p:spTgt spid="108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64"/>
                                        </p:tgtEl>
                                        <p:attrNameLst>
                                          <p:attrName>style.visibility</p:attrName>
                                        </p:attrNameLst>
                                      </p:cBhvr>
                                      <p:to>
                                        <p:strVal val="visible"/>
                                      </p:to>
                                    </p:set>
                                    <p:animEffect transition="in" filter="fade">
                                      <p:cBhvr>
                                        <p:cTn id="38" dur="1000"/>
                                        <p:tgtEl>
                                          <p:spTgt spid="1064"/>
                                        </p:tgtEl>
                                      </p:cBhvr>
                                    </p:animEffect>
                                  </p:childTnLst>
                                </p:cTn>
                              </p:par>
                              <p:par>
                                <p:cTn id="39" presetID="10" presetClass="entr" presetSubtype="0" fill="hold" nodeType="withEffect">
                                  <p:stCondLst>
                                    <p:cond delay="0"/>
                                  </p:stCondLst>
                                  <p:childTnLst>
                                    <p:set>
                                      <p:cBhvr>
                                        <p:cTn id="40" dur="1" fill="hold">
                                          <p:stCondLst>
                                            <p:cond delay="0"/>
                                          </p:stCondLst>
                                        </p:cTn>
                                        <p:tgtEl>
                                          <p:spTgt spid="1075"/>
                                        </p:tgtEl>
                                        <p:attrNameLst>
                                          <p:attrName>style.visibility</p:attrName>
                                        </p:attrNameLst>
                                      </p:cBhvr>
                                      <p:to>
                                        <p:strVal val="visible"/>
                                      </p:to>
                                    </p:set>
                                    <p:animEffect transition="in" filter="fade">
                                      <p:cBhvr>
                                        <p:cTn id="41" dur="1000"/>
                                        <p:tgtEl>
                                          <p:spTgt spid="107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93"/>
                                        </p:tgtEl>
                                        <p:attrNameLst>
                                          <p:attrName>style.visibility</p:attrName>
                                        </p:attrNameLst>
                                      </p:cBhvr>
                                      <p:to>
                                        <p:strVal val="visible"/>
                                      </p:to>
                                    </p:set>
                                    <p:animEffect transition="in" filter="fade">
                                      <p:cBhvr>
                                        <p:cTn id="46" dur="1000"/>
                                        <p:tgtEl>
                                          <p:spTgt spid="109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76"/>
                                        </p:tgtEl>
                                        <p:attrNameLst>
                                          <p:attrName>style.visibility</p:attrName>
                                        </p:attrNameLst>
                                      </p:cBhvr>
                                      <p:to>
                                        <p:strVal val="visible"/>
                                      </p:to>
                                    </p:set>
                                    <p:animEffect transition="in" filter="fade">
                                      <p:cBhvr>
                                        <p:cTn id="51" dur="1000"/>
                                        <p:tgtEl>
                                          <p:spTgt spid="1076"/>
                                        </p:tgtEl>
                                      </p:cBhvr>
                                    </p:animEffect>
                                  </p:childTnLst>
                                </p:cTn>
                              </p:par>
                              <p:par>
                                <p:cTn id="52" presetID="10" presetClass="entr" presetSubtype="0" fill="hold" nodeType="withEffect">
                                  <p:stCondLst>
                                    <p:cond delay="0"/>
                                  </p:stCondLst>
                                  <p:childTnLst>
                                    <p:set>
                                      <p:cBhvr>
                                        <p:cTn id="53" dur="1" fill="hold">
                                          <p:stCondLst>
                                            <p:cond delay="0"/>
                                          </p:stCondLst>
                                        </p:cTn>
                                        <p:tgtEl>
                                          <p:spTgt spid="1066"/>
                                        </p:tgtEl>
                                        <p:attrNameLst>
                                          <p:attrName>style.visibility</p:attrName>
                                        </p:attrNameLst>
                                      </p:cBhvr>
                                      <p:to>
                                        <p:strVal val="visible"/>
                                      </p:to>
                                    </p:set>
                                    <p:animEffect transition="in" filter="fade">
                                      <p:cBhvr>
                                        <p:cTn id="54" dur="1000"/>
                                        <p:tgtEl>
                                          <p:spTgt spid="106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94"/>
                                        </p:tgtEl>
                                        <p:attrNameLst>
                                          <p:attrName>style.visibility</p:attrName>
                                        </p:attrNameLst>
                                      </p:cBhvr>
                                      <p:to>
                                        <p:strVal val="visible"/>
                                      </p:to>
                                    </p:set>
                                    <p:animEffect transition="in" filter="fade">
                                      <p:cBhvr>
                                        <p:cTn id="59" dur="1000"/>
                                        <p:tgtEl>
                                          <p:spTgt spid="109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77"/>
                                        </p:tgtEl>
                                        <p:attrNameLst>
                                          <p:attrName>style.visibility</p:attrName>
                                        </p:attrNameLst>
                                      </p:cBhvr>
                                      <p:to>
                                        <p:strVal val="visible"/>
                                      </p:to>
                                    </p:set>
                                    <p:animEffect transition="in" filter="fade">
                                      <p:cBhvr>
                                        <p:cTn id="64" dur="1000"/>
                                        <p:tgtEl>
                                          <p:spTgt spid="1077"/>
                                        </p:tgtEl>
                                      </p:cBhvr>
                                    </p:animEffect>
                                  </p:childTnLst>
                                </p:cTn>
                              </p:par>
                              <p:par>
                                <p:cTn id="65" presetID="10" presetClass="entr" presetSubtype="0" fill="hold" nodeType="withEffect">
                                  <p:stCondLst>
                                    <p:cond delay="0"/>
                                  </p:stCondLst>
                                  <p:childTnLst>
                                    <p:set>
                                      <p:cBhvr>
                                        <p:cTn id="66" dur="1" fill="hold">
                                          <p:stCondLst>
                                            <p:cond delay="0"/>
                                          </p:stCondLst>
                                        </p:cTn>
                                        <p:tgtEl>
                                          <p:spTgt spid="1067"/>
                                        </p:tgtEl>
                                        <p:attrNameLst>
                                          <p:attrName>style.visibility</p:attrName>
                                        </p:attrNameLst>
                                      </p:cBhvr>
                                      <p:to>
                                        <p:strVal val="visible"/>
                                      </p:to>
                                    </p:set>
                                    <p:animEffect transition="in" filter="fade">
                                      <p:cBhvr>
                                        <p:cTn id="67" dur="1000"/>
                                        <p:tgtEl>
                                          <p:spTgt spid="106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95"/>
                                        </p:tgtEl>
                                        <p:attrNameLst>
                                          <p:attrName>style.visibility</p:attrName>
                                        </p:attrNameLst>
                                      </p:cBhvr>
                                      <p:to>
                                        <p:strVal val="visible"/>
                                      </p:to>
                                    </p:set>
                                    <p:animEffect transition="in" filter="fade">
                                      <p:cBhvr>
                                        <p:cTn id="72" dur="1000"/>
                                        <p:tgtEl>
                                          <p:spTgt spid="109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68"/>
                                        </p:tgtEl>
                                        <p:attrNameLst>
                                          <p:attrName>style.visibility</p:attrName>
                                        </p:attrNameLst>
                                      </p:cBhvr>
                                      <p:to>
                                        <p:strVal val="visible"/>
                                      </p:to>
                                    </p:set>
                                    <p:animEffect transition="in" filter="fade">
                                      <p:cBhvr>
                                        <p:cTn id="77" dur="1000"/>
                                        <p:tgtEl>
                                          <p:spTgt spid="1068"/>
                                        </p:tgtEl>
                                      </p:cBhvr>
                                    </p:animEffect>
                                  </p:childTnLst>
                                </p:cTn>
                              </p:par>
                              <p:par>
                                <p:cTn id="78" presetID="10" presetClass="entr" presetSubtype="0" fill="hold" nodeType="withEffect">
                                  <p:stCondLst>
                                    <p:cond delay="0"/>
                                  </p:stCondLst>
                                  <p:childTnLst>
                                    <p:set>
                                      <p:cBhvr>
                                        <p:cTn id="79" dur="1" fill="hold">
                                          <p:stCondLst>
                                            <p:cond delay="0"/>
                                          </p:stCondLst>
                                        </p:cTn>
                                        <p:tgtEl>
                                          <p:spTgt spid="1078"/>
                                        </p:tgtEl>
                                        <p:attrNameLst>
                                          <p:attrName>style.visibility</p:attrName>
                                        </p:attrNameLst>
                                      </p:cBhvr>
                                      <p:to>
                                        <p:strVal val="visible"/>
                                      </p:to>
                                    </p:set>
                                    <p:animEffect transition="in" filter="fade">
                                      <p:cBhvr>
                                        <p:cTn id="80" dur="1000"/>
                                        <p:tgtEl>
                                          <p:spTgt spid="107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96"/>
                                        </p:tgtEl>
                                        <p:attrNameLst>
                                          <p:attrName>style.visibility</p:attrName>
                                        </p:attrNameLst>
                                      </p:cBhvr>
                                      <p:to>
                                        <p:strVal val="visible"/>
                                      </p:to>
                                    </p:set>
                                    <p:animEffect transition="in" filter="fade">
                                      <p:cBhvr>
                                        <p:cTn id="85" dur="1000"/>
                                        <p:tgtEl>
                                          <p:spTgt spid="109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79"/>
                                        </p:tgtEl>
                                        <p:attrNameLst>
                                          <p:attrName>style.visibility</p:attrName>
                                        </p:attrNameLst>
                                      </p:cBhvr>
                                      <p:to>
                                        <p:strVal val="visible"/>
                                      </p:to>
                                    </p:set>
                                    <p:animEffect transition="in" filter="fade">
                                      <p:cBhvr>
                                        <p:cTn id="90" dur="1000"/>
                                        <p:tgtEl>
                                          <p:spTgt spid="1079"/>
                                        </p:tgtEl>
                                      </p:cBhvr>
                                    </p:animEffect>
                                  </p:childTnLst>
                                </p:cTn>
                              </p:par>
                              <p:par>
                                <p:cTn id="91" presetID="10" presetClass="entr" presetSubtype="0" fill="hold" nodeType="withEffect">
                                  <p:stCondLst>
                                    <p:cond delay="0"/>
                                  </p:stCondLst>
                                  <p:childTnLst>
                                    <p:set>
                                      <p:cBhvr>
                                        <p:cTn id="92" dur="1" fill="hold">
                                          <p:stCondLst>
                                            <p:cond delay="0"/>
                                          </p:stCondLst>
                                        </p:cTn>
                                        <p:tgtEl>
                                          <p:spTgt spid="1069"/>
                                        </p:tgtEl>
                                        <p:attrNameLst>
                                          <p:attrName>style.visibility</p:attrName>
                                        </p:attrNameLst>
                                      </p:cBhvr>
                                      <p:to>
                                        <p:strVal val="visible"/>
                                      </p:to>
                                    </p:set>
                                    <p:animEffect transition="in" filter="fade">
                                      <p:cBhvr>
                                        <p:cTn id="93" dur="1000"/>
                                        <p:tgtEl>
                                          <p:spTgt spid="10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61"/>
                                        </p:tgtEl>
                                        <p:attrNameLst>
                                          <p:attrName>style.visibility</p:attrName>
                                        </p:attrNameLst>
                                      </p:cBhvr>
                                      <p:to>
                                        <p:strVal val="visible"/>
                                      </p:to>
                                    </p:set>
                                    <p:animEffect transition="in" filter="fade">
                                      <p:cBhvr>
                                        <p:cTn id="98" dur="1000"/>
                                        <p:tgtEl>
                                          <p:spTgt spid="10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70"/>
                                        </p:tgtEl>
                                        <p:attrNameLst>
                                          <p:attrName>style.visibility</p:attrName>
                                        </p:attrNameLst>
                                      </p:cBhvr>
                                      <p:to>
                                        <p:strVal val="visible"/>
                                      </p:to>
                                    </p:set>
                                    <p:animEffect transition="in" filter="fade">
                                      <p:cBhvr>
                                        <p:cTn id="103" dur="1000"/>
                                        <p:tgtEl>
                                          <p:spTgt spid="1070"/>
                                        </p:tgtEl>
                                      </p:cBhvr>
                                    </p:animEffect>
                                  </p:childTnLst>
                                </p:cTn>
                              </p:par>
                              <p:par>
                                <p:cTn id="104" presetID="10" presetClass="entr" presetSubtype="0" fill="hold" nodeType="withEffect">
                                  <p:stCondLst>
                                    <p:cond delay="0"/>
                                  </p:stCondLst>
                                  <p:childTnLst>
                                    <p:set>
                                      <p:cBhvr>
                                        <p:cTn id="105" dur="1" fill="hold">
                                          <p:stCondLst>
                                            <p:cond delay="0"/>
                                          </p:stCondLst>
                                        </p:cTn>
                                        <p:tgtEl>
                                          <p:spTgt spid="1083"/>
                                        </p:tgtEl>
                                        <p:attrNameLst>
                                          <p:attrName>style.visibility</p:attrName>
                                        </p:attrNameLst>
                                      </p:cBhvr>
                                      <p:to>
                                        <p:strVal val="visible"/>
                                      </p:to>
                                    </p:set>
                                    <p:animEffect transition="in" filter="fade">
                                      <p:cBhvr>
                                        <p:cTn id="106" dur="1000"/>
                                        <p:tgtEl>
                                          <p:spTgt spid="108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071"/>
                                        </p:tgtEl>
                                        <p:attrNameLst>
                                          <p:attrName>style.visibility</p:attrName>
                                        </p:attrNameLst>
                                      </p:cBhvr>
                                      <p:to>
                                        <p:strVal val="visible"/>
                                      </p:to>
                                    </p:set>
                                    <p:animEffect transition="in" filter="fade">
                                      <p:cBhvr>
                                        <p:cTn id="111" dur="1000"/>
                                        <p:tgtEl>
                                          <p:spTgt spid="1071"/>
                                        </p:tgtEl>
                                      </p:cBhvr>
                                    </p:animEffect>
                                  </p:childTnLst>
                                </p:cTn>
                              </p:par>
                              <p:par>
                                <p:cTn id="112" presetID="10" presetClass="entr" presetSubtype="0" fill="hold" nodeType="withEffect">
                                  <p:stCondLst>
                                    <p:cond delay="0"/>
                                  </p:stCondLst>
                                  <p:childTnLst>
                                    <p:set>
                                      <p:cBhvr>
                                        <p:cTn id="113" dur="1" fill="hold">
                                          <p:stCondLst>
                                            <p:cond delay="0"/>
                                          </p:stCondLst>
                                        </p:cTn>
                                        <p:tgtEl>
                                          <p:spTgt spid="1082"/>
                                        </p:tgtEl>
                                        <p:attrNameLst>
                                          <p:attrName>style.visibility</p:attrName>
                                        </p:attrNameLst>
                                      </p:cBhvr>
                                      <p:to>
                                        <p:strVal val="visible"/>
                                      </p:to>
                                    </p:set>
                                    <p:animEffect transition="in" filter="fade">
                                      <p:cBhvr>
                                        <p:cTn id="114" dur="1000"/>
                                        <p:tgtEl>
                                          <p:spTgt spid="108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72"/>
                                        </p:tgtEl>
                                        <p:attrNameLst>
                                          <p:attrName>style.visibility</p:attrName>
                                        </p:attrNameLst>
                                      </p:cBhvr>
                                      <p:to>
                                        <p:strVal val="visible"/>
                                      </p:to>
                                    </p:set>
                                    <p:animEffect transition="in" filter="fade">
                                      <p:cBhvr>
                                        <p:cTn id="119" dur="1000"/>
                                        <p:tgtEl>
                                          <p:spTgt spid="1072"/>
                                        </p:tgtEl>
                                      </p:cBhvr>
                                    </p:animEffect>
                                  </p:childTnLst>
                                </p:cTn>
                              </p:par>
                              <p:par>
                                <p:cTn id="120" presetID="10" presetClass="entr" presetSubtype="0" fill="hold" nodeType="withEffect">
                                  <p:stCondLst>
                                    <p:cond delay="0"/>
                                  </p:stCondLst>
                                  <p:childTnLst>
                                    <p:set>
                                      <p:cBhvr>
                                        <p:cTn id="121" dur="1" fill="hold">
                                          <p:stCondLst>
                                            <p:cond delay="0"/>
                                          </p:stCondLst>
                                        </p:cTn>
                                        <p:tgtEl>
                                          <p:spTgt spid="1081"/>
                                        </p:tgtEl>
                                        <p:attrNameLst>
                                          <p:attrName>style.visibility</p:attrName>
                                        </p:attrNameLst>
                                      </p:cBhvr>
                                      <p:to>
                                        <p:strVal val="visible"/>
                                      </p:to>
                                    </p:set>
                                    <p:animEffect transition="in" filter="fade">
                                      <p:cBhvr>
                                        <p:cTn id="122" dur="1000"/>
                                        <p:tgtEl>
                                          <p:spTgt spid="108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073"/>
                                        </p:tgtEl>
                                        <p:attrNameLst>
                                          <p:attrName>style.visibility</p:attrName>
                                        </p:attrNameLst>
                                      </p:cBhvr>
                                      <p:to>
                                        <p:strVal val="visible"/>
                                      </p:to>
                                    </p:set>
                                    <p:animEffect transition="in" filter="fade">
                                      <p:cBhvr>
                                        <p:cTn id="127" dur="1000"/>
                                        <p:tgtEl>
                                          <p:spTgt spid="1073"/>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0"/>
                                        </p:tgtEl>
                                        <p:attrNameLst>
                                          <p:attrName>style.visibility</p:attrName>
                                        </p:attrNameLst>
                                      </p:cBhvr>
                                      <p:to>
                                        <p:strVal val="visible"/>
                                      </p:to>
                                    </p:set>
                                    <p:animEffect transition="in" filter="fade">
                                      <p:cBhvr>
                                        <p:cTn id="130" dur="1000"/>
                                        <p:tgtEl>
                                          <p:spTgt spid="1080"/>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091"/>
                                        </p:tgtEl>
                                        <p:attrNameLst>
                                          <p:attrName>style.visibility</p:attrName>
                                        </p:attrNameLst>
                                      </p:cBhvr>
                                      <p:to>
                                        <p:strVal val="visible"/>
                                      </p:to>
                                    </p:set>
                                    <p:animEffect transition="in" filter="fade">
                                      <p:cBhvr>
                                        <p:cTn id="135" dur="1000"/>
                                        <p:tgtEl>
                                          <p:spTgt spid="109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084"/>
                                        </p:tgtEl>
                                        <p:attrNameLst>
                                          <p:attrName>style.visibility</p:attrName>
                                        </p:attrNameLst>
                                      </p:cBhvr>
                                      <p:to>
                                        <p:strVal val="visible"/>
                                      </p:to>
                                    </p:set>
                                    <p:animEffect transition="in" filter="fade">
                                      <p:cBhvr>
                                        <p:cTn id="140" dur="1000"/>
                                        <p:tgtEl>
                                          <p:spTgt spid="1084"/>
                                        </p:tgtEl>
                                      </p:cBhvr>
                                    </p:animEffect>
                                  </p:childTnLst>
                                </p:cTn>
                              </p:par>
                              <p:par>
                                <p:cTn id="141" presetID="10" presetClass="entr" presetSubtype="0" fill="hold" nodeType="withEffect">
                                  <p:stCondLst>
                                    <p:cond delay="0"/>
                                  </p:stCondLst>
                                  <p:childTnLst>
                                    <p:set>
                                      <p:cBhvr>
                                        <p:cTn id="142" dur="1" fill="hold">
                                          <p:stCondLst>
                                            <p:cond delay="0"/>
                                          </p:stCondLst>
                                        </p:cTn>
                                        <p:tgtEl>
                                          <p:spTgt spid="1090"/>
                                        </p:tgtEl>
                                        <p:attrNameLst>
                                          <p:attrName>style.visibility</p:attrName>
                                        </p:attrNameLst>
                                      </p:cBhvr>
                                      <p:to>
                                        <p:strVal val="visible"/>
                                      </p:to>
                                    </p:set>
                                    <p:animEffect transition="in" filter="fade">
                                      <p:cBhvr>
                                        <p:cTn id="143" dur="1000"/>
                                        <p:tgtEl>
                                          <p:spTgt spid="1090"/>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097"/>
                                        </p:tgtEl>
                                        <p:attrNameLst>
                                          <p:attrName>style.visibility</p:attrName>
                                        </p:attrNameLst>
                                      </p:cBhvr>
                                      <p:to>
                                        <p:strVal val="visible"/>
                                      </p:to>
                                    </p:set>
                                    <p:animEffect transition="in" filter="fade">
                                      <p:cBhvr>
                                        <p:cTn id="148" dur="1000"/>
                                        <p:tgtEl>
                                          <p:spTgt spid="1097"/>
                                        </p:tgtEl>
                                      </p:cBhvr>
                                    </p:animEffect>
                                  </p:childTnLst>
                                </p:cTn>
                              </p:par>
                              <p:par>
                                <p:cTn id="149" presetID="10" presetClass="entr" presetSubtype="0" fill="hold" nodeType="withEffect">
                                  <p:stCondLst>
                                    <p:cond delay="0"/>
                                  </p:stCondLst>
                                  <p:childTnLst>
                                    <p:set>
                                      <p:cBhvr>
                                        <p:cTn id="150" dur="1" fill="hold">
                                          <p:stCondLst>
                                            <p:cond delay="0"/>
                                          </p:stCondLst>
                                        </p:cTn>
                                        <p:tgtEl>
                                          <p:spTgt spid="1065"/>
                                        </p:tgtEl>
                                        <p:attrNameLst>
                                          <p:attrName>style.visibility</p:attrName>
                                        </p:attrNameLst>
                                      </p:cBhvr>
                                      <p:to>
                                        <p:strVal val="visible"/>
                                      </p:to>
                                    </p:set>
                                    <p:animEffect transition="in" filter="fade">
                                      <p:cBhvr>
                                        <p:cTn id="151" dur="1000"/>
                                        <p:tgtEl>
                                          <p:spTgt spid="1065"/>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092"/>
                                        </p:tgtEl>
                                        <p:attrNameLst>
                                          <p:attrName>style.visibility</p:attrName>
                                        </p:attrNameLst>
                                      </p:cBhvr>
                                      <p:to>
                                        <p:strVal val="visible"/>
                                      </p:to>
                                    </p:set>
                                    <p:animEffect transition="in" filter="fade">
                                      <p:cBhvr>
                                        <p:cTn id="156" dur="1000"/>
                                        <p:tgtEl>
                                          <p:spTgt spid="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136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p>
        </p:txBody>
      </p:sp>
      <p:cxnSp>
        <p:nvCxnSpPr>
          <p:cNvPr id="116" name="Elbow Connector 115">
            <a:extLst>
              <a:ext uri="{FF2B5EF4-FFF2-40B4-BE49-F238E27FC236}">
                <a16:creationId xmlns:a16="http://schemas.microsoft.com/office/drawing/2014/main" id="{FDA40792-95CC-764B-B54E-7E03B50DDC84}"/>
              </a:ext>
            </a:extLst>
          </p:cNvPr>
          <p:cNvCxnSpPr>
            <a:cxnSpLocks/>
            <a:stCxn id="17" idx="3"/>
            <a:endCxn id="120" idx="1"/>
          </p:cNvCxnSpPr>
          <p:nvPr/>
        </p:nvCxnSpPr>
        <p:spPr>
          <a:xfrm flipV="1">
            <a:off x="7950339" y="3805346"/>
            <a:ext cx="574902" cy="139374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C9F79060-CACD-2D4A-A78E-DD88718F8385}"/>
              </a:ext>
            </a:extLst>
          </p:cNvPr>
          <p:cNvSpPr/>
          <p:nvPr/>
        </p:nvSpPr>
        <p:spPr>
          <a:xfrm>
            <a:off x="8525241" y="3451403"/>
            <a:ext cx="3103190" cy="707886"/>
          </a:xfrm>
          <a:prstGeom prst="rect">
            <a:avLst/>
          </a:prstGeom>
        </p:spPr>
        <p:txBody>
          <a:bodyPr wrap="square">
            <a:spAutoFit/>
          </a:bodyPr>
          <a:lstStyle/>
          <a:p>
            <a:pPr algn="ctr"/>
            <a:r>
              <a:rPr lang="en-US" sz="2000" i="1" dirty="0"/>
              <a:t>“how long did it take for her to make a salad?</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262758" y="2017104"/>
            <a:ext cx="3258021"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“Duration” question generation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9" y="3605442"/>
            <a:ext cx="5379231"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48207" y="4187531"/>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cxnSp>
        <p:nvCxnSpPr>
          <p:cNvPr id="64" name="Elbow Connector 63">
            <a:extLst>
              <a:ext uri="{FF2B5EF4-FFF2-40B4-BE49-F238E27FC236}">
                <a16:creationId xmlns:a16="http://schemas.microsoft.com/office/drawing/2014/main" id="{00702DB0-0D50-8D41-9D81-509215F246DF}"/>
              </a:ext>
            </a:extLst>
          </p:cNvPr>
          <p:cNvCxnSpPr>
            <a:cxnSpLocks/>
          </p:cNvCxnSpPr>
          <p:nvPr/>
        </p:nvCxnSpPr>
        <p:spPr>
          <a:xfrm>
            <a:off x="6095998" y="3785389"/>
            <a:ext cx="579297" cy="1270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AACC5C4C-FEDA-5E44-A628-69AAD42FEFC4}"/>
              </a:ext>
            </a:extLst>
          </p:cNvPr>
          <p:cNvPicPr>
            <a:picLocks noChangeAspect="1"/>
          </p:cNvPicPr>
          <p:nvPr/>
        </p:nvPicPr>
        <p:blipFill>
          <a:blip r:embed="rId3"/>
          <a:stretch>
            <a:fillRect/>
          </a:stretch>
        </p:blipFill>
        <p:spPr>
          <a:xfrm>
            <a:off x="6635640" y="4689285"/>
            <a:ext cx="1314699" cy="1019608"/>
          </a:xfrm>
          <a:prstGeom prst="rect">
            <a:avLst/>
          </a:prstGeom>
        </p:spPr>
      </p:pic>
      <p:sp>
        <p:nvSpPr>
          <p:cNvPr id="19" name="Rectangle 18">
            <a:extLst>
              <a:ext uri="{FF2B5EF4-FFF2-40B4-BE49-F238E27FC236}">
                <a16:creationId xmlns:a16="http://schemas.microsoft.com/office/drawing/2014/main" id="{B4BE04D4-0807-064A-8F6B-118EA7D32B68}"/>
              </a:ext>
            </a:extLst>
          </p:cNvPr>
          <p:cNvSpPr/>
          <p:nvPr/>
        </p:nvSpPr>
        <p:spPr>
          <a:xfrm>
            <a:off x="6635650" y="3429000"/>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20" name="Elbow Connector 19">
            <a:extLst>
              <a:ext uri="{FF2B5EF4-FFF2-40B4-BE49-F238E27FC236}">
                <a16:creationId xmlns:a16="http://schemas.microsoft.com/office/drawing/2014/main" id="{FECA85FA-7A51-5147-8D8C-703D50850CB7}"/>
              </a:ext>
            </a:extLst>
          </p:cNvPr>
          <p:cNvCxnSpPr>
            <a:cxnSpLocks/>
            <a:stCxn id="19" idx="2"/>
            <a:endCxn id="17" idx="0"/>
          </p:cNvCxnSpPr>
          <p:nvPr/>
        </p:nvCxnSpPr>
        <p:spPr>
          <a:xfrm rot="5400000">
            <a:off x="6955238" y="4351528"/>
            <a:ext cx="675510"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5AD8752A-4108-B24B-85EB-349C35C52B1D}"/>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Tree>
    <p:extLst>
      <p:ext uri="{BB962C8B-B14F-4D97-AF65-F5344CB8AC3E}">
        <p14:creationId xmlns:p14="http://schemas.microsoft.com/office/powerpoint/2010/main" val="30487348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9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Variation of Input Encodings</a:t>
            </a:r>
            <a:endParaRPr/>
          </a:p>
        </p:txBody>
      </p:sp>
      <p:sp>
        <p:nvSpPr>
          <p:cNvPr id="1033" name="Google Shape;1033;p96"/>
          <p:cNvSpPr txBox="1">
            <a:spLocks noGrp="1"/>
          </p:cNvSpPr>
          <p:nvPr>
            <p:ph type="body" idx="1"/>
          </p:nvPr>
        </p:nvSpPr>
        <p:spPr>
          <a:xfrm>
            <a:off x="822000" y="1536633"/>
            <a:ext cx="11012800" cy="1307200"/>
          </a:xfrm>
          <a:prstGeom prst="rect">
            <a:avLst/>
          </a:prstGeom>
        </p:spPr>
        <p:txBody>
          <a:bodyPr spcFirstLastPara="1" vert="horz" wrap="square" lIns="121900" tIns="121900" rIns="121900" bIns="121900" numCol="1" anchor="t" anchorCtr="0" compatLnSpc="1">
            <a:prstTxWarp prst="textNoShape">
              <a:avLst/>
            </a:prstTxWarp>
            <a:noAutofit/>
          </a:bodyPr>
          <a:lstStyle/>
          <a:p>
            <a:pPr>
              <a:buClr>
                <a:srgbClr val="434343"/>
              </a:buClr>
            </a:pPr>
            <a:r>
              <a:rPr lang="en">
                <a:solidFill>
                  <a:srgbClr val="434343"/>
                </a:solidFill>
              </a:rPr>
              <a:t>Input Encodings</a:t>
            </a:r>
            <a:endParaRPr>
              <a:solidFill>
                <a:srgbClr val="434343"/>
              </a:solidFill>
            </a:endParaRPr>
          </a:p>
          <a:p>
            <a:pPr lvl="1">
              <a:spcBef>
                <a:spcPts val="0"/>
              </a:spcBef>
              <a:buClr>
                <a:srgbClr val="0000FF"/>
              </a:buClr>
            </a:pPr>
            <a:r>
              <a:rPr lang="en">
                <a:solidFill>
                  <a:srgbClr val="0000FF"/>
                </a:solidFill>
              </a:rPr>
              <a:t>Instance only</a:t>
            </a:r>
            <a:endParaRPr>
              <a:solidFill>
                <a:srgbClr val="0000FF"/>
              </a:solidFill>
            </a:endParaRPr>
          </a:p>
          <a:p>
            <a:pPr lvl="2">
              <a:spcBef>
                <a:spcPts val="0"/>
              </a:spcBef>
              <a:buClr>
                <a:srgbClr val="0000FF"/>
              </a:buClr>
            </a:pPr>
            <a:endParaRPr>
              <a:solidFill>
                <a:srgbClr val="0000FF"/>
              </a:solidFill>
            </a:endParaRPr>
          </a:p>
          <a:p>
            <a:pPr marL="1219170" indent="0">
              <a:buNone/>
            </a:pPr>
            <a:endParaRPr>
              <a:solidFill>
                <a:srgbClr val="0000FF"/>
              </a:solidFill>
            </a:endParaRPr>
          </a:p>
        </p:txBody>
      </p:sp>
      <p:sp>
        <p:nvSpPr>
          <p:cNvPr id="1034" name="Google Shape;1034;p9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137</a:t>
            </a:fld>
            <a:endParaRPr/>
          </a:p>
        </p:txBody>
      </p:sp>
      <p:sp>
        <p:nvSpPr>
          <p:cNvPr id="1035" name="Google Shape;1035;p96"/>
          <p:cNvSpPr txBox="1"/>
          <p:nvPr/>
        </p:nvSpPr>
        <p:spPr>
          <a:xfrm>
            <a:off x="2547100" y="2310334"/>
            <a:ext cx="1065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latin typeface="Lato"/>
                <a:ea typeface="Lato"/>
                <a:cs typeface="Lato"/>
                <a:sym typeface="Lato"/>
              </a:rPr>
              <a:t>Encoded-input:</a:t>
            </a:r>
            <a:r>
              <a:rPr lang="en">
                <a:latin typeface="Consolas"/>
                <a:ea typeface="Consolas"/>
                <a:cs typeface="Consolas"/>
                <a:sym typeface="Consolas"/>
              </a:rPr>
              <a:t> “input: </a:t>
            </a:r>
            <a:r>
              <a:rPr lang="en">
                <a:solidFill>
                  <a:srgbClr val="9900FF"/>
                </a:solidFill>
                <a:latin typeface="Consolas"/>
                <a:ea typeface="Consolas"/>
                <a:cs typeface="Consolas"/>
                <a:sym typeface="Consolas"/>
              </a:rPr>
              <a:t>${input}</a:t>
            </a:r>
            <a:r>
              <a:rPr lang="en">
                <a:latin typeface="Consolas"/>
                <a:ea typeface="Consolas"/>
                <a:cs typeface="Consolas"/>
                <a:sym typeface="Consolas"/>
              </a:rPr>
              <a:t> output:”  </a:t>
            </a:r>
            <a:endParaRPr>
              <a:latin typeface="Consolas"/>
              <a:ea typeface="Consolas"/>
              <a:cs typeface="Consolas"/>
              <a:sym typeface="Consolas"/>
            </a:endParaRPr>
          </a:p>
        </p:txBody>
      </p:sp>
      <p:sp>
        <p:nvSpPr>
          <p:cNvPr id="1036" name="Google Shape;1036;p96"/>
          <p:cNvSpPr txBox="1"/>
          <p:nvPr/>
        </p:nvSpPr>
        <p:spPr>
          <a:xfrm>
            <a:off x="2547100" y="2990152"/>
            <a:ext cx="106540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a:latin typeface="Lato"/>
                <a:ea typeface="Lato"/>
                <a:cs typeface="Lato"/>
                <a:sym typeface="Lato"/>
              </a:rPr>
              <a:t>Encoded-input:</a:t>
            </a:r>
            <a:r>
              <a:rPr lang="en">
                <a:latin typeface="Consolas"/>
                <a:ea typeface="Consolas"/>
                <a:cs typeface="Consolas"/>
                <a:sym typeface="Consolas"/>
              </a:rPr>
              <a:t> “prompt:</a:t>
            </a:r>
            <a:r>
              <a:rPr lang="en">
                <a:solidFill>
                  <a:srgbClr val="9900FF"/>
                </a:solidFill>
                <a:latin typeface="Consolas"/>
                <a:ea typeface="Consolas"/>
                <a:cs typeface="Consolas"/>
                <a:sym typeface="Consolas"/>
              </a:rPr>
              <a:t>${prompt}</a:t>
            </a:r>
            <a:r>
              <a:rPr lang="en">
                <a:latin typeface="Consolas"/>
                <a:ea typeface="Consolas"/>
                <a:cs typeface="Consolas"/>
                <a:sym typeface="Consolas"/>
              </a:rPr>
              <a:t> input: </a:t>
            </a:r>
            <a:r>
              <a:rPr lang="en">
                <a:solidFill>
                  <a:srgbClr val="9900FF"/>
                </a:solidFill>
                <a:latin typeface="Consolas"/>
                <a:ea typeface="Consolas"/>
                <a:cs typeface="Consolas"/>
                <a:sym typeface="Consolas"/>
              </a:rPr>
              <a:t>${input}</a:t>
            </a:r>
            <a:r>
              <a:rPr lang="en">
                <a:latin typeface="Consolas"/>
                <a:ea typeface="Consolas"/>
                <a:cs typeface="Consolas"/>
                <a:sym typeface="Consolas"/>
              </a:rPr>
              <a:t> output:”  </a:t>
            </a:r>
            <a:endParaRPr>
              <a:latin typeface="Consolas"/>
              <a:ea typeface="Consolas"/>
              <a:cs typeface="Consolas"/>
              <a:sym typeface="Consolas"/>
            </a:endParaRPr>
          </a:p>
        </p:txBody>
      </p:sp>
      <p:sp>
        <p:nvSpPr>
          <p:cNvPr id="1037" name="Google Shape;1037;p96"/>
          <p:cNvSpPr txBox="1"/>
          <p:nvPr/>
        </p:nvSpPr>
        <p:spPr>
          <a:xfrm>
            <a:off x="2547100" y="3670000"/>
            <a:ext cx="106540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Lato"/>
                <a:ea typeface="Lato"/>
                <a:cs typeface="Lato"/>
                <a:sym typeface="Lato"/>
              </a:rPr>
              <a:t>Encoded-input:</a:t>
            </a:r>
            <a:r>
              <a:rPr lang="en" dirty="0">
                <a:latin typeface="Consolas"/>
                <a:ea typeface="Consolas"/>
                <a:cs typeface="Consolas"/>
                <a:sym typeface="Consolas"/>
              </a:rPr>
              <a:t> “def: </a:t>
            </a:r>
            <a:r>
              <a:rPr lang="en" dirty="0">
                <a:solidFill>
                  <a:srgbClr val="9900FF"/>
                </a:solidFill>
                <a:latin typeface="Consolas"/>
                <a:ea typeface="Consolas"/>
                <a:cs typeface="Consolas"/>
                <a:sym typeface="Consolas"/>
              </a:rPr>
              <a:t>${def} </a:t>
            </a:r>
            <a:r>
              <a:rPr lang="en" dirty="0">
                <a:latin typeface="Consolas"/>
                <a:ea typeface="Consolas"/>
                <a:cs typeface="Consolas"/>
                <a:sym typeface="Consolas"/>
              </a:rPr>
              <a:t>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output:”</a:t>
            </a:r>
            <a:endParaRPr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a:t>
            </a:r>
            <a:endParaRPr dirty="0">
              <a:latin typeface="Consolas"/>
              <a:ea typeface="Consolas"/>
              <a:cs typeface="Consolas"/>
              <a:sym typeface="Consolas"/>
            </a:endParaRPr>
          </a:p>
        </p:txBody>
      </p:sp>
      <p:sp>
        <p:nvSpPr>
          <p:cNvPr id="1038" name="Google Shape;1038;p96"/>
          <p:cNvSpPr txBox="1"/>
          <p:nvPr/>
        </p:nvSpPr>
        <p:spPr>
          <a:xfrm>
            <a:off x="822000" y="2656901"/>
            <a:ext cx="8402800" cy="1429582"/>
          </a:xfrm>
          <a:prstGeom prst="rect">
            <a:avLst/>
          </a:prstGeom>
          <a:noFill/>
          <a:ln>
            <a:noFill/>
          </a:ln>
        </p:spPr>
        <p:txBody>
          <a:bodyPr spcFirstLastPara="1" wrap="square" lIns="121900" tIns="121900" rIns="121900" bIns="121900" anchor="t" anchorCtr="0">
            <a:spAutoFit/>
          </a:bodyPr>
          <a:lstStyle/>
          <a:p>
            <a:pPr marL="1219170" lvl="1" indent="-423323">
              <a:lnSpc>
                <a:spcPct val="115000"/>
              </a:lnSpc>
              <a:spcBef>
                <a:spcPts val="2133"/>
              </a:spcBef>
              <a:spcAft>
                <a:spcPts val="0"/>
              </a:spcAft>
              <a:buClr>
                <a:srgbClr val="0000FF"/>
              </a:buClr>
              <a:buSzPts val="1400"/>
              <a:buFont typeface="Lato"/>
              <a:buChar char="○"/>
            </a:pPr>
            <a:r>
              <a:rPr lang="en">
                <a:solidFill>
                  <a:srgbClr val="0000FF"/>
                </a:solidFill>
                <a:latin typeface="Lato"/>
                <a:ea typeface="Lato"/>
                <a:cs typeface="Lato"/>
                <a:sym typeface="Lato"/>
              </a:rPr>
              <a:t>Prompt</a:t>
            </a:r>
            <a:endParaRPr>
              <a:solidFill>
                <a:srgbClr val="0000FF"/>
              </a:solidFill>
              <a:latin typeface="Lato"/>
              <a:ea typeface="Lato"/>
              <a:cs typeface="Lato"/>
              <a:sym typeface="Lato"/>
            </a:endParaRPr>
          </a:p>
          <a:p>
            <a:pPr marL="1828754" lvl="2" indent="-423323">
              <a:lnSpc>
                <a:spcPct val="115000"/>
              </a:lnSpc>
              <a:spcBef>
                <a:spcPts val="0"/>
              </a:spcBef>
              <a:spcAft>
                <a:spcPts val="0"/>
              </a:spcAft>
              <a:buClr>
                <a:srgbClr val="0000FF"/>
              </a:buClr>
              <a:buSzPts val="1400"/>
              <a:buFont typeface="Lato"/>
              <a:buChar char="■"/>
            </a:pPr>
            <a:endParaRPr>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039" name="Google Shape;1039;p96"/>
          <p:cNvSpPr txBox="1"/>
          <p:nvPr/>
        </p:nvSpPr>
        <p:spPr>
          <a:xfrm>
            <a:off x="822000" y="3344433"/>
            <a:ext cx="8267200" cy="2066679"/>
          </a:xfrm>
          <a:prstGeom prst="rect">
            <a:avLst/>
          </a:prstGeom>
          <a:noFill/>
          <a:ln>
            <a:noFill/>
          </a:ln>
        </p:spPr>
        <p:txBody>
          <a:bodyPr spcFirstLastPara="1" wrap="square" lIns="121900" tIns="121900" rIns="121900" bIns="121900" anchor="t" anchorCtr="0">
            <a:spAutoFit/>
          </a:bodyPr>
          <a:lstStyle/>
          <a:p>
            <a:pPr marL="1219170" lvl="1" indent="-423323">
              <a:lnSpc>
                <a:spcPct val="115000"/>
              </a:lnSpc>
              <a:spcBef>
                <a:spcPts val="2133"/>
              </a:spcBef>
              <a:spcAft>
                <a:spcPts val="0"/>
              </a:spcAft>
              <a:buClr>
                <a:srgbClr val="0000FF"/>
              </a:buClr>
              <a:buSzPts val="1400"/>
              <a:buFont typeface="Lato"/>
              <a:buChar char="○"/>
            </a:pPr>
            <a:r>
              <a:rPr lang="en">
                <a:solidFill>
                  <a:srgbClr val="0000FF"/>
                </a:solidFill>
                <a:latin typeface="Lato"/>
                <a:ea typeface="Lato"/>
                <a:cs typeface="Lato"/>
                <a:sym typeface="Lato"/>
              </a:rPr>
              <a:t>Prompt and Definition</a:t>
            </a:r>
            <a:endParaRPr>
              <a:solidFill>
                <a:srgbClr val="0000FF"/>
              </a:solidFill>
              <a:latin typeface="Lato"/>
              <a:ea typeface="Lato"/>
              <a:cs typeface="Lato"/>
              <a:sym typeface="Lato"/>
            </a:endParaRPr>
          </a:p>
          <a:p>
            <a:pPr marL="1828754" lvl="2" indent="-423323">
              <a:lnSpc>
                <a:spcPct val="115000"/>
              </a:lnSpc>
              <a:spcBef>
                <a:spcPts val="0"/>
              </a:spcBef>
              <a:spcAft>
                <a:spcPts val="0"/>
              </a:spcAft>
              <a:buClr>
                <a:srgbClr val="0000FF"/>
              </a:buClr>
              <a:buSzPts val="1400"/>
              <a:buFont typeface="Lato"/>
              <a:buChar char="■"/>
            </a:pPr>
            <a:endParaRPr>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Positive Examples only</a:t>
            </a:r>
            <a:endParaRPr>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All Instructions</a:t>
            </a:r>
            <a:endParaRPr>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1000"/>
                                        <p:tgtEl>
                                          <p:spTgt spid="10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Effect transition="in" filter="fade">
                                      <p:cBhvr>
                                        <p:cTn id="12" dur="1000"/>
                                        <p:tgtEl>
                                          <p:spTgt spid="10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8"/>
                                        </p:tgtEl>
                                        <p:attrNameLst>
                                          <p:attrName>style.visibility</p:attrName>
                                        </p:attrNameLst>
                                      </p:cBhvr>
                                      <p:to>
                                        <p:strVal val="visible"/>
                                      </p:to>
                                    </p:set>
                                    <p:animEffect transition="in" filter="fade">
                                      <p:cBhvr>
                                        <p:cTn id="17" dur="1000"/>
                                        <p:tgtEl>
                                          <p:spTgt spid="10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10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9"/>
                                        </p:tgtEl>
                                        <p:attrNameLst>
                                          <p:attrName>style.visibility</p:attrName>
                                        </p:attrNameLst>
                                      </p:cBhvr>
                                      <p:to>
                                        <p:strVal val="visible"/>
                                      </p:to>
                                    </p:set>
                                    <p:animEffect transition="in" filter="fade">
                                      <p:cBhvr>
                                        <p:cTn id="27" dur="1000"/>
                                        <p:tgtEl>
                                          <p:spTgt spid="1039"/>
                                        </p:tgtEl>
                                      </p:cBhvr>
                                    </p:animEffect>
                                  </p:childTnLst>
                                </p:cTn>
                              </p:par>
                              <p:par>
                                <p:cTn id="28" presetID="10" presetClass="entr" presetSubtype="0" fill="hold" nodeType="withEffect">
                                  <p:stCondLst>
                                    <p:cond delay="0"/>
                                  </p:stCondLst>
                                  <p:childTnLst>
                                    <p:set>
                                      <p:cBhvr>
                                        <p:cTn id="29" dur="1" fill="hold">
                                          <p:stCondLst>
                                            <p:cond delay="0"/>
                                          </p:stCondLst>
                                        </p:cTn>
                                        <p:tgtEl>
                                          <p:spTgt spid="1037"/>
                                        </p:tgtEl>
                                        <p:attrNameLst>
                                          <p:attrName>style.visibility</p:attrName>
                                        </p:attrNameLst>
                                      </p:cBhvr>
                                      <p:to>
                                        <p:strVal val="visible"/>
                                      </p:to>
                                    </p:set>
                                    <p:animEffect transition="in" filter="fade">
                                      <p:cBhvr>
                                        <p:cTn id="30" dur="10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1CEE-F810-7E41-A23E-DE54E8DDD96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966013-77CD-A346-93DA-519B779202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BAB50-E3B0-9A4B-97CE-1BA4A53AA6AE}"/>
              </a:ext>
            </a:extLst>
          </p:cNvPr>
          <p:cNvSpPr>
            <a:spLocks noGrp="1"/>
          </p:cNvSpPr>
          <p:nvPr>
            <p:ph type="sldNum" idx="12"/>
          </p:nvPr>
        </p:nvSpPr>
        <p:spPr/>
        <p:txBody>
          <a:bodyPr/>
          <a:lstStyle/>
          <a:p>
            <a:fld id="{00000000-1234-1234-1234-123412341234}" type="slidenum">
              <a:rPr lang="en" smtClean="0"/>
              <a:pPr/>
              <a:t>138</a:t>
            </a:fld>
            <a:endParaRPr lang="en"/>
          </a:p>
        </p:txBody>
      </p:sp>
      <p:sp>
        <p:nvSpPr>
          <p:cNvPr id="5" name="Google Shape;1037;p96">
            <a:extLst>
              <a:ext uri="{FF2B5EF4-FFF2-40B4-BE49-F238E27FC236}">
                <a16:creationId xmlns:a16="http://schemas.microsoft.com/office/drawing/2014/main" id="{A65F94DD-C2F0-F84E-A4B9-B30D1C55D40D}"/>
              </a:ext>
            </a:extLst>
          </p:cNvPr>
          <p:cNvSpPr txBox="1"/>
          <p:nvPr/>
        </p:nvSpPr>
        <p:spPr>
          <a:xfrm>
            <a:off x="1406789" y="2927724"/>
            <a:ext cx="8350397" cy="246217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dirty="0">
                <a:latin typeface="Consolas"/>
                <a:ea typeface="Consolas"/>
                <a:cs typeface="Consolas"/>
                <a:sym typeface="Consolas"/>
              </a:rPr>
              <a:t>“definition: </a:t>
            </a:r>
            <a:r>
              <a:rPr lang="en" dirty="0">
                <a:solidFill>
                  <a:srgbClr val="9900FF"/>
                </a:solidFill>
                <a:latin typeface="Consolas"/>
                <a:ea typeface="Consolas"/>
                <a:cs typeface="Consolas"/>
                <a:sym typeface="Consolas"/>
              </a:rPr>
              <a:t>${def} </a:t>
            </a:r>
          </a:p>
          <a:p>
            <a:pPr>
              <a:spcBef>
                <a:spcPts val="0"/>
              </a:spcBef>
              <a:spcAft>
                <a:spcPts val="0"/>
              </a:spcAft>
            </a:pPr>
            <a:r>
              <a:rPr lang="en-US" dirty="0">
                <a:latin typeface="Consolas"/>
                <a:ea typeface="Consolas"/>
                <a:cs typeface="Consolas"/>
                <a:sym typeface="Consolas"/>
              </a:rPr>
              <a:t> things to avoid</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${avoid} </a:t>
            </a:r>
          </a:p>
          <a:p>
            <a:pPr>
              <a:spcBef>
                <a:spcPts val="0"/>
              </a:spcBef>
              <a:spcAft>
                <a:spcPts val="0"/>
              </a:spcAft>
            </a:pPr>
            <a:r>
              <a:rPr lang="en-US" dirty="0">
                <a:latin typeface="Consolas"/>
                <a:ea typeface="Consolas"/>
                <a:cs typeface="Consolas"/>
                <a:sym typeface="Consolas"/>
              </a:rPr>
              <a:t> emphasis/caution</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${emphasis} </a:t>
            </a:r>
            <a:endParaRPr lang="en" dirty="0">
              <a:latin typeface="Consolas"/>
              <a:ea typeface="Consolas"/>
              <a:cs typeface="Consolas"/>
              <a:sym typeface="Consolas"/>
            </a:endParaRPr>
          </a:p>
          <a:p>
            <a:pPr>
              <a:spcBef>
                <a:spcPts val="0"/>
              </a:spcBef>
              <a:spcAft>
                <a:spcPts val="0"/>
              </a:spcAft>
            </a:pPr>
            <a:r>
              <a:rPr lang="en-US" dirty="0">
                <a:latin typeface="Consolas"/>
                <a:ea typeface="Consolas"/>
                <a:cs typeface="Consolas"/>
                <a:sym typeface="Consolas"/>
              </a:rPr>
              <a:t> Positive example1</a:t>
            </a:r>
            <a:r>
              <a:rPr lang="en" dirty="0">
                <a:latin typeface="Consolas"/>
                <a:ea typeface="Consolas"/>
                <a:cs typeface="Consolas"/>
                <a:sym typeface="Consolas"/>
              </a:rPr>
              <a:t>:</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ex_in</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output: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ex_out</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reason: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ex_reas</a:t>
            </a:r>
            <a:r>
              <a:rPr lang="en" dirty="0">
                <a:solidFill>
                  <a:srgbClr val="9900FF"/>
                </a:solidFill>
                <a:latin typeface="Consolas"/>
                <a:ea typeface="Consolas"/>
                <a:cs typeface="Consolas"/>
                <a:sym typeface="Consolas"/>
              </a:rPr>
              <a:t>}</a:t>
            </a:r>
            <a:endParaRPr lang="en"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a:t>
            </a:r>
            <a:endParaRPr dirty="0">
              <a:latin typeface="Consolas"/>
              <a:ea typeface="Consolas"/>
              <a:cs typeface="Consolas"/>
              <a:sym typeface="Consolas"/>
            </a:endParaRPr>
          </a:p>
        </p:txBody>
      </p:sp>
    </p:spTree>
    <p:extLst>
      <p:ext uri="{BB962C8B-B14F-4D97-AF65-F5344CB8AC3E}">
        <p14:creationId xmlns:p14="http://schemas.microsoft.com/office/powerpoint/2010/main" val="2086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Format-Specific Model Design</a:t>
            </a:r>
          </a:p>
        </p:txBody>
      </p:sp>
      <p:sp>
        <p:nvSpPr>
          <p:cNvPr id="4" name="Rounded Rectangle 3">
            <a:extLst>
              <a:ext uri="{FF2B5EF4-FFF2-40B4-BE49-F238E27FC236}">
                <a16:creationId xmlns:a16="http://schemas.microsoft.com/office/drawing/2014/main" id="{29923198-89B8-E045-9A02-6BE30F5490AC}"/>
              </a:ext>
            </a:extLst>
          </p:cNvPr>
          <p:cNvSpPr/>
          <p:nvPr/>
        </p:nvSpPr>
        <p:spPr>
          <a:xfrm>
            <a:off x="1557843" y="2563102"/>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6CB49E-D374-4D4B-B7B8-A5792BF024D9}"/>
              </a:ext>
            </a:extLst>
          </p:cNvPr>
          <p:cNvGrpSpPr/>
          <p:nvPr/>
        </p:nvGrpSpPr>
        <p:grpSpPr>
          <a:xfrm>
            <a:off x="1227991" y="3353397"/>
            <a:ext cx="308034" cy="1462135"/>
            <a:chOff x="959667" y="3388037"/>
            <a:chExt cx="464019" cy="1462135"/>
          </a:xfrm>
        </p:grpSpPr>
        <p:cxnSp>
          <p:nvCxnSpPr>
            <p:cNvPr id="6" name="Straight Arrow Connector 5">
              <a:extLst>
                <a:ext uri="{FF2B5EF4-FFF2-40B4-BE49-F238E27FC236}">
                  <a16:creationId xmlns:a16="http://schemas.microsoft.com/office/drawing/2014/main" id="{6FD96F91-8AE8-624E-A6C8-B32A1AD4FFE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65EDB6E-AB3D-F248-8FA4-4BEAC4FCA75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6430D7D-5576-1A4F-B3BD-2FBF7A5E442C}"/>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9922BA56-E4D4-D042-B164-A6B74C6ED681}"/>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F5695A3C-4D5E-334A-80A5-25205BBAF7BE}"/>
              </a:ext>
            </a:extLst>
          </p:cNvPr>
          <p:cNvPicPr>
            <a:picLocks noChangeAspect="1"/>
          </p:cNvPicPr>
          <p:nvPr/>
        </p:nvPicPr>
        <p:blipFill>
          <a:blip r:embed="rId3"/>
          <a:stretch>
            <a:fillRect/>
          </a:stretch>
        </p:blipFill>
        <p:spPr>
          <a:xfrm>
            <a:off x="1844629" y="3133426"/>
            <a:ext cx="2319802" cy="2009741"/>
          </a:xfrm>
          <a:prstGeom prst="rect">
            <a:avLst/>
          </a:prstGeom>
        </p:spPr>
      </p:pic>
      <p:sp>
        <p:nvSpPr>
          <p:cNvPr id="11" name="Rounded Rectangle 10">
            <a:extLst>
              <a:ext uri="{FF2B5EF4-FFF2-40B4-BE49-F238E27FC236}">
                <a16:creationId xmlns:a16="http://schemas.microsoft.com/office/drawing/2014/main" id="{F4053047-5677-CA46-886B-49F8BC69E464}"/>
              </a:ext>
            </a:extLst>
          </p:cNvPr>
          <p:cNvSpPr/>
          <p:nvPr/>
        </p:nvSpPr>
        <p:spPr>
          <a:xfrm>
            <a:off x="411424" y="3133426"/>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12" name="Rounded Rectangle 11">
            <a:extLst>
              <a:ext uri="{FF2B5EF4-FFF2-40B4-BE49-F238E27FC236}">
                <a16:creationId xmlns:a16="http://schemas.microsoft.com/office/drawing/2014/main" id="{9F0BEC09-FA2B-1847-9454-3E561140FCAF}"/>
              </a:ext>
            </a:extLst>
          </p:cNvPr>
          <p:cNvSpPr/>
          <p:nvPr/>
        </p:nvSpPr>
        <p:spPr>
          <a:xfrm>
            <a:off x="4832114" y="3164758"/>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grpSp>
        <p:nvGrpSpPr>
          <p:cNvPr id="13" name="Group 12">
            <a:extLst>
              <a:ext uri="{FF2B5EF4-FFF2-40B4-BE49-F238E27FC236}">
                <a16:creationId xmlns:a16="http://schemas.microsoft.com/office/drawing/2014/main" id="{EED2642B-F7BE-B74C-8380-3B3BCFDAC622}"/>
              </a:ext>
            </a:extLst>
          </p:cNvPr>
          <p:cNvGrpSpPr/>
          <p:nvPr/>
        </p:nvGrpSpPr>
        <p:grpSpPr>
          <a:xfrm>
            <a:off x="4492176" y="3347529"/>
            <a:ext cx="308034" cy="1462135"/>
            <a:chOff x="959667" y="3388037"/>
            <a:chExt cx="464019" cy="1462135"/>
          </a:xfrm>
        </p:grpSpPr>
        <p:cxnSp>
          <p:nvCxnSpPr>
            <p:cNvPr id="14" name="Straight Arrow Connector 13">
              <a:extLst>
                <a:ext uri="{FF2B5EF4-FFF2-40B4-BE49-F238E27FC236}">
                  <a16:creationId xmlns:a16="http://schemas.microsoft.com/office/drawing/2014/main" id="{60594D5B-4942-CD4F-9C8C-C69CC6074B55}"/>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479E1C7-A868-4D4D-9096-254C9A34A17B}"/>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B8068E-A57C-2541-8A7C-689DBE59632A}"/>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5DD0C3B-2C76-FA43-B991-3594A97B3FF7}"/>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 name="Rectangular Callout 18">
            <a:extLst>
              <a:ext uri="{FF2B5EF4-FFF2-40B4-BE49-F238E27FC236}">
                <a16:creationId xmlns:a16="http://schemas.microsoft.com/office/drawing/2014/main" id="{EFB1D24F-7272-0A43-BD31-3DBB723AEDB2}"/>
              </a:ext>
            </a:extLst>
          </p:cNvPr>
          <p:cNvSpPr/>
          <p:nvPr/>
        </p:nvSpPr>
        <p:spPr>
          <a:xfrm>
            <a:off x="3962399" y="5743943"/>
            <a:ext cx="1833762" cy="751114"/>
          </a:xfrm>
          <a:prstGeom prst="wedgeRectCallout">
            <a:avLst>
              <a:gd name="adj1" fmla="val 17827"/>
              <a:gd name="adj2" fmla="val -115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Dataset-specific assumptions 😢</a:t>
            </a:r>
          </a:p>
        </p:txBody>
      </p:sp>
      <p:graphicFrame>
        <p:nvGraphicFramePr>
          <p:cNvPr id="22" name="Table 21">
            <a:extLst>
              <a:ext uri="{FF2B5EF4-FFF2-40B4-BE49-F238E27FC236}">
                <a16:creationId xmlns:a16="http://schemas.microsoft.com/office/drawing/2014/main" id="{BFA24205-0E25-A349-8529-E759A603537D}"/>
              </a:ext>
            </a:extLst>
          </p:cNvPr>
          <p:cNvGraphicFramePr>
            <a:graphicFrameLocks noGrp="1"/>
          </p:cNvGraphicFramePr>
          <p:nvPr>
            <p:extLst>
              <p:ext uri="{D42A27DB-BD31-4B8C-83A1-F6EECF244321}">
                <p14:modId xmlns:p14="http://schemas.microsoft.com/office/powerpoint/2010/main" val="3760380255"/>
              </p:ext>
            </p:extLst>
          </p:nvPr>
        </p:nvGraphicFramePr>
        <p:xfrm>
          <a:off x="6210889" y="3384396"/>
          <a:ext cx="5718352" cy="2661920"/>
        </p:xfrm>
        <a:graphic>
          <a:graphicData uri="http://schemas.openxmlformats.org/drawingml/2006/table">
            <a:tbl>
              <a:tblPr firstRow="1" bandRow="1">
                <a:tableStyleId>{5C22544A-7EE6-4342-B048-85BDC9FD1C3A}</a:tableStyleId>
              </a:tblPr>
              <a:tblGrid>
                <a:gridCol w="2198240">
                  <a:extLst>
                    <a:ext uri="{9D8B030D-6E8A-4147-A177-3AD203B41FA5}">
                      <a16:colId xmlns:a16="http://schemas.microsoft.com/office/drawing/2014/main" val="243073372"/>
                    </a:ext>
                  </a:extLst>
                </a:gridCol>
                <a:gridCol w="3520112">
                  <a:extLst>
                    <a:ext uri="{9D8B030D-6E8A-4147-A177-3AD203B41FA5}">
                      <a16:colId xmlns:a16="http://schemas.microsoft.com/office/drawing/2014/main" val="4068774688"/>
                    </a:ext>
                  </a:extLst>
                </a:gridCol>
              </a:tblGrid>
              <a:tr h="370840">
                <a:tc>
                  <a:txBody>
                    <a:bodyPr/>
                    <a:lstStyle/>
                    <a:p>
                      <a:pPr algn="ctr"/>
                      <a:r>
                        <a:rPr lang="en-US" dirty="0"/>
                        <a:t>format</a:t>
                      </a:r>
                    </a:p>
                  </a:txBody>
                  <a:tcPr/>
                </a:tc>
                <a:tc>
                  <a:txBody>
                    <a:bodyPr/>
                    <a:lstStyle/>
                    <a:p>
                      <a:pPr algn="ctr"/>
                      <a:r>
                        <a:rPr lang="en-US" dirty="0"/>
                        <a:t>assumption</a:t>
                      </a:r>
                    </a:p>
                  </a:txBody>
                  <a:tcPr/>
                </a:tc>
                <a:extLst>
                  <a:ext uri="{0D108BD9-81ED-4DB2-BD59-A6C34878D82A}">
                    <a16:rowId xmlns:a16="http://schemas.microsoft.com/office/drawing/2014/main" val="117047485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Yes/No QA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txBody>
                  <a:tcPr/>
                </a:tc>
                <a:extLst>
                  <a:ext uri="{0D108BD9-81ED-4DB2-BD59-A6C34878D82A}">
                    <a16:rowId xmlns:a16="http://schemas.microsoft.com/office/drawing/2014/main" val="512712009"/>
                  </a:ext>
                </a:extLst>
              </a:tr>
              <a:tr h="4654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Multiple-choice QA</a:t>
                      </a:r>
                    </a:p>
                  </a:txBody>
                  <a:tcPr/>
                </a:tc>
                <a:tc>
                  <a:txBody>
                    <a:bodyPr/>
                    <a:lstStyle/>
                    <a:p>
                      <a:br>
                        <a:rPr lang="en-US" dirty="0"/>
                      </a:br>
                      <a:endParaRPr lang="en-US" dirty="0"/>
                    </a:p>
                  </a:txBody>
                  <a:tcPr/>
                </a:tc>
                <a:extLst>
                  <a:ext uri="{0D108BD9-81ED-4DB2-BD59-A6C34878D82A}">
                    <a16:rowId xmlns:a16="http://schemas.microsoft.com/office/drawing/2014/main" val="972367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ym typeface="Wingdings" pitchFamily="2" charset="2"/>
                        </a:rPr>
                        <a:t>Extractive QA</a:t>
                      </a:r>
                    </a:p>
                  </a:txBody>
                  <a:tcPr/>
                </a:tc>
                <a:tc>
                  <a:txBody>
                    <a:bodyPr/>
                    <a:lstStyle/>
                    <a:p>
                      <a:br>
                        <a:rPr lang="en-US" dirty="0"/>
                      </a:br>
                      <a:endParaRPr lang="en-US" dirty="0"/>
                    </a:p>
                  </a:txBody>
                  <a:tcPr/>
                </a:tc>
                <a:extLst>
                  <a:ext uri="{0D108BD9-81ED-4DB2-BD59-A6C34878D82A}">
                    <a16:rowId xmlns:a16="http://schemas.microsoft.com/office/drawing/2014/main" val="23669914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Abstractive QA</a:t>
                      </a:r>
                      <a:endParaRPr lang="en-US" sz="1800" dirty="0">
                        <a:sym typeface="Wingdings" pitchFamily="2" charset="2"/>
                      </a:endParaRPr>
                    </a:p>
                  </a:txBody>
                  <a:tcPr/>
                </a:tc>
                <a:tc>
                  <a:txBody>
                    <a:bodyPr/>
                    <a:lstStyle/>
                    <a:p>
                      <a:br>
                        <a:rPr lang="en-US" dirty="0"/>
                      </a:br>
                      <a:endParaRPr lang="en-US" dirty="0"/>
                    </a:p>
                  </a:txBody>
                  <a:tcPr/>
                </a:tc>
                <a:extLst>
                  <a:ext uri="{0D108BD9-81ED-4DB2-BD59-A6C34878D82A}">
                    <a16:rowId xmlns:a16="http://schemas.microsoft.com/office/drawing/2014/main" val="82591444"/>
                  </a:ext>
                </a:extLst>
              </a:tr>
            </a:tbl>
          </a:graphicData>
        </a:graphic>
      </p:graphicFrame>
      <p:sp>
        <p:nvSpPr>
          <p:cNvPr id="24" name="Rectangle 23">
            <a:extLst>
              <a:ext uri="{FF2B5EF4-FFF2-40B4-BE49-F238E27FC236}">
                <a16:creationId xmlns:a16="http://schemas.microsoft.com/office/drawing/2014/main" id="{2DC9CC5F-7231-334D-B3A8-5AFFFF07F63E}"/>
              </a:ext>
            </a:extLst>
          </p:cNvPr>
          <p:cNvSpPr/>
          <p:nvPr/>
        </p:nvSpPr>
        <p:spPr>
          <a:xfrm>
            <a:off x="8401413" y="3749335"/>
            <a:ext cx="3527828" cy="338554"/>
          </a:xfrm>
          <a:prstGeom prst="rect">
            <a:avLst/>
          </a:prstGeom>
        </p:spPr>
        <p:txBody>
          <a:bodyPr wrap="square">
            <a:spAutoFit/>
          </a:bodyPr>
          <a:lstStyle/>
          <a:p>
            <a:pPr lvl="0" algn="ctr" eaLnBrk="1" fontAlgn="auto" hangingPunct="1">
              <a:spcBef>
                <a:spcPts val="0"/>
              </a:spcBef>
              <a:spcAft>
                <a:spcPts val="0"/>
              </a:spcAft>
              <a:defRPr/>
            </a:pPr>
            <a:r>
              <a:rPr lang="en-US" sz="1600" i="1" dirty="0">
                <a:sym typeface="Wingdings" pitchFamily="2" charset="2"/>
              </a:rPr>
              <a:t>binary output </a:t>
            </a:r>
          </a:p>
        </p:txBody>
      </p:sp>
      <p:sp>
        <p:nvSpPr>
          <p:cNvPr id="25" name="Rectangle 24">
            <a:extLst>
              <a:ext uri="{FF2B5EF4-FFF2-40B4-BE49-F238E27FC236}">
                <a16:creationId xmlns:a16="http://schemas.microsoft.com/office/drawing/2014/main" id="{FE6ABEE1-A13A-3A48-B276-50FEB680C428}"/>
              </a:ext>
            </a:extLst>
          </p:cNvPr>
          <p:cNvSpPr/>
          <p:nvPr/>
        </p:nvSpPr>
        <p:spPr>
          <a:xfrm>
            <a:off x="8383741" y="4265434"/>
            <a:ext cx="3650604" cy="323165"/>
          </a:xfrm>
          <a:prstGeom prst="rect">
            <a:avLst/>
          </a:prstGeom>
        </p:spPr>
        <p:txBody>
          <a:bodyPr wrap="square">
            <a:spAutoFit/>
          </a:bodyPr>
          <a:lstStyle/>
          <a:p>
            <a:r>
              <a:rPr lang="en-US" sz="1500" i="1" dirty="0">
                <a:sym typeface="Wingdings" pitchFamily="2" charset="2"/>
              </a:rPr>
              <a:t>One correct answer from a list of candidates. </a:t>
            </a:r>
            <a:endParaRPr lang="en-US" sz="1500" i="1" dirty="0"/>
          </a:p>
        </p:txBody>
      </p:sp>
      <p:sp>
        <p:nvSpPr>
          <p:cNvPr id="26" name="Rectangle 25">
            <a:extLst>
              <a:ext uri="{FF2B5EF4-FFF2-40B4-BE49-F238E27FC236}">
                <a16:creationId xmlns:a16="http://schemas.microsoft.com/office/drawing/2014/main" id="{2E610A5D-3ACB-514B-9D6B-C91BBF1D1E02}"/>
              </a:ext>
            </a:extLst>
          </p:cNvPr>
          <p:cNvSpPr/>
          <p:nvPr/>
        </p:nvSpPr>
        <p:spPr>
          <a:xfrm>
            <a:off x="8583436" y="4942031"/>
            <a:ext cx="3545500" cy="338554"/>
          </a:xfrm>
          <a:prstGeom prst="rect">
            <a:avLst/>
          </a:prstGeom>
        </p:spPr>
        <p:txBody>
          <a:bodyPr wrap="square">
            <a:spAutoFit/>
          </a:bodyPr>
          <a:lstStyle/>
          <a:p>
            <a:r>
              <a:rPr lang="en-US" sz="1600" i="1" dirty="0">
                <a:sym typeface="Wingdings" pitchFamily="2" charset="2"/>
              </a:rPr>
              <a:t>answer is a substring of  paragraph </a:t>
            </a:r>
            <a:endParaRPr lang="en-US" sz="1600" i="1" dirty="0"/>
          </a:p>
        </p:txBody>
      </p:sp>
      <p:sp>
        <p:nvSpPr>
          <p:cNvPr id="27" name="Rectangle 26">
            <a:extLst>
              <a:ext uri="{FF2B5EF4-FFF2-40B4-BE49-F238E27FC236}">
                <a16:creationId xmlns:a16="http://schemas.microsoft.com/office/drawing/2014/main" id="{B9999686-5B4E-A14F-9376-45AB05CD7AFB}"/>
              </a:ext>
            </a:extLst>
          </p:cNvPr>
          <p:cNvSpPr/>
          <p:nvPr/>
        </p:nvSpPr>
        <p:spPr>
          <a:xfrm>
            <a:off x="8383741" y="5525733"/>
            <a:ext cx="3545500" cy="338554"/>
          </a:xfrm>
          <a:prstGeom prst="rect">
            <a:avLst/>
          </a:prstGeom>
        </p:spPr>
        <p:txBody>
          <a:bodyPr wrap="square">
            <a:spAutoFit/>
          </a:bodyPr>
          <a:lstStyle/>
          <a:p>
            <a:r>
              <a:rPr lang="en-US" sz="1600" i="1" dirty="0">
                <a:sym typeface="Wingdings" pitchFamily="2" charset="2"/>
              </a:rPr>
              <a:t>answer to be inferred from the paragraph</a:t>
            </a:r>
            <a:endParaRPr lang="en-US" sz="1600" i="1" dirty="0"/>
          </a:p>
        </p:txBody>
      </p:sp>
      <p:sp>
        <p:nvSpPr>
          <p:cNvPr id="28" name="Content Placeholder 27">
            <a:extLst>
              <a:ext uri="{FF2B5EF4-FFF2-40B4-BE49-F238E27FC236}">
                <a16:creationId xmlns:a16="http://schemas.microsoft.com/office/drawing/2014/main" id="{181F1A03-7E2C-9849-A9E4-501EFCAA4FF9}"/>
              </a:ext>
            </a:extLst>
          </p:cNvPr>
          <p:cNvSpPr>
            <a:spLocks noGrp="1"/>
          </p:cNvSpPr>
          <p:nvPr>
            <p:ph idx="1"/>
          </p:nvPr>
        </p:nvSpPr>
        <p:spPr>
          <a:xfrm>
            <a:off x="5907668" y="1368321"/>
            <a:ext cx="6284331" cy="1979208"/>
          </a:xfrm>
          <a:solidFill>
            <a:schemeClr val="bg1"/>
          </a:solidFill>
        </p:spPr>
        <p:txBody>
          <a:bodyPr/>
          <a:lstStyle/>
          <a:p>
            <a:pPr marL="0" indent="0">
              <a:buNone/>
            </a:pPr>
            <a:br>
              <a:rPr lang="en-US" sz="2000" dirty="0"/>
            </a:br>
            <a:r>
              <a:rPr lang="en-US" sz="2400" dirty="0"/>
              <a:t>Consequences of format-specific designs:</a:t>
            </a:r>
          </a:p>
          <a:p>
            <a:r>
              <a:rPr lang="en-US" sz="2000" b="1" dirty="0">
                <a:solidFill>
                  <a:schemeClr val="tx1">
                    <a:lumMod val="50000"/>
                  </a:schemeClr>
                </a:solidFill>
              </a:rPr>
              <a:t>Prevent generalization</a:t>
            </a:r>
            <a:r>
              <a:rPr lang="en-US" sz="2000" dirty="0">
                <a:solidFill>
                  <a:schemeClr val="tx1">
                    <a:lumMod val="50000"/>
                  </a:schemeClr>
                </a:solidFill>
              </a:rPr>
              <a:t> </a:t>
            </a:r>
            <a:r>
              <a:rPr lang="en-US" sz="2000" dirty="0"/>
              <a:t>across formats </a:t>
            </a:r>
          </a:p>
          <a:p>
            <a:r>
              <a:rPr lang="en-US" sz="2000" b="1" dirty="0"/>
              <a:t>Don’t benefit</a:t>
            </a:r>
            <a:r>
              <a:rPr lang="en-US" sz="2000" dirty="0"/>
              <a:t> from labeled data of other formats </a:t>
            </a:r>
          </a:p>
        </p:txBody>
      </p:sp>
      <p:sp>
        <p:nvSpPr>
          <p:cNvPr id="29" name="Slide Number Placeholder 28">
            <a:extLst>
              <a:ext uri="{FF2B5EF4-FFF2-40B4-BE49-F238E27FC236}">
                <a16:creationId xmlns:a16="http://schemas.microsoft.com/office/drawing/2014/main" id="{14083681-3AFA-0C43-B8B0-7C13271F27BE}"/>
              </a:ext>
            </a:extLst>
          </p:cNvPr>
          <p:cNvSpPr>
            <a:spLocks noGrp="1"/>
          </p:cNvSpPr>
          <p:nvPr>
            <p:ph type="sldNum" sz="quarter" idx="10"/>
          </p:nvPr>
        </p:nvSpPr>
        <p:spPr/>
        <p:txBody>
          <a:bodyPr/>
          <a:lstStyle/>
          <a:p>
            <a:pPr>
              <a:defRPr/>
            </a:pPr>
            <a:fld id="{0121240C-47AF-2F4D-83B3-CC3EDF50F794}" type="slidenum">
              <a:rPr lang="en-US" smtClean="0"/>
              <a:pPr>
                <a:defRPr/>
              </a:pPr>
              <a:t>14</a:t>
            </a:fld>
            <a:endParaRPr lang="en-US" dirty="0"/>
          </a:p>
        </p:txBody>
      </p:sp>
    </p:spTree>
    <p:extLst>
      <p:ext uri="{BB962C8B-B14F-4D97-AF65-F5344CB8AC3E}">
        <p14:creationId xmlns:p14="http://schemas.microsoft.com/office/powerpoint/2010/main" val="24338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xEl>
                                              <p:pRg st="2" end="2"/>
                                            </p:txEl>
                                          </p:spTgt>
                                        </p:tgtEl>
                                        <p:attrNameLst>
                                          <p:attrName>style.visibility</p:attrName>
                                        </p:attrNameLst>
                                      </p:cBhvr>
                                      <p:to>
                                        <p:strVal val="visible"/>
                                      </p:to>
                                    </p:set>
                                    <p:animEffect transition="in" filter="fade">
                                      <p:cBhvr>
                                        <p:cTn id="4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Format-Specific Model Design (2)</a:t>
            </a:r>
          </a:p>
        </p:txBody>
      </p:sp>
      <p:grpSp>
        <p:nvGrpSpPr>
          <p:cNvPr id="4" name="Group 3">
            <a:extLst>
              <a:ext uri="{FF2B5EF4-FFF2-40B4-BE49-F238E27FC236}">
                <a16:creationId xmlns:a16="http://schemas.microsoft.com/office/drawing/2014/main" id="{3128E3D5-76B3-F44E-ADE7-BAC81D47F933}"/>
              </a:ext>
            </a:extLst>
          </p:cNvPr>
          <p:cNvGrpSpPr/>
          <p:nvPr/>
        </p:nvGrpSpPr>
        <p:grpSpPr>
          <a:xfrm>
            <a:off x="838200" y="1838155"/>
            <a:ext cx="10618743" cy="1985791"/>
            <a:chOff x="838200" y="1838155"/>
            <a:chExt cx="10618743" cy="1985791"/>
          </a:xfrm>
        </p:grpSpPr>
        <p:sp>
          <p:nvSpPr>
            <p:cNvPr id="5" name="Rectangle 4">
              <a:extLst>
                <a:ext uri="{FF2B5EF4-FFF2-40B4-BE49-F238E27FC236}">
                  <a16:creationId xmlns:a16="http://schemas.microsoft.com/office/drawing/2014/main" id="{BAA19890-465A-2544-8F80-FCCCAF83873D}"/>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6" name="Rectangle 5">
              <a:extLst>
                <a:ext uri="{FF2B5EF4-FFF2-40B4-BE49-F238E27FC236}">
                  <a16:creationId xmlns:a16="http://schemas.microsoft.com/office/drawing/2014/main" id="{43E1EBE6-DF9F-ED48-A2DB-37E847023BDA}"/>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7" name="Alternate Process 6">
              <a:extLst>
                <a:ext uri="{FF2B5EF4-FFF2-40B4-BE49-F238E27FC236}">
                  <a16:creationId xmlns:a16="http://schemas.microsoft.com/office/drawing/2014/main" id="{4269482B-BAB9-B644-9499-D325AC0ED32F}"/>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grpSp>
      <p:sp>
        <p:nvSpPr>
          <p:cNvPr id="9" name="Chevron 8">
            <a:extLst>
              <a:ext uri="{FF2B5EF4-FFF2-40B4-BE49-F238E27FC236}">
                <a16:creationId xmlns:a16="http://schemas.microsoft.com/office/drawing/2014/main" id="{678264A3-83A6-C748-A790-C82A33477375}"/>
              </a:ext>
            </a:extLst>
          </p:cNvPr>
          <p:cNvSpPr/>
          <p:nvPr/>
        </p:nvSpPr>
        <p:spPr>
          <a:xfrm>
            <a:off x="4983274" y="271237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3FE0FFB7-2C4E-0E49-8C33-FE2657038D54}"/>
              </a:ext>
            </a:extLst>
          </p:cNvPr>
          <p:cNvCxnSpPr/>
          <p:nvPr/>
        </p:nvCxnSpPr>
        <p:spPr>
          <a:xfrm>
            <a:off x="393700" y="4013200"/>
            <a:ext cx="11277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hevron 13">
            <a:extLst>
              <a:ext uri="{FF2B5EF4-FFF2-40B4-BE49-F238E27FC236}">
                <a16:creationId xmlns:a16="http://schemas.microsoft.com/office/drawing/2014/main" id="{052D8432-6CC1-474D-BC49-A92C4E866FC4}"/>
              </a:ext>
            </a:extLst>
          </p:cNvPr>
          <p:cNvSpPr/>
          <p:nvPr/>
        </p:nvSpPr>
        <p:spPr>
          <a:xfrm>
            <a:off x="4983274"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endParaRPr>
          </a:p>
        </p:txBody>
      </p:sp>
      <p:grpSp>
        <p:nvGrpSpPr>
          <p:cNvPr id="8" name="Group 7">
            <a:extLst>
              <a:ext uri="{FF2B5EF4-FFF2-40B4-BE49-F238E27FC236}">
                <a16:creationId xmlns:a16="http://schemas.microsoft.com/office/drawing/2014/main" id="{904B3D09-6F8D-4D4A-9290-62572EE81A6A}"/>
              </a:ext>
            </a:extLst>
          </p:cNvPr>
          <p:cNvGrpSpPr/>
          <p:nvPr/>
        </p:nvGrpSpPr>
        <p:grpSpPr>
          <a:xfrm>
            <a:off x="631524" y="4511963"/>
            <a:ext cx="10784059" cy="2003354"/>
            <a:chOff x="631524" y="4511963"/>
            <a:chExt cx="10784059" cy="2003354"/>
          </a:xfrm>
        </p:grpSpPr>
        <p:sp>
          <p:nvSpPr>
            <p:cNvPr id="10" name="Rectangle 9">
              <a:extLst>
                <a:ext uri="{FF2B5EF4-FFF2-40B4-BE49-F238E27FC236}">
                  <a16:creationId xmlns:a16="http://schemas.microsoft.com/office/drawing/2014/main" id="{A6C4E71C-628D-CC48-88ED-6CF5AB255FAD}"/>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11" name="Alternate Process 10">
              <a:extLst>
                <a:ext uri="{FF2B5EF4-FFF2-40B4-BE49-F238E27FC236}">
                  <a16:creationId xmlns:a16="http://schemas.microsoft.com/office/drawing/2014/main" id="{FD9763AB-3480-C247-A070-B7F186D41102}"/>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15" name="Rectangle 14">
              <a:extLst>
                <a:ext uri="{FF2B5EF4-FFF2-40B4-BE49-F238E27FC236}">
                  <a16:creationId xmlns:a16="http://schemas.microsoft.com/office/drawing/2014/main" id="{BCF1A679-7447-074E-8AEC-E841ABE838D1}"/>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gr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18" name="Picture 17">
            <a:extLst>
              <a:ext uri="{FF2B5EF4-FFF2-40B4-BE49-F238E27FC236}">
                <a16:creationId xmlns:a16="http://schemas.microsoft.com/office/drawing/2014/main" id="{6D36370A-AE6B-274A-9447-DDAE296CD8B4}"/>
              </a:ext>
            </a:extLst>
          </p:cNvPr>
          <p:cNvPicPr>
            <a:picLocks noChangeAspect="1"/>
          </p:cNvPicPr>
          <p:nvPr/>
        </p:nvPicPr>
        <p:blipFill>
          <a:blip r:embed="rId3">
            <a:duotone>
              <a:schemeClr val="accent2">
                <a:shade val="45000"/>
                <a:satMod val="135000"/>
              </a:schemeClr>
              <a:prstClr val="white"/>
            </a:duotone>
          </a:blip>
          <a:stretch>
            <a:fillRect/>
          </a:stretch>
        </p:blipFill>
        <p:spPr>
          <a:xfrm>
            <a:off x="6096000" y="2139134"/>
            <a:ext cx="1809406" cy="1403275"/>
          </a:xfrm>
          <a:prstGeom prst="rect">
            <a:avLst/>
          </a:prstGeom>
        </p:spPr>
      </p:pic>
      <p:sp>
        <p:nvSpPr>
          <p:cNvPr id="19" name="Chevron 18">
            <a:extLst>
              <a:ext uri="{FF2B5EF4-FFF2-40B4-BE49-F238E27FC236}">
                <a16:creationId xmlns:a16="http://schemas.microsoft.com/office/drawing/2014/main" id="{A7443116-A0DB-D344-A61A-C99BF6F5A7D5}"/>
              </a:ext>
            </a:extLst>
          </p:cNvPr>
          <p:cNvSpPr/>
          <p:nvPr/>
        </p:nvSpPr>
        <p:spPr>
          <a:xfrm>
            <a:off x="8265880" y="268556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0" name="Chevron 19">
            <a:extLst>
              <a:ext uri="{FF2B5EF4-FFF2-40B4-BE49-F238E27FC236}">
                <a16:creationId xmlns:a16="http://schemas.microsoft.com/office/drawing/2014/main" id="{61D776CA-1714-D941-9F5F-3211648D572D}"/>
              </a:ext>
            </a:extLst>
          </p:cNvPr>
          <p:cNvSpPr/>
          <p:nvPr/>
        </p:nvSpPr>
        <p:spPr>
          <a:xfrm>
            <a:off x="8265880" y="525471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duotone>
              <a:schemeClr val="accent5">
                <a:shade val="45000"/>
                <a:satMod val="135000"/>
              </a:schemeClr>
              <a:prstClr val="white"/>
            </a:duotone>
          </a:blip>
          <a:stretch>
            <a:fillRect/>
          </a:stretch>
        </p:blipFill>
        <p:spPr>
          <a:xfrm>
            <a:off x="6150919" y="4732969"/>
            <a:ext cx="1809406" cy="1403275"/>
          </a:xfrm>
          <a:prstGeom prst="rect">
            <a:avLst/>
          </a:prstGeom>
        </p:spPr>
      </p:pic>
      <p:sp>
        <p:nvSpPr>
          <p:cNvPr id="3" name="Multiply 2">
            <a:extLst>
              <a:ext uri="{FF2B5EF4-FFF2-40B4-BE49-F238E27FC236}">
                <a16:creationId xmlns:a16="http://schemas.microsoft.com/office/drawing/2014/main" id="{2A805BC2-D089-A44B-8F89-A823183D7280}"/>
              </a:ext>
            </a:extLst>
          </p:cNvPr>
          <p:cNvSpPr/>
          <p:nvPr/>
        </p:nvSpPr>
        <p:spPr>
          <a:xfrm>
            <a:off x="8337138" y="3620638"/>
            <a:ext cx="790832" cy="785124"/>
          </a:xfrm>
          <a:prstGeom prst="mathMultiply">
            <a:avLst>
              <a:gd name="adj1" fmla="val 140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D1DA93A3-4ED1-0745-9009-AF14937704EA}"/>
              </a:ext>
            </a:extLst>
          </p:cNvPr>
          <p:cNvSpPr>
            <a:spLocks noGrp="1"/>
          </p:cNvSpPr>
          <p:nvPr>
            <p:ph type="sldNum" sz="quarter" idx="10"/>
          </p:nvPr>
        </p:nvSpPr>
        <p:spPr/>
        <p:txBody>
          <a:bodyPr/>
          <a:lstStyle/>
          <a:p>
            <a:pPr>
              <a:defRPr/>
            </a:pPr>
            <a:fld id="{0121240C-47AF-2F4D-83B3-CC3EDF50F794}" type="slidenum">
              <a:rPr lang="en-US" smtClean="0"/>
              <a:pPr>
                <a:defRPr/>
              </a:pPr>
              <a:t>15</a:t>
            </a:fld>
            <a:endParaRPr lang="en-US" dirty="0"/>
          </a:p>
        </p:txBody>
      </p:sp>
    </p:spTree>
    <p:extLst>
      <p:ext uri="{BB962C8B-B14F-4D97-AF65-F5344CB8AC3E}">
        <p14:creationId xmlns:p14="http://schemas.microsoft.com/office/powerpoint/2010/main" val="194995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9" grpId="0" animBg="1"/>
      <p:bldP spid="19" grpId="1" animBg="1"/>
      <p:bldP spid="20" grpId="0" animBg="1"/>
      <p:bldP spid="20" grpId="1"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6992-1B72-F341-B9CB-11B9C9F3A201}"/>
              </a:ext>
            </a:extLst>
          </p:cNvPr>
          <p:cNvSpPr>
            <a:spLocks noGrp="1"/>
          </p:cNvSpPr>
          <p:nvPr>
            <p:ph type="title"/>
          </p:nvPr>
        </p:nvSpPr>
        <p:spPr/>
        <p:txBody>
          <a:bodyPr/>
          <a:lstStyle/>
          <a:p>
            <a:r>
              <a:rPr lang="en-US" dirty="0"/>
              <a:t>Beyond Format-Specialized Models</a:t>
            </a:r>
          </a:p>
        </p:txBody>
      </p:sp>
      <p:sp>
        <p:nvSpPr>
          <p:cNvPr id="9" name="Chevron 8">
            <a:extLst>
              <a:ext uri="{FF2B5EF4-FFF2-40B4-BE49-F238E27FC236}">
                <a16:creationId xmlns:a16="http://schemas.microsoft.com/office/drawing/2014/main" id="{678264A3-83A6-C748-A790-C82A33477375}"/>
              </a:ext>
            </a:extLst>
          </p:cNvPr>
          <p:cNvSpPr/>
          <p:nvPr/>
        </p:nvSpPr>
        <p:spPr>
          <a:xfrm rot="2574837">
            <a:off x="5273564" y="3101719"/>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Chevron 13">
            <a:extLst>
              <a:ext uri="{FF2B5EF4-FFF2-40B4-BE49-F238E27FC236}">
                <a16:creationId xmlns:a16="http://schemas.microsoft.com/office/drawing/2014/main" id="{052D8432-6CC1-474D-BC49-A92C4E866FC4}"/>
              </a:ext>
            </a:extLst>
          </p:cNvPr>
          <p:cNvSpPr/>
          <p:nvPr/>
        </p:nvSpPr>
        <p:spPr>
          <a:xfrm rot="18886926">
            <a:off x="5352017" y="4801683"/>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17CA043C-5E83-C245-9027-BE7D8E7ED808}"/>
              </a:ext>
            </a:extLst>
          </p:cNvPr>
          <p:cNvSpPr/>
          <p:nvPr/>
        </p:nvSpPr>
        <p:spPr>
          <a:xfrm>
            <a:off x="149607" y="1364739"/>
            <a:ext cx="1529586" cy="369332"/>
          </a:xfrm>
          <a:prstGeom prst="rect">
            <a:avLst/>
          </a:prstGeom>
        </p:spPr>
        <p:txBody>
          <a:bodyPr wrap="none">
            <a:spAutoFit/>
          </a:bodyPr>
          <a:lstStyle/>
          <a:p>
            <a:r>
              <a:rPr lang="en-US" b="1" dirty="0" err="1">
                <a:solidFill>
                  <a:schemeClr val="tx2"/>
                </a:solidFill>
              </a:rPr>
              <a:t>ExtractiveQA</a:t>
            </a:r>
            <a:endParaRPr lang="en-US" b="1" dirty="0">
              <a:solidFill>
                <a:schemeClr val="tx2"/>
              </a:solidFill>
            </a:endParaRPr>
          </a:p>
        </p:txBody>
      </p:sp>
      <p:sp>
        <p:nvSpPr>
          <p:cNvPr id="17" name="Rectangle 16">
            <a:extLst>
              <a:ext uri="{FF2B5EF4-FFF2-40B4-BE49-F238E27FC236}">
                <a16:creationId xmlns:a16="http://schemas.microsoft.com/office/drawing/2014/main" id="{AC7A5A86-FCC0-4443-A5F3-2F7CB20733F8}"/>
              </a:ext>
            </a:extLst>
          </p:cNvPr>
          <p:cNvSpPr/>
          <p:nvPr/>
        </p:nvSpPr>
        <p:spPr>
          <a:xfrm>
            <a:off x="162307" y="4063188"/>
            <a:ext cx="2004075" cy="369332"/>
          </a:xfrm>
          <a:prstGeom prst="rect">
            <a:avLst/>
          </a:prstGeom>
        </p:spPr>
        <p:txBody>
          <a:bodyPr wrap="none">
            <a:spAutoFit/>
          </a:bodyPr>
          <a:lstStyle/>
          <a:p>
            <a:r>
              <a:rPr lang="en-US" b="1" dirty="0" err="1">
                <a:solidFill>
                  <a:schemeClr val="tx2"/>
                </a:solidFill>
              </a:rPr>
              <a:t>MultipleChoiceQA</a:t>
            </a:r>
            <a:endParaRPr lang="en-US" b="1" dirty="0">
              <a:solidFill>
                <a:schemeClr val="tx2"/>
              </a:solidFill>
            </a:endParaRPr>
          </a:p>
        </p:txBody>
      </p:sp>
      <p:pic>
        <p:nvPicPr>
          <p:cNvPr id="21" name="Picture 20">
            <a:extLst>
              <a:ext uri="{FF2B5EF4-FFF2-40B4-BE49-F238E27FC236}">
                <a16:creationId xmlns:a16="http://schemas.microsoft.com/office/drawing/2014/main" id="{ED2817A1-FEBB-0E4B-ACC8-AAE7BFEF3B9D}"/>
              </a:ext>
            </a:extLst>
          </p:cNvPr>
          <p:cNvPicPr>
            <a:picLocks noChangeAspect="1"/>
          </p:cNvPicPr>
          <p:nvPr/>
        </p:nvPicPr>
        <p:blipFill>
          <a:blip r:embed="rId3"/>
          <a:stretch>
            <a:fillRect/>
          </a:stretch>
        </p:blipFill>
        <p:spPr>
          <a:xfrm>
            <a:off x="6309103" y="3394782"/>
            <a:ext cx="1809406" cy="1403275"/>
          </a:xfrm>
          <a:prstGeom prst="rect">
            <a:avLst/>
          </a:prstGeom>
        </p:spPr>
      </p:pic>
      <p:sp>
        <p:nvSpPr>
          <p:cNvPr id="22" name="Chevron 21">
            <a:extLst>
              <a:ext uri="{FF2B5EF4-FFF2-40B4-BE49-F238E27FC236}">
                <a16:creationId xmlns:a16="http://schemas.microsoft.com/office/drawing/2014/main" id="{97685350-2A40-4947-9DC2-73B0B68E72F7}"/>
              </a:ext>
            </a:extLst>
          </p:cNvPr>
          <p:cNvSpPr/>
          <p:nvPr/>
        </p:nvSpPr>
        <p:spPr>
          <a:xfrm rot="2574837">
            <a:off x="8220016" y="4808772"/>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3" name="Chevron 22">
            <a:extLst>
              <a:ext uri="{FF2B5EF4-FFF2-40B4-BE49-F238E27FC236}">
                <a16:creationId xmlns:a16="http://schemas.microsoft.com/office/drawing/2014/main" id="{C8A29FC2-99EF-8549-BD50-7FE5B9B33F7D}"/>
              </a:ext>
            </a:extLst>
          </p:cNvPr>
          <p:cNvSpPr/>
          <p:nvPr/>
        </p:nvSpPr>
        <p:spPr>
          <a:xfrm rot="18886926">
            <a:off x="8147760" y="296879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F001D3C0-297F-554D-83A7-5FB3B4FAC284}"/>
              </a:ext>
            </a:extLst>
          </p:cNvPr>
          <p:cNvSpPr/>
          <p:nvPr/>
        </p:nvSpPr>
        <p:spPr>
          <a:xfrm>
            <a:off x="1038963" y="1838155"/>
            <a:ext cx="3383073" cy="769441"/>
          </a:xfrm>
          <a:prstGeom prst="rect">
            <a:avLst/>
          </a:prstGeom>
        </p:spPr>
        <p:txBody>
          <a:bodyPr wrap="square">
            <a:spAutoFit/>
          </a:bodyPr>
          <a:lstStyle/>
          <a:p>
            <a:pPr algn="ctr"/>
            <a:r>
              <a:rPr lang="en-US" sz="2200" b="1" dirty="0"/>
              <a:t>Question:</a:t>
            </a:r>
            <a:r>
              <a:rPr lang="en-US" sz="2200" b="1" i="1" dirty="0"/>
              <a:t> </a:t>
            </a:r>
            <a:r>
              <a:rPr lang="en-US" sz="2200" i="1" dirty="0"/>
              <a:t>“At what speed did the turbine operate?”</a:t>
            </a:r>
          </a:p>
        </p:txBody>
      </p:sp>
      <p:sp>
        <p:nvSpPr>
          <p:cNvPr id="25" name="Rectangle 24">
            <a:extLst>
              <a:ext uri="{FF2B5EF4-FFF2-40B4-BE49-F238E27FC236}">
                <a16:creationId xmlns:a16="http://schemas.microsoft.com/office/drawing/2014/main" id="{624BE91D-FB50-F641-A49B-6039E1C4D899}"/>
              </a:ext>
            </a:extLst>
          </p:cNvPr>
          <p:cNvSpPr/>
          <p:nvPr/>
        </p:nvSpPr>
        <p:spPr>
          <a:xfrm>
            <a:off x="631524" y="4511963"/>
            <a:ext cx="4576337" cy="769441"/>
          </a:xfrm>
          <a:prstGeom prst="rect">
            <a:avLst/>
          </a:prstGeom>
        </p:spPr>
        <p:txBody>
          <a:bodyPr wrap="square">
            <a:spAutoFit/>
          </a:bodyPr>
          <a:lstStyle/>
          <a:p>
            <a:pPr algn="ctr"/>
            <a:r>
              <a:rPr lang="en-US" sz="2200" b="1" dirty="0"/>
              <a:t>Question:</a:t>
            </a:r>
            <a:r>
              <a:rPr lang="en-US" sz="2200" b="1" i="1" dirty="0"/>
              <a:t> </a:t>
            </a:r>
            <a:r>
              <a:rPr lang="en-US" sz="2200" i="1" dirty="0"/>
              <a:t>“What does photosynthesis produce that helps plants grow?”</a:t>
            </a:r>
          </a:p>
        </p:txBody>
      </p:sp>
      <p:sp>
        <p:nvSpPr>
          <p:cNvPr id="26" name="Rectangle 25">
            <a:extLst>
              <a:ext uri="{FF2B5EF4-FFF2-40B4-BE49-F238E27FC236}">
                <a16:creationId xmlns:a16="http://schemas.microsoft.com/office/drawing/2014/main" id="{03C91178-B225-A14A-AE58-BA0221BA7C9D}"/>
              </a:ext>
            </a:extLst>
          </p:cNvPr>
          <p:cNvSpPr/>
          <p:nvPr/>
        </p:nvSpPr>
        <p:spPr>
          <a:xfrm>
            <a:off x="9488444" y="2628249"/>
            <a:ext cx="1968499" cy="461665"/>
          </a:xfrm>
          <a:prstGeom prst="rect">
            <a:avLst/>
          </a:prstGeom>
        </p:spPr>
        <p:txBody>
          <a:bodyPr wrap="square">
            <a:spAutoFit/>
          </a:bodyPr>
          <a:lstStyle/>
          <a:p>
            <a:pPr algn="ctr"/>
            <a:r>
              <a:rPr lang="en-US" sz="2400" i="1" dirty="0"/>
              <a:t>“16,000 rpm”</a:t>
            </a:r>
          </a:p>
        </p:txBody>
      </p:sp>
      <p:sp>
        <p:nvSpPr>
          <p:cNvPr id="27" name="Rectangle 26">
            <a:extLst>
              <a:ext uri="{FF2B5EF4-FFF2-40B4-BE49-F238E27FC236}">
                <a16:creationId xmlns:a16="http://schemas.microsoft.com/office/drawing/2014/main" id="{3892A9B9-245E-4C40-93A0-D7C61476432E}"/>
              </a:ext>
            </a:extLst>
          </p:cNvPr>
          <p:cNvSpPr/>
          <p:nvPr/>
        </p:nvSpPr>
        <p:spPr>
          <a:xfrm>
            <a:off x="9447084" y="5287012"/>
            <a:ext cx="1968499" cy="461665"/>
          </a:xfrm>
          <a:prstGeom prst="rect">
            <a:avLst/>
          </a:prstGeom>
        </p:spPr>
        <p:txBody>
          <a:bodyPr wrap="square">
            <a:spAutoFit/>
          </a:bodyPr>
          <a:lstStyle/>
          <a:p>
            <a:pPr algn="ctr"/>
            <a:r>
              <a:rPr lang="en-US" sz="2400" i="1" dirty="0"/>
              <a:t>“sugar”</a:t>
            </a:r>
          </a:p>
        </p:txBody>
      </p:sp>
      <p:sp>
        <p:nvSpPr>
          <p:cNvPr id="28" name="Alternate Process 27">
            <a:extLst>
              <a:ext uri="{FF2B5EF4-FFF2-40B4-BE49-F238E27FC236}">
                <a16:creationId xmlns:a16="http://schemas.microsoft.com/office/drawing/2014/main" id="{AD007A76-470C-9D44-8C0F-DCF0D3401C5D}"/>
              </a:ext>
            </a:extLst>
          </p:cNvPr>
          <p:cNvSpPr/>
          <p:nvPr/>
        </p:nvSpPr>
        <p:spPr>
          <a:xfrm>
            <a:off x="838200" y="2598078"/>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a:t>
            </a:r>
            <a:r>
              <a:rPr lang="en-US" i="1" dirty="0">
                <a:solidFill>
                  <a:schemeClr val="tx1"/>
                </a:solidFill>
                <a:highlight>
                  <a:srgbClr val="FFFF00"/>
                </a:highlight>
              </a:rPr>
              <a:t>16,000 rpm</a:t>
            </a:r>
            <a:r>
              <a:rPr lang="en-US" i="1" dirty="0">
                <a:solidFill>
                  <a:schemeClr val="tx1"/>
                </a:solidFill>
              </a:rPr>
              <a:t> bladeless turbine.  …</a:t>
            </a:r>
          </a:p>
        </p:txBody>
      </p:sp>
      <p:sp>
        <p:nvSpPr>
          <p:cNvPr id="29" name="Alternate Process 28">
            <a:extLst>
              <a:ext uri="{FF2B5EF4-FFF2-40B4-BE49-F238E27FC236}">
                <a16:creationId xmlns:a16="http://schemas.microsoft.com/office/drawing/2014/main" id="{88ACA3FC-DF27-4D45-A916-88352CFEF851}"/>
              </a:ext>
            </a:extLst>
          </p:cNvPr>
          <p:cNvSpPr/>
          <p:nvPr/>
        </p:nvSpPr>
        <p:spPr>
          <a:xfrm>
            <a:off x="838200" y="5289449"/>
            <a:ext cx="3784600"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pPr algn="ctr"/>
            <a:r>
              <a:rPr lang="en-US" i="1" dirty="0">
                <a:solidFill>
                  <a:schemeClr val="tx1"/>
                </a:solidFill>
              </a:rPr>
              <a:t>(A) water </a:t>
            </a:r>
            <a:br>
              <a:rPr lang="en-US" i="1" dirty="0">
                <a:solidFill>
                  <a:schemeClr val="tx1"/>
                </a:solidFill>
              </a:rPr>
            </a:br>
            <a:r>
              <a:rPr lang="en-US" i="1" dirty="0">
                <a:solidFill>
                  <a:schemeClr val="tx1"/>
                </a:solidFill>
              </a:rPr>
              <a:t>(B) oxygen </a:t>
            </a:r>
            <a:br>
              <a:rPr lang="en-US" i="1" dirty="0">
                <a:solidFill>
                  <a:schemeClr val="tx1"/>
                </a:solidFill>
              </a:rPr>
            </a:br>
            <a:r>
              <a:rPr lang="en-US" i="1" dirty="0">
                <a:solidFill>
                  <a:schemeClr val="tx1"/>
                </a:solidFill>
              </a:rPr>
              <a:t>(C) protein </a:t>
            </a:r>
            <a:br>
              <a:rPr lang="en-US" i="1" dirty="0">
                <a:solidFill>
                  <a:schemeClr val="tx1"/>
                </a:solidFill>
              </a:rPr>
            </a:br>
            <a:r>
              <a:rPr lang="en-US" i="1" dirty="0">
                <a:solidFill>
                  <a:schemeClr val="tx1"/>
                </a:solidFill>
              </a:rPr>
              <a:t>(D) sugar</a:t>
            </a:r>
          </a:p>
        </p:txBody>
      </p:sp>
      <p:sp>
        <p:nvSpPr>
          <p:cNvPr id="3" name="Slide Number Placeholder 2">
            <a:extLst>
              <a:ext uri="{FF2B5EF4-FFF2-40B4-BE49-F238E27FC236}">
                <a16:creationId xmlns:a16="http://schemas.microsoft.com/office/drawing/2014/main" id="{6F9B1977-1F6B-6A42-A44B-08E763C689A0}"/>
              </a:ext>
            </a:extLst>
          </p:cNvPr>
          <p:cNvSpPr>
            <a:spLocks noGrp="1"/>
          </p:cNvSpPr>
          <p:nvPr>
            <p:ph type="sldNum" sz="quarter" idx="10"/>
          </p:nvPr>
        </p:nvSpPr>
        <p:spPr/>
        <p:txBody>
          <a:bodyPr/>
          <a:lstStyle/>
          <a:p>
            <a:pPr>
              <a:defRPr/>
            </a:pPr>
            <a:fld id="{0121240C-47AF-2F4D-83B3-CC3EDF50F794}" type="slidenum">
              <a:rPr lang="en-US" smtClean="0"/>
              <a:pPr>
                <a:defRPr/>
              </a:pPr>
              <a:t>16</a:t>
            </a:fld>
            <a:endParaRPr lang="en-US" dirty="0"/>
          </a:p>
        </p:txBody>
      </p:sp>
    </p:spTree>
    <p:extLst>
      <p:ext uri="{BB962C8B-B14F-4D97-AF65-F5344CB8AC3E}">
        <p14:creationId xmlns:p14="http://schemas.microsoft.com/office/powerpoint/2010/main" val="268292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1845" y="3870730"/>
            <a:ext cx="7170237"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What causes sound?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(A) sunlight (B) vibrations (C) x-rays (D) pitch</a:t>
            </a:r>
          </a:p>
        </p:txBody>
      </p:sp>
      <p:sp>
        <p:nvSpPr>
          <p:cNvPr id="5" name="Rectangle 4">
            <a:extLst>
              <a:ext uri="{FF2B5EF4-FFF2-40B4-BE49-F238E27FC236}">
                <a16:creationId xmlns:a16="http://schemas.microsoft.com/office/drawing/2014/main" id="{1CA65B40-B1F6-A34B-97E9-ABF84F76CCE3}"/>
              </a:ext>
            </a:extLst>
          </p:cNvPr>
          <p:cNvSpPr/>
          <p:nvPr/>
        </p:nvSpPr>
        <p:spPr>
          <a:xfrm>
            <a:off x="5237356" y="5596027"/>
            <a:ext cx="1717287" cy="36933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“vibrations”</a:t>
            </a:r>
          </a:p>
        </p:txBody>
      </p:sp>
      <p:sp>
        <p:nvSpPr>
          <p:cNvPr id="7" name="Slide Number Placeholder 6">
            <a:extLst>
              <a:ext uri="{FF2B5EF4-FFF2-40B4-BE49-F238E27FC236}">
                <a16:creationId xmlns:a16="http://schemas.microsoft.com/office/drawing/2014/main" id="{A3E00D10-C3DA-8948-9B78-1618F5BB671A}"/>
              </a:ext>
            </a:extLst>
          </p:cNvPr>
          <p:cNvSpPr>
            <a:spLocks noGrp="1"/>
          </p:cNvSpPr>
          <p:nvPr>
            <p:ph type="sldNum" sz="quarter" idx="10"/>
          </p:nvPr>
        </p:nvSpPr>
        <p:spPr/>
        <p:txBody>
          <a:bodyPr/>
          <a:lstStyle/>
          <a:p>
            <a:pPr>
              <a:defRPr/>
            </a:pPr>
            <a:fld id="{0121240C-47AF-2F4D-83B3-CC3EDF50F794}" type="slidenum">
              <a:rPr lang="en-US" smtClean="0"/>
              <a:pPr>
                <a:defRPr/>
              </a:pPr>
              <a:t>17</a:t>
            </a:fld>
            <a:endParaRPr lang="en-US" dirty="0"/>
          </a:p>
        </p:txBody>
      </p:sp>
      <p:sp>
        <p:nvSpPr>
          <p:cNvPr id="8" name="Chevron 7">
            <a:extLst>
              <a:ext uri="{FF2B5EF4-FFF2-40B4-BE49-F238E27FC236}">
                <a16:creationId xmlns:a16="http://schemas.microsoft.com/office/drawing/2014/main" id="{8E6FD5BF-2779-FE47-9AD3-42F5A882924A}"/>
              </a:ext>
            </a:extLst>
          </p:cNvPr>
          <p:cNvSpPr/>
          <p:nvPr/>
        </p:nvSpPr>
        <p:spPr>
          <a:xfrm rot="5400000">
            <a:off x="5865032" y="5209047"/>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26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9" presetClass="emph" presetSubtype="0" nodeType="withEffect">
                                  <p:stCondLst>
                                    <p:cond delay="0"/>
                                  </p:stCondLst>
                                  <p:childTnLst>
                                    <p:set>
                                      <p:cBhvr>
                                        <p:cTn id="25" dur="indefinite"/>
                                        <p:tgtEl>
                                          <p:spTgt spid="3">
                                            <p:txEl>
                                              <p:pRg st="2" end="2"/>
                                            </p:txEl>
                                          </p:spTgt>
                                        </p:tgtEl>
                                        <p:attrNameLst>
                                          <p:attrName>style.opacity</p:attrName>
                                        </p:attrNameLst>
                                      </p:cBhvr>
                                      <p:to>
                                        <p:strVal val="1"/>
                                      </p:to>
                                    </p:set>
                                    <p:animEffect filter="image" prLst="opacity: 1">
                                      <p:cBhvr rctx="IE">
                                        <p:cTn id="26" dur="indefinite"/>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p:txBody>
      </p:sp>
      <p:sp>
        <p:nvSpPr>
          <p:cNvPr id="4" name="Rectangle 3">
            <a:extLst>
              <a:ext uri="{FF2B5EF4-FFF2-40B4-BE49-F238E27FC236}">
                <a16:creationId xmlns:a16="http://schemas.microsoft.com/office/drawing/2014/main" id="{D0CAA803-EC5D-E543-B7E7-FD63EDDE7A68}"/>
              </a:ext>
            </a:extLst>
          </p:cNvPr>
          <p:cNvSpPr/>
          <p:nvPr/>
        </p:nvSpPr>
        <p:spPr>
          <a:xfrm>
            <a:off x="2510881" y="3870730"/>
            <a:ext cx="7170237"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Consolas" panose="020B0609020204030204" pitchFamily="49" charset="0"/>
                <a:cs typeface="Consolas" panose="020B0609020204030204" pitchFamily="49" charset="0"/>
              </a:rPr>
              <a:t>Is Jamaica considered part of the United States?</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(Jamaica) Jamaica (/</a:t>
            </a:r>
            <a:r>
              <a:rPr lang="en-US" dirty="0" err="1">
                <a:latin typeface="Consolas" panose="020B0609020204030204" pitchFamily="49" charset="0"/>
                <a:cs typeface="Consolas" panose="020B0609020204030204" pitchFamily="49" charset="0"/>
              </a:rPr>
              <a:t>dʒəˈmeɪkə</a:t>
            </a:r>
            <a:r>
              <a:rPr lang="en-US" dirty="0">
                <a:latin typeface="Consolas" panose="020B0609020204030204" pitchFamily="49" charset="0"/>
                <a:cs typeface="Consolas" panose="020B0609020204030204" pitchFamily="49" charset="0"/>
              </a:rPr>
              <a:t>/ ( listen)) is an island country situated in the Caribbean Sea...</a:t>
            </a:r>
            <a:endParaRPr lang="en-US" i="1" dirty="0"/>
          </a:p>
        </p:txBody>
      </p:sp>
      <p:sp>
        <p:nvSpPr>
          <p:cNvPr id="5" name="Rectangle 4">
            <a:extLst>
              <a:ext uri="{FF2B5EF4-FFF2-40B4-BE49-F238E27FC236}">
                <a16:creationId xmlns:a16="http://schemas.microsoft.com/office/drawing/2014/main" id="{1CA65B40-B1F6-A34B-97E9-ABF84F76CCE3}"/>
              </a:ext>
            </a:extLst>
          </p:cNvPr>
          <p:cNvSpPr/>
          <p:nvPr/>
        </p:nvSpPr>
        <p:spPr>
          <a:xfrm>
            <a:off x="5439432" y="5543434"/>
            <a:ext cx="1208031"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a:t>
            </a:r>
            <a:r>
              <a:rPr lang="en-US" i="1" dirty="0">
                <a:latin typeface="Consolas" panose="020B0609020204030204" pitchFamily="49" charset="0"/>
                <a:cs typeface="Consolas" panose="020B0609020204030204" pitchFamily="49" charset="0"/>
              </a:rPr>
              <a:t>no</a:t>
            </a:r>
            <a:r>
              <a:rPr lang="en-US" dirty="0">
                <a:latin typeface="Consolas" panose="020B0609020204030204" pitchFamily="49" charset="0"/>
                <a:cs typeface="Consolas" panose="020B0609020204030204" pitchFamily="49" charset="0"/>
              </a:rPr>
              <a:t>”</a:t>
            </a:r>
          </a:p>
        </p:txBody>
      </p:sp>
      <p:sp>
        <p:nvSpPr>
          <p:cNvPr id="6" name="Slide Number Placeholder 5">
            <a:extLst>
              <a:ext uri="{FF2B5EF4-FFF2-40B4-BE49-F238E27FC236}">
                <a16:creationId xmlns:a16="http://schemas.microsoft.com/office/drawing/2014/main" id="{5D5883B4-89A9-184D-B0E0-57E20B9DED6B}"/>
              </a:ext>
            </a:extLst>
          </p:cNvPr>
          <p:cNvSpPr>
            <a:spLocks noGrp="1"/>
          </p:cNvSpPr>
          <p:nvPr>
            <p:ph type="sldNum" sz="quarter" idx="10"/>
          </p:nvPr>
        </p:nvSpPr>
        <p:spPr/>
        <p:txBody>
          <a:bodyPr/>
          <a:lstStyle/>
          <a:p>
            <a:pPr>
              <a:defRPr/>
            </a:pPr>
            <a:fld id="{0121240C-47AF-2F4D-83B3-CC3EDF50F794}" type="slidenum">
              <a:rPr lang="en-US" smtClean="0"/>
              <a:pPr>
                <a:defRPr/>
              </a:pPr>
              <a:t>18</a:t>
            </a:fld>
            <a:endParaRPr lang="en-US" dirty="0"/>
          </a:p>
        </p:txBody>
      </p:sp>
      <p:sp>
        <p:nvSpPr>
          <p:cNvPr id="7" name="Chevron 6">
            <a:extLst>
              <a:ext uri="{FF2B5EF4-FFF2-40B4-BE49-F238E27FC236}">
                <a16:creationId xmlns:a16="http://schemas.microsoft.com/office/drawing/2014/main" id="{CBBD238C-3A30-934D-983A-EDB24A3CF074}"/>
              </a:ext>
            </a:extLst>
          </p:cNvPr>
          <p:cNvSpPr/>
          <p:nvPr/>
        </p:nvSpPr>
        <p:spPr>
          <a:xfrm rot="5400000">
            <a:off x="5839927" y="5252184"/>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5968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DEE0-C473-BB4A-A1B6-F63421249882}"/>
              </a:ext>
            </a:extLst>
          </p:cNvPr>
          <p:cNvSpPr>
            <a:spLocks noGrp="1"/>
          </p:cNvSpPr>
          <p:nvPr>
            <p:ph type="title"/>
          </p:nvPr>
        </p:nvSpPr>
        <p:spPr/>
        <p:txBody>
          <a:bodyPr/>
          <a:lstStyle/>
          <a:p>
            <a:r>
              <a:rPr lang="en-US" dirty="0" err="1"/>
              <a:t>UnifiedQA</a:t>
            </a:r>
            <a:r>
              <a:rPr lang="en-US" dirty="0"/>
              <a:t>: Definition </a:t>
            </a:r>
          </a:p>
        </p:txBody>
      </p:sp>
      <p:sp>
        <p:nvSpPr>
          <p:cNvPr id="3" name="Content Placeholder 2">
            <a:extLst>
              <a:ext uri="{FF2B5EF4-FFF2-40B4-BE49-F238E27FC236}">
                <a16:creationId xmlns:a16="http://schemas.microsoft.com/office/drawing/2014/main" id="{72B6D91F-68C0-EC4D-93E5-ACE661A53724}"/>
              </a:ext>
            </a:extLst>
          </p:cNvPr>
          <p:cNvSpPr>
            <a:spLocks noGrp="1"/>
          </p:cNvSpPr>
          <p:nvPr>
            <p:ph idx="1"/>
          </p:nvPr>
        </p:nvSpPr>
        <p:spPr/>
        <p:txBody>
          <a:bodyPr/>
          <a:lstStyle/>
          <a:p>
            <a:pPr marL="514350" indent="-514350">
              <a:buFont typeface="+mj-lt"/>
              <a:buAutoNum type="arabicPeriod"/>
            </a:pPr>
            <a:r>
              <a:rPr lang="en-US" dirty="0"/>
              <a:t>It’s a single system that is supposed to work on a variety of </a:t>
            </a:r>
            <a:r>
              <a:rPr lang="en-US" b="1" dirty="0"/>
              <a:t>QA formats</a:t>
            </a:r>
            <a:r>
              <a:rPr lang="en-US" dirty="0"/>
              <a:t>. </a:t>
            </a:r>
          </a:p>
          <a:p>
            <a:pPr marL="514350" indent="-514350">
              <a:buFont typeface="+mj-lt"/>
              <a:buAutoNum type="arabicPeriod"/>
            </a:pPr>
            <a:r>
              <a:rPr lang="en-US" dirty="0"/>
              <a:t>The input should be </a:t>
            </a:r>
            <a:r>
              <a:rPr lang="en-US" i="1" dirty="0"/>
              <a:t>natural</a:t>
            </a:r>
            <a:r>
              <a:rPr lang="en-US" dirty="0"/>
              <a:t>.  </a:t>
            </a:r>
          </a:p>
          <a:p>
            <a:pPr lvl="1"/>
            <a:r>
              <a:rPr lang="en-US" dirty="0"/>
              <a:t>Minimal-enough for a human solver to infer the format.  </a:t>
            </a:r>
          </a:p>
          <a:p>
            <a:pPr lvl="1"/>
            <a:endParaRPr lang="en-US" dirty="0"/>
          </a:p>
          <a:p>
            <a:pPr lvl="1"/>
            <a:endParaRPr lang="en-US" dirty="0"/>
          </a:p>
          <a:p>
            <a:pPr lvl="1"/>
            <a:endParaRPr lang="en-US" dirty="0"/>
          </a:p>
          <a:p>
            <a:pPr lvl="1"/>
            <a:endParaRPr lang="en-US" dirty="0"/>
          </a:p>
          <a:p>
            <a:pPr marL="457200" lvl="1" indent="0">
              <a:buNone/>
            </a:pPr>
            <a:endParaRPr lang="en-US" dirty="0"/>
          </a:p>
          <a:p>
            <a:pPr marL="457200" lvl="1" indent="0">
              <a:buNone/>
            </a:pPr>
            <a:endParaRPr lang="en-US" dirty="0"/>
          </a:p>
          <a:p>
            <a:pPr marL="514350" indent="-514350">
              <a:buFont typeface="+mj-lt"/>
              <a:buAutoNum type="arabicPeriod"/>
            </a:pPr>
            <a:r>
              <a:rPr lang="en-US" dirty="0"/>
              <a:t>Use text-to-text architectures: </a:t>
            </a:r>
            <a:r>
              <a:rPr lang="en-US" sz="2000" dirty="0"/>
              <a:t>T5 </a:t>
            </a:r>
            <a:r>
              <a:rPr lang="en-US" sz="1200" dirty="0">
                <a:solidFill>
                  <a:schemeClr val="bg1">
                    <a:lumMod val="50000"/>
                  </a:schemeClr>
                </a:solidFill>
              </a:rPr>
              <a:t>[</a:t>
            </a:r>
            <a:r>
              <a:rPr lang="en-US" sz="1200" dirty="0" err="1">
                <a:solidFill>
                  <a:schemeClr val="bg1">
                    <a:lumMod val="50000"/>
                  </a:schemeClr>
                </a:solidFill>
              </a:rPr>
              <a:t>Raffal</a:t>
            </a:r>
            <a:r>
              <a:rPr lang="en-US" sz="1200" dirty="0">
                <a:solidFill>
                  <a:schemeClr val="bg1">
                    <a:lumMod val="50000"/>
                  </a:schemeClr>
                </a:solidFill>
              </a:rPr>
              <a:t> et al. 2020]</a:t>
            </a:r>
            <a:r>
              <a:rPr lang="en-US" sz="2000" dirty="0"/>
              <a:t>, BART </a:t>
            </a:r>
            <a:r>
              <a:rPr lang="en-US" sz="1200" dirty="0">
                <a:solidFill>
                  <a:schemeClr val="bg1">
                    <a:lumMod val="50000"/>
                  </a:schemeClr>
                </a:solidFill>
              </a:rPr>
              <a:t>[Lewis et al. 2019]</a:t>
            </a:r>
            <a:r>
              <a:rPr lang="en-US" sz="2000" dirty="0"/>
              <a:t>, etc. </a:t>
            </a:r>
            <a:endParaRPr lang="en-US" dirty="0"/>
          </a:p>
          <a:p>
            <a:pPr marL="457200" lvl="1" indent="0">
              <a:buNone/>
            </a:pPr>
            <a:endParaRPr lang="en-US" dirty="0"/>
          </a:p>
        </p:txBody>
      </p:sp>
      <p:sp>
        <p:nvSpPr>
          <p:cNvPr id="4" name="Rectangle 3">
            <a:extLst>
              <a:ext uri="{FF2B5EF4-FFF2-40B4-BE49-F238E27FC236}">
                <a16:creationId xmlns:a16="http://schemas.microsoft.com/office/drawing/2014/main" id="{D0CAA803-EC5D-E543-B7E7-FD63EDDE7A68}"/>
              </a:ext>
            </a:extLst>
          </p:cNvPr>
          <p:cNvSpPr/>
          <p:nvPr/>
        </p:nvSpPr>
        <p:spPr>
          <a:xfrm>
            <a:off x="2509277" y="3863200"/>
            <a:ext cx="7170237" cy="10956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30" dirty="0">
                <a:latin typeface="Consolas" panose="020B0609020204030204" pitchFamily="49" charset="0"/>
                <a:cs typeface="Consolas" panose="020B0609020204030204" pitchFamily="49" charset="0"/>
              </a:rPr>
              <a:t>What type of musical instruments did the Yuan bring to China?   </a:t>
            </a:r>
          </a:p>
          <a:p>
            <a:br>
              <a:rPr lang="en-US" sz="1630" dirty="0">
                <a:latin typeface="Consolas" panose="020B0609020204030204" pitchFamily="49" charset="0"/>
                <a:cs typeface="Consolas" panose="020B0609020204030204" pitchFamily="49" charset="0"/>
              </a:rPr>
            </a:br>
            <a:r>
              <a:rPr lang="en-US" sz="1630" dirty="0">
                <a:latin typeface="Consolas" panose="020B0609020204030204" pitchFamily="49" charset="0"/>
                <a:cs typeface="Consolas" panose="020B0609020204030204" pitchFamily="49" charset="0"/>
              </a:rPr>
              <a:t>(</a:t>
            </a:r>
            <a:r>
              <a:rPr lang="en-US" sz="1630" dirty="0" err="1">
                <a:latin typeface="Consolas" panose="020B0609020204030204" pitchFamily="49" charset="0"/>
                <a:cs typeface="Consolas" panose="020B0609020204030204" pitchFamily="49" charset="0"/>
              </a:rPr>
              <a:t>Yuan_dynasty</a:t>
            </a:r>
            <a:r>
              <a:rPr lang="en-US" sz="1630" dirty="0">
                <a:latin typeface="Consolas" panose="020B0609020204030204" pitchFamily="49" charset="0"/>
                <a:cs typeface="Consolas" panose="020B0609020204030204" pitchFamily="49" charset="0"/>
              </a:rPr>
              <a:t>) Western musical instruments were introduced to enrich Chinese performing arts....</a:t>
            </a:r>
          </a:p>
        </p:txBody>
      </p:sp>
      <p:sp>
        <p:nvSpPr>
          <p:cNvPr id="5" name="Rectangle 4">
            <a:extLst>
              <a:ext uri="{FF2B5EF4-FFF2-40B4-BE49-F238E27FC236}">
                <a16:creationId xmlns:a16="http://schemas.microsoft.com/office/drawing/2014/main" id="{1CA65B40-B1F6-A34B-97E9-ABF84F76CCE3}"/>
              </a:ext>
            </a:extLst>
          </p:cNvPr>
          <p:cNvSpPr/>
          <p:nvPr/>
        </p:nvSpPr>
        <p:spPr>
          <a:xfrm>
            <a:off x="4021423" y="5549535"/>
            <a:ext cx="3980985" cy="369332"/>
          </a:xfrm>
          <a:prstGeom prst="rect">
            <a:avLst/>
          </a:prstGeom>
        </p:spPr>
        <p:txBody>
          <a:bodyPr wrap="square">
            <a:spAutoFit/>
          </a:bodyPr>
          <a:lstStyle/>
          <a:p>
            <a:pPr algn="ctr"/>
            <a:r>
              <a:rPr lang="en-US" dirty="0">
                <a:latin typeface="Consolas" panose="020B0609020204030204" pitchFamily="49" charset="0"/>
                <a:cs typeface="Consolas" panose="020B0609020204030204" pitchFamily="49" charset="0"/>
              </a:rPr>
              <a:t>“Western musical instruments”</a:t>
            </a:r>
          </a:p>
        </p:txBody>
      </p:sp>
      <p:sp>
        <p:nvSpPr>
          <p:cNvPr id="6" name="Rounded Rectangular Callout 5">
            <a:extLst>
              <a:ext uri="{FF2B5EF4-FFF2-40B4-BE49-F238E27FC236}">
                <a16:creationId xmlns:a16="http://schemas.microsoft.com/office/drawing/2014/main" id="{33CC78A8-01E3-8C4C-A15D-11E9CB7DC4F1}"/>
              </a:ext>
            </a:extLst>
          </p:cNvPr>
          <p:cNvSpPr/>
          <p:nvPr/>
        </p:nvSpPr>
        <p:spPr>
          <a:xfrm>
            <a:off x="7220607" y="1882080"/>
            <a:ext cx="4761186" cy="1464231"/>
          </a:xfrm>
          <a:prstGeom prst="wedgeRoundRectCallout">
            <a:avLst>
              <a:gd name="adj1" fmla="val -35889"/>
              <a:gd name="adj2" fmla="val 871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122238" lvl="1"/>
            <a:r>
              <a:rPr lang="en-US" sz="2000" b="1" i="1" dirty="0"/>
              <a:t>Our encoding: </a:t>
            </a:r>
          </a:p>
          <a:p>
            <a:pPr marL="407988" lvl="1" indent="-285750">
              <a:buFont typeface="Arial" panose="020B0604020202020204" pitchFamily="34" charset="0"/>
              <a:buChar char="•"/>
            </a:pPr>
            <a:r>
              <a:rPr lang="en-US" sz="2000" i="1" dirty="0"/>
              <a:t>Text-in, text-out</a:t>
            </a:r>
          </a:p>
          <a:p>
            <a:pPr marL="407988" lvl="1" indent="-285750">
              <a:buFont typeface="Arial" panose="020B0604020202020204" pitchFamily="34" charset="0"/>
              <a:buChar char="•"/>
            </a:pPr>
            <a:r>
              <a:rPr lang="en-US" sz="2000" i="1" dirty="0"/>
              <a:t>The question always comes first.</a:t>
            </a:r>
          </a:p>
          <a:p>
            <a:pPr marL="407988" lvl="1" indent="-285750">
              <a:buFont typeface="Arial" panose="020B0604020202020204" pitchFamily="34" charset="0"/>
              <a:buChar char="•"/>
            </a:pPr>
            <a:r>
              <a:rPr lang="en-US" sz="2000" i="1" dirty="0"/>
              <a:t>Additional info are appended with “\n”. </a:t>
            </a:r>
          </a:p>
        </p:txBody>
      </p:sp>
      <p:sp>
        <p:nvSpPr>
          <p:cNvPr id="7" name="Slide Number Placeholder 6">
            <a:extLst>
              <a:ext uri="{FF2B5EF4-FFF2-40B4-BE49-F238E27FC236}">
                <a16:creationId xmlns:a16="http://schemas.microsoft.com/office/drawing/2014/main" id="{17C9DE60-385C-3F4B-83AA-EB9AF60BEB6A}"/>
              </a:ext>
            </a:extLst>
          </p:cNvPr>
          <p:cNvSpPr>
            <a:spLocks noGrp="1"/>
          </p:cNvSpPr>
          <p:nvPr>
            <p:ph type="sldNum" sz="quarter" idx="10"/>
          </p:nvPr>
        </p:nvSpPr>
        <p:spPr/>
        <p:txBody>
          <a:bodyPr/>
          <a:lstStyle/>
          <a:p>
            <a:pPr>
              <a:defRPr/>
            </a:pPr>
            <a:fld id="{0121240C-47AF-2F4D-83B3-CC3EDF50F794}" type="slidenum">
              <a:rPr lang="en-US" smtClean="0"/>
              <a:pPr>
                <a:defRPr/>
              </a:pPr>
              <a:t>19</a:t>
            </a:fld>
            <a:endParaRPr lang="en-US" dirty="0"/>
          </a:p>
        </p:txBody>
      </p:sp>
      <p:sp>
        <p:nvSpPr>
          <p:cNvPr id="8" name="Chevron 7">
            <a:extLst>
              <a:ext uri="{FF2B5EF4-FFF2-40B4-BE49-F238E27FC236}">
                <a16:creationId xmlns:a16="http://schemas.microsoft.com/office/drawing/2014/main" id="{BE9C245B-E523-C947-B0B7-69F22578A6BA}"/>
              </a:ext>
            </a:extLst>
          </p:cNvPr>
          <p:cNvSpPr/>
          <p:nvPr/>
        </p:nvSpPr>
        <p:spPr>
          <a:xfrm rot="5400000">
            <a:off x="5838824" y="5257685"/>
            <a:ext cx="369332" cy="19975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601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Success </a:t>
            </a:r>
          </a:p>
        </p:txBody>
      </p:sp>
      <p:sp>
        <p:nvSpPr>
          <p:cNvPr id="4" name="Content Placeholder 3">
            <a:extLst>
              <a:ext uri="{FF2B5EF4-FFF2-40B4-BE49-F238E27FC236}">
                <a16:creationId xmlns:a16="http://schemas.microsoft.com/office/drawing/2014/main" id="{EBF4D937-EA02-3441-B929-2453FA1E6D35}"/>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2</a:t>
            </a:fld>
            <a:endParaRPr lang="en-US" dirty="0"/>
          </a:p>
        </p:txBody>
      </p:sp>
      <p:pic>
        <p:nvPicPr>
          <p:cNvPr id="1026" name="Picture 2" descr="Image result for AlphaGO">
            <a:extLst>
              <a:ext uri="{FF2B5EF4-FFF2-40B4-BE49-F238E27FC236}">
                <a16:creationId xmlns:a16="http://schemas.microsoft.com/office/drawing/2014/main" id="{FB194D05-5A91-754B-A754-8112B65BA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816" y="1606052"/>
            <a:ext cx="6856367" cy="457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73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5C5B85-DED3-AA46-871F-715E7674200E}"/>
              </a:ext>
            </a:extLst>
          </p:cNvPr>
          <p:cNvSpPr>
            <a:spLocks noGrp="1"/>
          </p:cNvSpPr>
          <p:nvPr>
            <p:ph idx="1"/>
          </p:nvPr>
        </p:nvSpPr>
        <p:spPr/>
        <p:txBody>
          <a:bodyPr/>
          <a:lstStyle/>
          <a:p>
            <a:r>
              <a:rPr lang="en-US" dirty="0"/>
              <a:t>Is there any value in out-of-format training? </a:t>
            </a:r>
          </a:p>
          <a:p>
            <a:endParaRPr lang="en-US" dirty="0"/>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205929" y="2634345"/>
            <a:ext cx="4236688" cy="1298060"/>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mn-lt"/>
              </a:rPr>
              <a:t>Mixing RACE (</a:t>
            </a:r>
            <a:r>
              <a:rPr lang="en-US" sz="2000" b="1" dirty="0">
                <a:latin typeface="+mn-lt"/>
              </a:rPr>
              <a:t>Multiple-Choice</a:t>
            </a:r>
            <a:r>
              <a:rPr lang="en-US" sz="2000" dirty="0">
                <a:latin typeface="+mn-lt"/>
              </a:rPr>
              <a:t>)</a:t>
            </a:r>
            <a:br>
              <a:rPr lang="en-US" sz="2000" dirty="0">
                <a:latin typeface="+mn-lt"/>
              </a:rPr>
            </a:br>
            <a:r>
              <a:rPr lang="en-US" sz="2000" dirty="0">
                <a:latin typeface="+mn-lt"/>
              </a:rPr>
              <a:t>w/ datasets of different formats. </a:t>
            </a:r>
          </a:p>
        </p:txBody>
      </p:sp>
      <p:grpSp>
        <p:nvGrpSpPr>
          <p:cNvPr id="4" name="Group 3">
            <a:extLst>
              <a:ext uri="{FF2B5EF4-FFF2-40B4-BE49-F238E27FC236}">
                <a16:creationId xmlns:a16="http://schemas.microsoft.com/office/drawing/2014/main" id="{DCFD8606-E919-7C44-91DB-F20A3E672E69}"/>
              </a:ext>
            </a:extLst>
          </p:cNvPr>
          <p:cNvGrpSpPr/>
          <p:nvPr/>
        </p:nvGrpSpPr>
        <p:grpSpPr>
          <a:xfrm>
            <a:off x="1532966" y="4187814"/>
            <a:ext cx="1783565" cy="954259"/>
            <a:chOff x="1532966" y="4187814"/>
            <a:chExt cx="1783565" cy="954259"/>
          </a:xfrm>
        </p:grpSpPr>
        <p:sp>
          <p:nvSpPr>
            <p:cNvPr id="7" name="TextBox 6">
              <a:extLst>
                <a:ext uri="{FF2B5EF4-FFF2-40B4-BE49-F238E27FC236}">
                  <a16:creationId xmlns:a16="http://schemas.microsoft.com/office/drawing/2014/main" id="{1A093C52-DF90-0F4D-AAAE-5A8FD8A50BF7}"/>
                </a:ext>
              </a:extLst>
            </p:cNvPr>
            <p:cNvSpPr txBox="1"/>
            <p:nvPr/>
          </p:nvSpPr>
          <p:spPr>
            <a:xfrm>
              <a:off x="1532966" y="4772741"/>
              <a:ext cx="1783565" cy="369332"/>
            </a:xfrm>
            <a:prstGeom prst="rect">
              <a:avLst/>
            </a:prstGeom>
            <a:noFill/>
          </p:spPr>
          <p:txBody>
            <a:bodyPr wrap="none" rtlCol="0">
              <a:spAutoFit/>
            </a:bodyPr>
            <a:lstStyle/>
            <a:p>
              <a:pPr algn="ctr"/>
              <a:r>
                <a:rPr lang="en-US" dirty="0"/>
                <a:t>Trained on RACE</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187814"/>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6E2D2A76-68C9-834B-91A5-E5497C47336C}"/>
              </a:ext>
            </a:extLst>
          </p:cNvPr>
          <p:cNvGrpSpPr/>
          <p:nvPr/>
        </p:nvGrpSpPr>
        <p:grpSpPr>
          <a:xfrm>
            <a:off x="1386006" y="5276299"/>
            <a:ext cx="2900859" cy="911082"/>
            <a:chOff x="1386006" y="5276299"/>
            <a:chExt cx="2900859" cy="911082"/>
          </a:xfrm>
        </p:grpSpPr>
        <p:sp>
          <p:nvSpPr>
            <p:cNvPr id="31" name="TextBox 30">
              <a:extLst>
                <a:ext uri="{FF2B5EF4-FFF2-40B4-BE49-F238E27FC236}">
                  <a16:creationId xmlns:a16="http://schemas.microsoft.com/office/drawing/2014/main" id="{1BFF99D0-A010-9D44-A9A6-9805AB26DBDB}"/>
                </a:ext>
              </a:extLst>
            </p:cNvPr>
            <p:cNvSpPr txBox="1"/>
            <p:nvPr/>
          </p:nvSpPr>
          <p:spPr>
            <a:xfrm>
              <a:off x="1386006" y="5818049"/>
              <a:ext cx="2900859" cy="369332"/>
            </a:xfrm>
            <a:prstGeom prst="rect">
              <a:avLst/>
            </a:prstGeom>
            <a:noFill/>
          </p:spPr>
          <p:txBody>
            <a:bodyPr wrap="none" rtlCol="0">
              <a:spAutoFit/>
            </a:bodyPr>
            <a:lstStyle/>
            <a:p>
              <a:r>
                <a:rPr lang="en-US" dirty="0"/>
                <a:t>Trained on RACE + </a:t>
              </a:r>
              <a:r>
                <a:rPr lang="en-US" b="1" dirty="0" err="1">
                  <a:solidFill>
                    <a:srgbClr val="FF0000"/>
                  </a:solidFill>
                </a:rPr>
                <a:t>SQuAD</a:t>
              </a:r>
              <a:r>
                <a:rPr lang="en-US" b="1" dirty="0">
                  <a:solidFill>
                    <a:srgbClr val="FF0000"/>
                  </a:solidFill>
                </a:rPr>
                <a:t> 1</a:t>
              </a:r>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76299"/>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40F69E0-166D-D14E-A2BA-6D04EF3DDCCB}"/>
              </a:ext>
            </a:extLst>
          </p:cNvPr>
          <p:cNvGrpSpPr/>
          <p:nvPr/>
        </p:nvGrpSpPr>
        <p:grpSpPr>
          <a:xfrm>
            <a:off x="5673192" y="4984065"/>
            <a:ext cx="741671" cy="960439"/>
            <a:chOff x="5673192" y="4995216"/>
            <a:chExt cx="741671" cy="960439"/>
          </a:xfrm>
        </p:grpSpPr>
        <p:sp>
          <p:nvSpPr>
            <p:cNvPr id="46" name="Rectangle 45">
              <a:extLst>
                <a:ext uri="{FF2B5EF4-FFF2-40B4-BE49-F238E27FC236}">
                  <a16:creationId xmlns:a16="http://schemas.microsoft.com/office/drawing/2014/main" id="{34F404C0-DCA0-2443-8B7D-C833F1A5DD90}"/>
                </a:ext>
              </a:extLst>
            </p:cNvPr>
            <p:cNvSpPr/>
            <p:nvPr/>
          </p:nvSpPr>
          <p:spPr>
            <a:xfrm>
              <a:off x="5673192" y="4995216"/>
              <a:ext cx="722842" cy="9604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692021" y="5000222"/>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55.8</a:t>
              </a:r>
            </a:p>
          </p:txBody>
        </p:sp>
      </p:gr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a:t>
            </a:r>
          </a:p>
        </p:txBody>
      </p:sp>
      <p:grpSp>
        <p:nvGrpSpPr>
          <p:cNvPr id="13" name="Group 12">
            <a:extLst>
              <a:ext uri="{FF2B5EF4-FFF2-40B4-BE49-F238E27FC236}">
                <a16:creationId xmlns:a16="http://schemas.microsoft.com/office/drawing/2014/main" id="{14D4A842-C25A-1149-9F46-1470B0DFF94B}"/>
              </a:ext>
            </a:extLst>
          </p:cNvPr>
          <p:cNvGrpSpPr/>
          <p:nvPr/>
        </p:nvGrpSpPr>
        <p:grpSpPr>
          <a:xfrm>
            <a:off x="6511749" y="4315166"/>
            <a:ext cx="722842" cy="1629338"/>
            <a:chOff x="6433692" y="4326317"/>
            <a:chExt cx="722842" cy="1629338"/>
          </a:xfrm>
        </p:grpSpPr>
        <p:sp>
          <p:nvSpPr>
            <p:cNvPr id="24" name="Rectangle 23">
              <a:extLst>
                <a:ext uri="{FF2B5EF4-FFF2-40B4-BE49-F238E27FC236}">
                  <a16:creationId xmlns:a16="http://schemas.microsoft.com/office/drawing/2014/main" id="{622EF219-FFA4-B04A-869C-DC596A4343E4}"/>
                </a:ext>
              </a:extLst>
            </p:cNvPr>
            <p:cNvSpPr/>
            <p:nvPr/>
          </p:nvSpPr>
          <p:spPr>
            <a:xfrm>
              <a:off x="6433692" y="4348198"/>
              <a:ext cx="722842" cy="1607457"/>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BAC344EE-C9EA-6C4E-A502-0EC1CDE3DFB8}"/>
                </a:ext>
              </a:extLst>
            </p:cNvPr>
            <p:cNvSpPr txBox="1"/>
            <p:nvPr/>
          </p:nvSpPr>
          <p:spPr>
            <a:xfrm>
              <a:off x="6433692" y="432631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59.1</a:t>
              </a:r>
            </a:p>
          </p:txBody>
        </p:sp>
      </p:grpSp>
      <p:grpSp>
        <p:nvGrpSpPr>
          <p:cNvPr id="11" name="Group 10">
            <a:extLst>
              <a:ext uri="{FF2B5EF4-FFF2-40B4-BE49-F238E27FC236}">
                <a16:creationId xmlns:a16="http://schemas.microsoft.com/office/drawing/2014/main" id="{F137CD8E-29D1-5E48-8023-963909CA8E3A}"/>
              </a:ext>
            </a:extLst>
          </p:cNvPr>
          <p:cNvGrpSpPr/>
          <p:nvPr/>
        </p:nvGrpSpPr>
        <p:grpSpPr>
          <a:xfrm>
            <a:off x="8620431" y="3885778"/>
            <a:ext cx="725689" cy="2058017"/>
            <a:chOff x="8620431" y="3885778"/>
            <a:chExt cx="725689" cy="2058017"/>
          </a:xfrm>
        </p:grpSpPr>
        <p:sp>
          <p:nvSpPr>
            <p:cNvPr id="63" name="Rectangle 62">
              <a:extLst>
                <a:ext uri="{FF2B5EF4-FFF2-40B4-BE49-F238E27FC236}">
                  <a16:creationId xmlns:a16="http://schemas.microsoft.com/office/drawing/2014/main" id="{D7D1ACF0-9436-BF4A-823E-860B54F4E908}"/>
                </a:ext>
              </a:extLst>
            </p:cNvPr>
            <p:cNvSpPr/>
            <p:nvPr/>
          </p:nvSpPr>
          <p:spPr>
            <a:xfrm>
              <a:off x="8623278" y="3885778"/>
              <a:ext cx="722842" cy="20580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8620431" y="390811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62.5</a:t>
              </a:r>
            </a:p>
          </p:txBody>
        </p:sp>
      </p:grpSp>
      <p:grpSp>
        <p:nvGrpSpPr>
          <p:cNvPr id="14" name="Group 13">
            <a:extLst>
              <a:ext uri="{FF2B5EF4-FFF2-40B4-BE49-F238E27FC236}">
                <a16:creationId xmlns:a16="http://schemas.microsoft.com/office/drawing/2014/main" id="{3251E3AF-DB7C-6E41-9242-86FAE4B70F5A}"/>
              </a:ext>
            </a:extLst>
          </p:cNvPr>
          <p:cNvGrpSpPr/>
          <p:nvPr/>
        </p:nvGrpSpPr>
        <p:grpSpPr>
          <a:xfrm>
            <a:off x="9363644" y="2771629"/>
            <a:ext cx="742976" cy="3172167"/>
            <a:chOff x="9363644" y="2771629"/>
            <a:chExt cx="742976" cy="3172167"/>
          </a:xfrm>
        </p:grpSpPr>
        <p:sp>
          <p:nvSpPr>
            <p:cNvPr id="62" name="Rectangle 61">
              <a:extLst>
                <a:ext uri="{FF2B5EF4-FFF2-40B4-BE49-F238E27FC236}">
                  <a16:creationId xmlns:a16="http://schemas.microsoft.com/office/drawing/2014/main" id="{C06CEE90-88D1-2E4E-86E0-EA521C15FBF1}"/>
                </a:ext>
              </a:extLst>
            </p:cNvPr>
            <p:cNvSpPr/>
            <p:nvPr/>
          </p:nvSpPr>
          <p:spPr>
            <a:xfrm>
              <a:off x="9383778" y="2776581"/>
              <a:ext cx="722842" cy="316721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86691C9D-BD59-8048-A801-4767FB6FD6EB}"/>
                </a:ext>
              </a:extLst>
            </p:cNvPr>
            <p:cNvSpPr txBox="1"/>
            <p:nvPr/>
          </p:nvSpPr>
          <p:spPr>
            <a:xfrm>
              <a:off x="9363644" y="277162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69.4</a:t>
              </a:r>
            </a:p>
          </p:txBody>
        </p:sp>
      </p:grpSp>
      <p:grpSp>
        <p:nvGrpSpPr>
          <p:cNvPr id="9" name="Group 8">
            <a:extLst>
              <a:ext uri="{FF2B5EF4-FFF2-40B4-BE49-F238E27FC236}">
                <a16:creationId xmlns:a16="http://schemas.microsoft.com/office/drawing/2014/main" id="{3EE7EB6B-5D36-4442-B400-07EDA0E06350}"/>
              </a:ext>
            </a:extLst>
          </p:cNvPr>
          <p:cNvGrpSpPr/>
          <p:nvPr/>
        </p:nvGrpSpPr>
        <p:grpSpPr>
          <a:xfrm>
            <a:off x="5008494" y="2141721"/>
            <a:ext cx="5518155" cy="4511056"/>
            <a:chOff x="5008494" y="2141721"/>
            <a:chExt cx="5518155" cy="4511056"/>
          </a:xfrm>
        </p:grpSpPr>
        <p:sp>
          <p:nvSpPr>
            <p:cNvPr id="12" name="TextBox 11">
              <a:extLst>
                <a:ext uri="{FF2B5EF4-FFF2-40B4-BE49-F238E27FC236}">
                  <a16:creationId xmlns:a16="http://schemas.microsoft.com/office/drawing/2014/main" id="{45D0358D-3E08-A840-B972-F7254ABB27E2}"/>
                </a:ext>
              </a:extLst>
            </p:cNvPr>
            <p:cNvSpPr txBox="1"/>
            <p:nvPr/>
          </p:nvSpPr>
          <p:spPr>
            <a:xfrm>
              <a:off x="5008494" y="2141721"/>
              <a:ext cx="425181" cy="3970318"/>
            </a:xfrm>
            <a:prstGeom prst="rect">
              <a:avLst/>
            </a:prstGeom>
            <a:noFill/>
          </p:spPr>
          <p:txBody>
            <a:bodyPr wrap="none" rtlCol="0" anchor="ctr" anchorCtr="0">
              <a:spAutoFit/>
            </a:bodyPr>
            <a:lstStyle/>
            <a:p>
              <a:pPr algn="r"/>
              <a:endParaRPr lang="en-US" dirty="0">
                <a:latin typeface="+mn-lt"/>
              </a:endParaRPr>
            </a:p>
            <a:p>
              <a:pPr algn="r"/>
              <a:r>
                <a:rPr lang="en-US" dirty="0">
                  <a:latin typeface="+mn-lt"/>
                </a:rPr>
                <a:t>70</a:t>
              </a:r>
            </a:p>
            <a:p>
              <a:pPr algn="r"/>
              <a:endParaRPr lang="en-US" dirty="0">
                <a:latin typeface="+mn-lt"/>
              </a:endParaRPr>
            </a:p>
            <a:p>
              <a:pPr algn="r"/>
              <a:endParaRPr lang="en-US" dirty="0">
                <a:latin typeface="+mn-lt"/>
              </a:endParaRPr>
            </a:p>
            <a:p>
              <a:pPr algn="r"/>
              <a:r>
                <a:rPr lang="en-US" dirty="0">
                  <a:latin typeface="+mn-lt"/>
                </a:rPr>
                <a:t>65</a:t>
              </a:r>
            </a:p>
            <a:p>
              <a:pPr algn="r"/>
              <a:endParaRPr lang="en-US" dirty="0">
                <a:latin typeface="+mn-lt"/>
              </a:endParaRPr>
            </a:p>
            <a:p>
              <a:pPr algn="r"/>
              <a:endParaRPr lang="en-US" dirty="0">
                <a:latin typeface="+mn-lt"/>
              </a:endParaRPr>
            </a:p>
            <a:p>
              <a:pPr algn="r"/>
              <a:r>
                <a:rPr lang="en-US" dirty="0">
                  <a:latin typeface="+mn-lt"/>
                </a:rPr>
                <a:t>60</a:t>
              </a:r>
            </a:p>
            <a:p>
              <a:pPr algn="r"/>
              <a:endParaRPr lang="en-US" dirty="0">
                <a:latin typeface="+mn-lt"/>
              </a:endParaRPr>
            </a:p>
            <a:p>
              <a:pPr algn="r"/>
              <a:endParaRPr lang="en-US" dirty="0">
                <a:latin typeface="+mn-lt"/>
              </a:endParaRPr>
            </a:p>
            <a:p>
              <a:pPr algn="r"/>
              <a:r>
                <a:rPr lang="en-US" dirty="0">
                  <a:latin typeface="+mn-lt"/>
                </a:rPr>
                <a:t>55</a:t>
              </a:r>
            </a:p>
            <a:p>
              <a:pPr algn="r"/>
              <a:endParaRPr lang="en-US" dirty="0">
                <a:latin typeface="+mn-lt"/>
              </a:endParaRPr>
            </a:p>
            <a:p>
              <a:pPr algn="r"/>
              <a:endParaRPr lang="en-US" dirty="0">
                <a:latin typeface="+mn-lt"/>
              </a:endParaRPr>
            </a:p>
            <a:p>
              <a:pPr algn="r"/>
              <a:r>
                <a:rPr lang="en-US" dirty="0">
                  <a:latin typeface="+mn-lt"/>
                </a:rPr>
                <a:t>50</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5413184" y="5962535"/>
              <a:ext cx="5113465"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C1D6CB-241D-8742-8C7A-0231E60EEE6B}"/>
                </a:ext>
              </a:extLst>
            </p:cNvPr>
            <p:cNvSpPr/>
            <p:nvPr/>
          </p:nvSpPr>
          <p:spPr>
            <a:xfrm>
              <a:off x="6098255" y="6035839"/>
              <a:ext cx="727443" cy="369332"/>
            </a:xfrm>
            <a:prstGeom prst="rect">
              <a:avLst/>
            </a:prstGeom>
          </p:spPr>
          <p:txBody>
            <a:bodyPr wrap="none">
              <a:spAutoFit/>
            </a:bodyPr>
            <a:lstStyle/>
            <a:p>
              <a:r>
                <a:rPr lang="en-US" dirty="0">
                  <a:latin typeface="+mn-lt"/>
                </a:rPr>
                <a:t>RACE</a:t>
              </a:r>
            </a:p>
          </p:txBody>
        </p:sp>
        <p:sp>
          <p:nvSpPr>
            <p:cNvPr id="67" name="Rectangle 66">
              <a:extLst>
                <a:ext uri="{FF2B5EF4-FFF2-40B4-BE49-F238E27FC236}">
                  <a16:creationId xmlns:a16="http://schemas.microsoft.com/office/drawing/2014/main" id="{8F3FAE3B-3D92-A949-8A12-0C491857F2C6}"/>
                </a:ext>
              </a:extLst>
            </p:cNvPr>
            <p:cNvSpPr/>
            <p:nvPr/>
          </p:nvSpPr>
          <p:spPr>
            <a:xfrm>
              <a:off x="8924806" y="6008934"/>
              <a:ext cx="912173" cy="369332"/>
            </a:xfrm>
            <a:prstGeom prst="rect">
              <a:avLst/>
            </a:prstGeom>
          </p:spPr>
          <p:txBody>
            <a:bodyPr wrap="none">
              <a:spAutoFit/>
            </a:bodyPr>
            <a:lstStyle/>
            <a:p>
              <a:r>
                <a:rPr lang="en-US" dirty="0" err="1">
                  <a:latin typeface="+mn-lt"/>
                </a:rPr>
                <a:t>MCTest</a:t>
              </a:r>
              <a:endParaRPr lang="en-US" dirty="0">
                <a:latin typeface="+mn-lt"/>
              </a:endParaRPr>
            </a:p>
          </p:txBody>
        </p:sp>
        <p:sp>
          <p:nvSpPr>
            <p:cNvPr id="68" name="Rectangle 67">
              <a:extLst>
                <a:ext uri="{FF2B5EF4-FFF2-40B4-BE49-F238E27FC236}">
                  <a16:creationId xmlns:a16="http://schemas.microsoft.com/office/drawing/2014/main" id="{E62BFE43-10A2-7E4A-A8B4-C2EFA417DECC}"/>
                </a:ext>
              </a:extLst>
            </p:cNvPr>
            <p:cNvSpPr/>
            <p:nvPr/>
          </p:nvSpPr>
          <p:spPr>
            <a:xfrm>
              <a:off x="8596389" y="6330332"/>
              <a:ext cx="1798890" cy="307777"/>
            </a:xfrm>
            <a:prstGeom prst="rect">
              <a:avLst/>
            </a:prstGeom>
          </p:spPr>
          <p:txBody>
            <a:bodyPr wrap="none">
              <a:spAutoFit/>
            </a:bodyPr>
            <a:lstStyle/>
            <a:p>
              <a:r>
                <a:rPr lang="en-US" sz="1400" dirty="0">
                  <a:solidFill>
                    <a:schemeClr val="bg1">
                      <a:lumMod val="50000"/>
                    </a:schemeClr>
                  </a:solidFill>
                </a:rPr>
                <a:t>[Richardson et al. 15]</a:t>
              </a:r>
            </a:p>
          </p:txBody>
        </p:sp>
        <p:sp>
          <p:nvSpPr>
            <p:cNvPr id="70" name="Rectangle 69">
              <a:extLst>
                <a:ext uri="{FF2B5EF4-FFF2-40B4-BE49-F238E27FC236}">
                  <a16:creationId xmlns:a16="http://schemas.microsoft.com/office/drawing/2014/main" id="{3517D684-2AE9-CE4B-8E0F-5A722B119A9A}"/>
                </a:ext>
              </a:extLst>
            </p:cNvPr>
            <p:cNvSpPr/>
            <p:nvPr/>
          </p:nvSpPr>
          <p:spPr>
            <a:xfrm>
              <a:off x="5938288" y="6345000"/>
              <a:ext cx="1123064" cy="307777"/>
            </a:xfrm>
            <a:prstGeom prst="rect">
              <a:avLst/>
            </a:prstGeom>
          </p:spPr>
          <p:txBody>
            <a:bodyPr wrap="none">
              <a:spAutoFit/>
            </a:bodyPr>
            <a:lstStyle/>
            <a:p>
              <a:r>
                <a:rPr lang="en-US" sz="1400" dirty="0">
                  <a:solidFill>
                    <a:schemeClr val="bg1">
                      <a:lumMod val="50000"/>
                    </a:schemeClr>
                  </a:solidFill>
                </a:rPr>
                <a:t>[Lai et al. 17]</a:t>
              </a:r>
            </a:p>
          </p:txBody>
        </p:sp>
      </p:grpSp>
      <p:sp>
        <p:nvSpPr>
          <p:cNvPr id="15" name="Rectangle 14">
            <a:extLst>
              <a:ext uri="{FF2B5EF4-FFF2-40B4-BE49-F238E27FC236}">
                <a16:creationId xmlns:a16="http://schemas.microsoft.com/office/drawing/2014/main" id="{94DA6CE7-2C8E-BD44-915A-4FDA6662E284}"/>
              </a:ext>
            </a:extLst>
          </p:cNvPr>
          <p:cNvSpPr/>
          <p:nvPr/>
        </p:nvSpPr>
        <p:spPr>
          <a:xfrm>
            <a:off x="5564459" y="4673347"/>
            <a:ext cx="850404" cy="1266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E90A73-839B-844F-A3CE-B3C47ABD929D}"/>
              </a:ext>
            </a:extLst>
          </p:cNvPr>
          <p:cNvSpPr/>
          <p:nvPr/>
        </p:nvSpPr>
        <p:spPr>
          <a:xfrm>
            <a:off x="8507269" y="3714754"/>
            <a:ext cx="850404" cy="222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A6479E-F807-C842-BCE6-EE272696ADE8}"/>
              </a:ext>
            </a:extLst>
          </p:cNvPr>
          <p:cNvSpPr/>
          <p:nvPr/>
        </p:nvSpPr>
        <p:spPr>
          <a:xfrm>
            <a:off x="6506861" y="4169009"/>
            <a:ext cx="1069326" cy="1774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EC7008-FCBC-FA46-BA5A-BE74EBD15643}"/>
              </a:ext>
            </a:extLst>
          </p:cNvPr>
          <p:cNvSpPr/>
          <p:nvPr/>
        </p:nvSpPr>
        <p:spPr>
          <a:xfrm>
            <a:off x="9379158" y="2771629"/>
            <a:ext cx="1358984" cy="3179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20</a:t>
            </a:fld>
            <a:endParaRPr lang="en-US" dirty="0"/>
          </a:p>
        </p:txBody>
      </p:sp>
    </p:spTree>
    <p:extLst>
      <p:ext uri="{BB962C8B-B14F-4D97-AF65-F5344CB8AC3E}">
        <p14:creationId xmlns:p14="http://schemas.microsoft.com/office/powerpoint/2010/main" val="73730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grpId="0" nodeType="clickEffect">
                                  <p:stCondLst>
                                    <p:cond delay="0"/>
                                  </p:stCondLst>
                                  <p:childTnLst>
                                    <p:animEffect transition="out" filter="wipe(down)">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0" nodeType="clickEffect">
                                  <p:stCondLst>
                                    <p:cond delay="0"/>
                                  </p:stCondLst>
                                  <p:childTnLst>
                                    <p:animEffect transition="out" filter="wipe(down)">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D6-F915-544A-BB52-6A7B7A2F929D}"/>
              </a:ext>
            </a:extLst>
          </p:cNvPr>
          <p:cNvSpPr>
            <a:spLocks noGrp="1"/>
          </p:cNvSpPr>
          <p:nvPr>
            <p:ph type="title"/>
          </p:nvPr>
        </p:nvSpPr>
        <p:spPr/>
        <p:txBody>
          <a:bodyPr/>
          <a:lstStyle/>
          <a:p>
            <a:r>
              <a:rPr lang="en-US" dirty="0"/>
              <a:t>UnifiedQA-v1</a:t>
            </a:r>
          </a:p>
        </p:txBody>
      </p:sp>
      <p:sp>
        <p:nvSpPr>
          <p:cNvPr id="3" name="Content Placeholder 2">
            <a:extLst>
              <a:ext uri="{FF2B5EF4-FFF2-40B4-BE49-F238E27FC236}">
                <a16:creationId xmlns:a16="http://schemas.microsoft.com/office/drawing/2014/main" id="{E6600325-3370-444E-B596-A08510B09964}"/>
              </a:ext>
            </a:extLst>
          </p:cNvPr>
          <p:cNvSpPr>
            <a:spLocks noGrp="1"/>
          </p:cNvSpPr>
          <p:nvPr>
            <p:ph idx="1"/>
          </p:nvPr>
        </p:nvSpPr>
        <p:spPr/>
        <p:txBody>
          <a:bodyPr/>
          <a:lstStyle/>
          <a:p>
            <a:r>
              <a:rPr lang="en-US" dirty="0"/>
              <a:t>Trained on the union of different formats: </a:t>
            </a:r>
          </a:p>
          <a:p>
            <a:pPr lvl="1"/>
            <a:r>
              <a:rPr lang="en-US" b="1" dirty="0"/>
              <a:t>Extractive:</a:t>
            </a:r>
            <a:r>
              <a:rPr lang="en-US" dirty="0"/>
              <a:t> 		</a:t>
            </a:r>
            <a:r>
              <a:rPr lang="en-US" dirty="0" err="1"/>
              <a:t>SQuAD</a:t>
            </a:r>
            <a:r>
              <a:rPr lang="en-US" dirty="0"/>
              <a:t> 1.1, </a:t>
            </a:r>
            <a:r>
              <a:rPr lang="en-US" dirty="0" err="1"/>
              <a:t>SQuAD</a:t>
            </a:r>
            <a:r>
              <a:rPr lang="en-US" dirty="0"/>
              <a:t> 2.0 </a:t>
            </a:r>
            <a:endParaRPr lang="en-US" sz="1600" dirty="0"/>
          </a:p>
          <a:p>
            <a:pPr lvl="1"/>
            <a:r>
              <a:rPr lang="en-US" b="1" dirty="0"/>
              <a:t>Abstractive: </a:t>
            </a:r>
            <a:r>
              <a:rPr lang="en-US" dirty="0"/>
              <a:t>		</a:t>
            </a:r>
            <a:r>
              <a:rPr lang="en-US" dirty="0" err="1"/>
              <a:t>NarrativeQA</a:t>
            </a:r>
            <a:r>
              <a:rPr lang="en-US" dirty="0"/>
              <a:t> </a:t>
            </a:r>
            <a:endParaRPr lang="en-US" sz="1600" dirty="0"/>
          </a:p>
          <a:p>
            <a:pPr lvl="1"/>
            <a:r>
              <a:rPr lang="en-US" b="1" dirty="0"/>
              <a:t>Multiple-choice:</a:t>
            </a:r>
            <a:r>
              <a:rPr lang="en-US" dirty="0"/>
              <a:t> 	RACE, ARC, OBQA, </a:t>
            </a:r>
            <a:r>
              <a:rPr lang="en-US" dirty="0" err="1"/>
              <a:t>MCTest</a:t>
            </a:r>
            <a:endParaRPr lang="en-US" sz="1600" dirty="0"/>
          </a:p>
          <a:p>
            <a:pPr lvl="1"/>
            <a:r>
              <a:rPr lang="en-US" b="1" dirty="0" err="1"/>
              <a:t>YesNo</a:t>
            </a:r>
            <a:r>
              <a:rPr lang="en-US" b="1" dirty="0"/>
              <a:t>:</a:t>
            </a:r>
            <a:r>
              <a:rPr lang="en-US" dirty="0"/>
              <a:t> 			</a:t>
            </a:r>
            <a:r>
              <a:rPr lang="en-US" dirty="0" err="1"/>
              <a:t>BoolQ</a:t>
            </a:r>
            <a:endParaRPr lang="en-US" dirty="0"/>
          </a:p>
          <a:p>
            <a:endParaRPr lang="en-US" dirty="0"/>
          </a:p>
          <a:p>
            <a:endParaRPr lang="en-US" dirty="0"/>
          </a:p>
          <a:p>
            <a:endParaRPr lang="en-US" dirty="0"/>
          </a:p>
          <a:p>
            <a:pPr marL="0" indent="0">
              <a:buNone/>
            </a:pPr>
            <a:r>
              <a:rPr lang="en-US" sz="1500" dirty="0">
                <a:solidFill>
                  <a:schemeClr val="bg1">
                    <a:lumMod val="50000"/>
                  </a:schemeClr>
                </a:solidFill>
              </a:rPr>
              <a:t>* </a:t>
            </a:r>
            <a:r>
              <a:rPr lang="en-US" sz="1500" dirty="0" err="1">
                <a:solidFill>
                  <a:schemeClr val="bg1">
                    <a:lumMod val="50000"/>
                  </a:schemeClr>
                </a:solidFill>
              </a:rPr>
              <a:t>Rajpurkar</a:t>
            </a:r>
            <a:r>
              <a:rPr lang="en-US" sz="1500" dirty="0">
                <a:solidFill>
                  <a:schemeClr val="bg1">
                    <a:lumMod val="50000"/>
                  </a:schemeClr>
                </a:solidFill>
              </a:rPr>
              <a:t> et al. ‘16 &amp; ‘18; </a:t>
            </a:r>
            <a:r>
              <a:rPr lang="en-US" sz="1500" dirty="0" err="1">
                <a:solidFill>
                  <a:schemeClr val="bg1">
                    <a:lumMod val="50000"/>
                  </a:schemeClr>
                </a:solidFill>
              </a:rPr>
              <a:t>Kociský</a:t>
            </a:r>
            <a:r>
              <a:rPr lang="en-US" sz="1500" dirty="0">
                <a:solidFill>
                  <a:schemeClr val="bg1">
                    <a:lumMod val="50000"/>
                  </a:schemeClr>
                </a:solidFill>
              </a:rPr>
              <a:t> et al. ‘18; Lai et al. ‘17; Clark et al. ‘18; </a:t>
            </a:r>
            <a:r>
              <a:rPr lang="en-US" sz="1500" dirty="0" err="1">
                <a:solidFill>
                  <a:schemeClr val="bg1">
                    <a:lumMod val="50000"/>
                  </a:schemeClr>
                </a:solidFill>
              </a:rPr>
              <a:t>Mihaylov</a:t>
            </a:r>
            <a:r>
              <a:rPr lang="en-US" sz="1500" dirty="0">
                <a:solidFill>
                  <a:schemeClr val="bg1">
                    <a:lumMod val="50000"/>
                  </a:schemeClr>
                </a:solidFill>
              </a:rPr>
              <a:t> et al. ‘18; Richardson et al. ‘13; Clark et al. ‘19</a:t>
            </a:r>
            <a:endParaRPr lang="en-US" sz="1500" dirty="0"/>
          </a:p>
          <a:p>
            <a:endParaRPr lang="en-US" dirty="0"/>
          </a:p>
        </p:txBody>
      </p:sp>
      <p:sp>
        <p:nvSpPr>
          <p:cNvPr id="5" name="Slide Number Placeholder 4">
            <a:extLst>
              <a:ext uri="{FF2B5EF4-FFF2-40B4-BE49-F238E27FC236}">
                <a16:creationId xmlns:a16="http://schemas.microsoft.com/office/drawing/2014/main" id="{01B4B4DC-AFD8-9442-BD2E-F6183A4AEE92}"/>
              </a:ext>
            </a:extLst>
          </p:cNvPr>
          <p:cNvSpPr>
            <a:spLocks noGrp="1"/>
          </p:cNvSpPr>
          <p:nvPr>
            <p:ph type="sldNum" sz="quarter" idx="10"/>
          </p:nvPr>
        </p:nvSpPr>
        <p:spPr/>
        <p:txBody>
          <a:bodyPr/>
          <a:lstStyle/>
          <a:p>
            <a:pPr>
              <a:defRPr/>
            </a:pPr>
            <a:fld id="{0121240C-47AF-2F4D-83B3-CC3EDF50F794}" type="slidenum">
              <a:rPr lang="en-US" smtClean="0"/>
              <a:pPr>
                <a:defRPr/>
              </a:pPr>
              <a:t>21</a:t>
            </a:fld>
            <a:endParaRPr lang="en-US" dirty="0"/>
          </a:p>
        </p:txBody>
      </p:sp>
    </p:spTree>
    <p:extLst>
      <p:ext uri="{BB962C8B-B14F-4D97-AF65-F5344CB8AC3E}">
        <p14:creationId xmlns:p14="http://schemas.microsoft.com/office/powerpoint/2010/main" val="14353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06669" y="290984"/>
            <a:ext cx="11353801" cy="960438"/>
          </a:xfrm>
        </p:spPr>
        <p:txBody>
          <a:bodyPr/>
          <a:lstStyle/>
          <a:p>
            <a:r>
              <a:rPr lang="en-US"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well as individual T5 models targeted to each dataset.</a:t>
            </a:r>
          </a:p>
        </p:txBody>
      </p:sp>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extLst>
              <p:ext uri="{D42A27DB-BD31-4B8C-83A1-F6EECF244321}">
                <p14:modId xmlns:p14="http://schemas.microsoft.com/office/powerpoint/2010/main" val="3062131186"/>
              </p:ext>
            </p:extLst>
          </p:nvPr>
        </p:nvGraphicFramePr>
        <p:xfrm>
          <a:off x="2957094" y="2112836"/>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22</a:t>
            </a:fld>
            <a:endParaRPr lang="en-US" dirty="0"/>
          </a:p>
        </p:txBody>
      </p:sp>
      <p:sp>
        <p:nvSpPr>
          <p:cNvPr id="2" name="Rounded Rectangle 1">
            <a:extLst>
              <a:ext uri="{FF2B5EF4-FFF2-40B4-BE49-F238E27FC236}">
                <a16:creationId xmlns:a16="http://schemas.microsoft.com/office/drawing/2014/main" id="{44BEDD1E-B5CA-0344-AA6B-04BFA6F0A086}"/>
              </a:ext>
            </a:extLst>
          </p:cNvPr>
          <p:cNvSpPr/>
          <p:nvPr/>
        </p:nvSpPr>
        <p:spPr>
          <a:xfrm>
            <a:off x="8229600" y="2782388"/>
            <a:ext cx="640030" cy="18941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animEffect transition="in" filter="fade">
                                      <p:cBhvr>
                                        <p:cTn id="1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value in using </a:t>
            </a:r>
            <a:r>
              <a:rPr lang="en-US" dirty="0" err="1"/>
              <a:t>UnifiedQA</a:t>
            </a:r>
            <a:r>
              <a:rPr lang="en-US" dirty="0"/>
              <a:t> as a starting point for fine-tuning?</a:t>
            </a:r>
          </a:p>
          <a:p>
            <a:pPr lvl="1"/>
            <a:r>
              <a:rPr lang="en-US" dirty="0"/>
              <a:t>Show SOTA on 10 datasets (</a:t>
            </a:r>
            <a:r>
              <a:rPr lang="en-US" sz="2000" dirty="0"/>
              <a:t>OBQA, QASC, RACE, </a:t>
            </a:r>
            <a:r>
              <a:rPr lang="en-US" sz="2000" dirty="0" err="1"/>
              <a:t>WinoGrande</a:t>
            </a:r>
            <a:r>
              <a:rPr lang="en-US" sz="2000" dirty="0"/>
              <a:t>, PIQA, SIQA, ROPES</a:t>
            </a:r>
            <a:r>
              <a:rPr lang="en-US" dirty="0"/>
              <a:t>)</a:t>
            </a:r>
          </a:p>
          <a:p>
            <a:pPr lvl="1"/>
            <a:r>
              <a:rPr lang="en-US" dirty="0"/>
              <a:t>Similar trends for BART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131361" y="2339715"/>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85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461554" y="5955391"/>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9544462" y="3204731"/>
            <a:ext cx="722842" cy="273807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297411" y="4886252"/>
            <a:ext cx="1791132" cy="369332"/>
          </a:xfrm>
          <a:prstGeom prst="rect">
            <a:avLst/>
          </a:prstGeom>
          <a:noFill/>
        </p:spPr>
        <p:txBody>
          <a:bodyPr wrap="none" rtlCol="0">
            <a:spAutoFit/>
          </a:bodyPr>
          <a:lstStyle/>
          <a:p>
            <a:pPr algn="ctr"/>
            <a:r>
              <a:rPr lang="en-US" dirty="0"/>
              <a:t>Fine-tuned on T5</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932803" y="5952535"/>
            <a:ext cx="251088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T5)</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484330" y="4511218"/>
            <a:ext cx="1363154" cy="395479"/>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494604" y="5615496"/>
            <a:ext cx="1363154" cy="36933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8783962" y="3711967"/>
            <a:ext cx="722842" cy="2230839"/>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8788545" y="37408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Fine-tuning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9547967" y="320473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87</a:t>
            </a:r>
          </a:p>
        </p:txBody>
      </p:sp>
      <p:sp>
        <p:nvSpPr>
          <p:cNvPr id="58" name="Rectangle 57">
            <a:extLst>
              <a:ext uri="{FF2B5EF4-FFF2-40B4-BE49-F238E27FC236}">
                <a16:creationId xmlns:a16="http://schemas.microsoft.com/office/drawing/2014/main" id="{D594139F-EADC-E44D-9442-10A2DC2F4BAC}"/>
              </a:ext>
            </a:extLst>
          </p:cNvPr>
          <p:cNvSpPr/>
          <p:nvPr/>
        </p:nvSpPr>
        <p:spPr>
          <a:xfrm>
            <a:off x="5437319" y="4540458"/>
            <a:ext cx="722842" cy="138976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4676819" y="5287591"/>
            <a:ext cx="722842" cy="64263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4672476" y="528882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5405755" y="452256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2" name="Rectangle 61">
            <a:extLst>
              <a:ext uri="{FF2B5EF4-FFF2-40B4-BE49-F238E27FC236}">
                <a16:creationId xmlns:a16="http://schemas.microsoft.com/office/drawing/2014/main" id="{C06CEE90-88D1-2E4E-86E0-EA521C15FBF1}"/>
              </a:ext>
            </a:extLst>
          </p:cNvPr>
          <p:cNvSpPr/>
          <p:nvPr/>
        </p:nvSpPr>
        <p:spPr>
          <a:xfrm>
            <a:off x="7488547" y="4406645"/>
            <a:ext cx="722842" cy="1535184"/>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6728047" y="4552064"/>
            <a:ext cx="722842" cy="13897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6734141" y="453322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a:t>
            </a:r>
          </a:p>
        </p:txBody>
      </p:sp>
      <p:sp>
        <p:nvSpPr>
          <p:cNvPr id="65" name="TextBox 64">
            <a:extLst>
              <a:ext uri="{FF2B5EF4-FFF2-40B4-BE49-F238E27FC236}">
                <a16:creationId xmlns:a16="http://schemas.microsoft.com/office/drawing/2014/main" id="{86691C9D-BD59-8048-A801-4767FB6FD6EB}"/>
              </a:ext>
            </a:extLst>
          </p:cNvPr>
          <p:cNvSpPr txBox="1"/>
          <p:nvPr/>
        </p:nvSpPr>
        <p:spPr>
          <a:xfrm>
            <a:off x="7466245" y="4386047"/>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79</a:t>
            </a:r>
          </a:p>
        </p:txBody>
      </p:sp>
      <p:sp>
        <p:nvSpPr>
          <p:cNvPr id="6" name="Rectangle 5">
            <a:extLst>
              <a:ext uri="{FF2B5EF4-FFF2-40B4-BE49-F238E27FC236}">
                <a16:creationId xmlns:a16="http://schemas.microsoft.com/office/drawing/2014/main" id="{72C1D6CB-241D-8742-8C7A-0231E60EEE6B}"/>
              </a:ext>
            </a:extLst>
          </p:cNvPr>
          <p:cNvSpPr/>
          <p:nvPr/>
        </p:nvSpPr>
        <p:spPr>
          <a:xfrm>
            <a:off x="9129999" y="5973701"/>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4889019" y="5994481"/>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6543805" y="5990402"/>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4743864" y="6287636"/>
            <a:ext cx="5820205" cy="523220"/>
          </a:xfrm>
          <a:prstGeom prst="rect">
            <a:avLst/>
          </a:prstGeom>
        </p:spPr>
        <p:txBody>
          <a:bodyPr wrap="square">
            <a:spAutoFit/>
          </a:bodyPr>
          <a:lstStyle/>
          <a:p>
            <a:r>
              <a:rPr lang="en-US" sz="1400" dirty="0">
                <a:solidFill>
                  <a:schemeClr val="bg1">
                    <a:lumMod val="50000"/>
                  </a:schemeClr>
                </a:solidFill>
              </a:rPr>
              <a:t> [Clark et al. 18] 	        [Talmor et al. 19] 	               [</a:t>
            </a:r>
            <a:r>
              <a:rPr lang="en-US" sz="1400" dirty="0" err="1">
                <a:solidFill>
                  <a:schemeClr val="bg1">
                    <a:lumMod val="50000"/>
                  </a:schemeClr>
                </a:solidFill>
              </a:rPr>
              <a:t>Khot</a:t>
            </a:r>
            <a:r>
              <a:rPr lang="en-US" sz="1400" dirty="0">
                <a:solidFill>
                  <a:schemeClr val="bg1">
                    <a:lumMod val="50000"/>
                  </a:schemeClr>
                </a:solidFill>
              </a:rPr>
              <a:t> et al. 19]	 </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5413DCE5-95A5-E44B-870C-CFBF7FB0C1DC}"/>
              </a:ext>
            </a:extLst>
          </p:cNvPr>
          <p:cNvSpPr>
            <a:spLocks noGrp="1"/>
          </p:cNvSpPr>
          <p:nvPr>
            <p:ph type="sldNum" sz="quarter" idx="10"/>
          </p:nvPr>
        </p:nvSpPr>
        <p:spPr/>
        <p:txBody>
          <a:bodyPr/>
          <a:lstStyle/>
          <a:p>
            <a:pPr>
              <a:defRPr/>
            </a:pPr>
            <a:fld id="{0121240C-47AF-2F4D-83B3-CC3EDF50F794}" type="slidenum">
              <a:rPr lang="en-US" smtClean="0"/>
              <a:pPr>
                <a:defRPr/>
              </a:pPr>
              <a:t>23</a:t>
            </a:fld>
            <a:endParaRPr lang="en-US" dirty="0"/>
          </a:p>
        </p:txBody>
      </p:sp>
      <p:sp>
        <p:nvSpPr>
          <p:cNvPr id="39" name="Rectangle 38">
            <a:extLst>
              <a:ext uri="{FF2B5EF4-FFF2-40B4-BE49-F238E27FC236}">
                <a16:creationId xmlns:a16="http://schemas.microsoft.com/office/drawing/2014/main" id="{CEA0CBD3-507C-B745-95C4-D676F91CE4E3}"/>
              </a:ext>
            </a:extLst>
          </p:cNvPr>
          <p:cNvSpPr/>
          <p:nvPr/>
        </p:nvSpPr>
        <p:spPr>
          <a:xfrm>
            <a:off x="4672476" y="383506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41905EF-8BA2-0144-9A27-E3AACCA5311F}"/>
              </a:ext>
            </a:extLst>
          </p:cNvPr>
          <p:cNvSpPr/>
          <p:nvPr/>
        </p:nvSpPr>
        <p:spPr>
          <a:xfrm>
            <a:off x="6697197" y="3830629"/>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22019CF-C3F9-614E-B29A-8A233321FE9E}"/>
              </a:ext>
            </a:extLst>
          </p:cNvPr>
          <p:cNvSpPr/>
          <p:nvPr/>
        </p:nvSpPr>
        <p:spPr>
          <a:xfrm>
            <a:off x="8777394" y="3645477"/>
            <a:ext cx="753692" cy="229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7B87786-59B7-4E4C-A3C3-063955A75E6A}"/>
              </a:ext>
            </a:extLst>
          </p:cNvPr>
          <p:cNvSpPr/>
          <p:nvPr/>
        </p:nvSpPr>
        <p:spPr>
          <a:xfrm>
            <a:off x="5436449" y="3821840"/>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2AA5CD9-968C-8D4B-BFD2-40635A5099C8}"/>
              </a:ext>
            </a:extLst>
          </p:cNvPr>
          <p:cNvSpPr/>
          <p:nvPr/>
        </p:nvSpPr>
        <p:spPr>
          <a:xfrm>
            <a:off x="7484531" y="3839822"/>
            <a:ext cx="753692" cy="2107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7C498-0EB2-5942-9A00-1BCFC4280535}"/>
              </a:ext>
            </a:extLst>
          </p:cNvPr>
          <p:cNvSpPr/>
          <p:nvPr/>
        </p:nvSpPr>
        <p:spPr>
          <a:xfrm>
            <a:off x="9532346" y="3071275"/>
            <a:ext cx="753692" cy="2871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3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41"/>
                                        </p:tgtEl>
                                      </p:cBhvr>
                                    </p:animEffect>
                                    <p:set>
                                      <p:cBhvr>
                                        <p:cTn id="13" dur="1" fill="hold">
                                          <p:stCondLst>
                                            <p:cond delay="499"/>
                                          </p:stCondLst>
                                        </p:cTn>
                                        <p:tgtEl>
                                          <p:spTgt spid="4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grpId="0" nodeType="clickEffect">
                                  <p:stCondLst>
                                    <p:cond delay="0"/>
                                  </p:stCondLst>
                                  <p:childTnLst>
                                    <p:animEffect transition="out" filter="wipe(down)">
                                      <p:cBhvr>
                                        <p:cTn id="17" dur="500"/>
                                        <p:tgtEl>
                                          <p:spTgt spid="42"/>
                                        </p:tgtEl>
                                      </p:cBhvr>
                                    </p:animEffect>
                                    <p:set>
                                      <p:cBhvr>
                                        <p:cTn id="18" dur="1" fill="hold">
                                          <p:stCondLst>
                                            <p:cond delay="499"/>
                                          </p:stCondLst>
                                        </p:cTn>
                                        <p:tgtEl>
                                          <p:spTgt spid="42"/>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6066-E10B-0E46-B550-485D58BA65CF}"/>
              </a:ext>
            </a:extLst>
          </p:cNvPr>
          <p:cNvSpPr>
            <a:spLocks noGrp="1"/>
          </p:cNvSpPr>
          <p:nvPr>
            <p:ph type="title"/>
          </p:nvPr>
        </p:nvSpPr>
        <p:spPr/>
        <p:txBody>
          <a:bodyPr/>
          <a:lstStyle/>
          <a:p>
            <a:r>
              <a:rPr lang="en-US" dirty="0"/>
              <a:t>Earlier Work on Multi-task Learning</a:t>
            </a:r>
          </a:p>
        </p:txBody>
      </p:sp>
      <p:sp>
        <p:nvSpPr>
          <p:cNvPr id="3" name="Content Placeholder 2">
            <a:extLst>
              <a:ext uri="{FF2B5EF4-FFF2-40B4-BE49-F238E27FC236}">
                <a16:creationId xmlns:a16="http://schemas.microsoft.com/office/drawing/2014/main" id="{8FD5E14D-6420-E345-A12C-933029A94C0F}"/>
              </a:ext>
            </a:extLst>
          </p:cNvPr>
          <p:cNvSpPr>
            <a:spLocks noGrp="1"/>
          </p:cNvSpPr>
          <p:nvPr>
            <p:ph idx="1"/>
          </p:nvPr>
        </p:nvSpPr>
        <p:spPr/>
        <p:txBody>
          <a:bodyPr/>
          <a:lstStyle/>
          <a:p>
            <a:r>
              <a:rPr lang="en-US" dirty="0"/>
              <a:t>In the same spirit as multi-task learning </a:t>
            </a:r>
          </a:p>
          <a:p>
            <a:pPr lvl="1"/>
            <a:r>
              <a:rPr lang="en-US" dirty="0"/>
              <a:t>They usually don’t work! 😭</a:t>
            </a:r>
          </a:p>
          <a:p>
            <a:pPr marL="0" indent="0">
              <a:buNone/>
            </a:pPr>
            <a:endParaRPr lang="en-US" dirty="0"/>
          </a:p>
          <a:p>
            <a:r>
              <a:rPr lang="en-US" dirty="0"/>
              <a:t>The choice of tasks is also important. </a:t>
            </a:r>
          </a:p>
          <a:p>
            <a:pPr lvl="1"/>
            <a:r>
              <a:rPr lang="en-US" dirty="0"/>
              <a:t>Earlier works select </a:t>
            </a:r>
            <a:r>
              <a:rPr lang="en-US" dirty="0">
                <a:solidFill>
                  <a:srgbClr val="FF0000"/>
                </a:solidFill>
              </a:rPr>
              <a:t>too broad</a:t>
            </a:r>
            <a:r>
              <a:rPr lang="en-US" dirty="0"/>
              <a:t> of tasks. </a:t>
            </a:r>
          </a:p>
          <a:p>
            <a:pPr lvl="2"/>
            <a:r>
              <a:rPr lang="en-US" dirty="0"/>
              <a:t>E.g., </a:t>
            </a:r>
            <a:r>
              <a:rPr lang="en-US" dirty="0">
                <a:solidFill>
                  <a:schemeClr val="bg1">
                    <a:lumMod val="50000"/>
                  </a:schemeClr>
                </a:solidFill>
              </a:rPr>
              <a:t>[</a:t>
            </a:r>
            <a:r>
              <a:rPr lang="en-US" dirty="0" err="1">
                <a:solidFill>
                  <a:schemeClr val="bg1">
                    <a:lumMod val="50000"/>
                  </a:schemeClr>
                </a:solidFill>
              </a:rPr>
              <a:t>Raffel</a:t>
            </a:r>
            <a:r>
              <a:rPr lang="en-US" dirty="0">
                <a:solidFill>
                  <a:schemeClr val="bg1">
                    <a:lumMod val="50000"/>
                  </a:schemeClr>
                </a:solidFill>
              </a:rPr>
              <a:t> et al.’19]:</a:t>
            </a:r>
            <a:r>
              <a:rPr lang="en-US" dirty="0"/>
              <a:t> diverse NLP tasks (machine translation, summarization, </a:t>
            </a:r>
            <a:r>
              <a:rPr lang="en-US" dirty="0" err="1"/>
              <a:t>etc</a:t>
            </a:r>
            <a:r>
              <a:rPr lang="en-US" dirty="0"/>
              <a:t>) and conclude that a single model for multiple NLP tasks underperform task-specific models. </a:t>
            </a:r>
          </a:p>
          <a:p>
            <a:endParaRPr lang="en-US" dirty="0"/>
          </a:p>
          <a:p>
            <a:r>
              <a:rPr lang="en-US" dirty="0"/>
              <a:t>We choose to stay within the boundaries of QA. </a:t>
            </a:r>
          </a:p>
          <a:p>
            <a:pPr marL="0" indent="0">
              <a:buNone/>
            </a:pPr>
            <a:endParaRPr lang="en-US" dirty="0"/>
          </a:p>
        </p:txBody>
      </p:sp>
      <p:sp>
        <p:nvSpPr>
          <p:cNvPr id="4" name="Slide Number Placeholder 3">
            <a:extLst>
              <a:ext uri="{FF2B5EF4-FFF2-40B4-BE49-F238E27FC236}">
                <a16:creationId xmlns:a16="http://schemas.microsoft.com/office/drawing/2014/main" id="{D9931BA0-F674-CF4D-A03F-EA35C92D11E9}"/>
              </a:ext>
            </a:extLst>
          </p:cNvPr>
          <p:cNvSpPr>
            <a:spLocks noGrp="1"/>
          </p:cNvSpPr>
          <p:nvPr>
            <p:ph type="sldNum" sz="quarter" idx="10"/>
          </p:nvPr>
        </p:nvSpPr>
        <p:spPr/>
        <p:txBody>
          <a:bodyPr/>
          <a:lstStyle/>
          <a:p>
            <a:pPr>
              <a:defRPr/>
            </a:pPr>
            <a:fld id="{0121240C-47AF-2F4D-83B3-CC3EDF50F794}" type="slidenum">
              <a:rPr lang="en-US" smtClean="0"/>
              <a:pPr>
                <a:defRPr/>
              </a:pPr>
              <a:t>24</a:t>
            </a:fld>
            <a:endParaRPr lang="en-US" dirty="0"/>
          </a:p>
        </p:txBody>
      </p:sp>
      <p:sp>
        <p:nvSpPr>
          <p:cNvPr id="5" name="Rectangle 4">
            <a:extLst>
              <a:ext uri="{FF2B5EF4-FFF2-40B4-BE49-F238E27FC236}">
                <a16:creationId xmlns:a16="http://schemas.microsoft.com/office/drawing/2014/main" id="{76C5E7AD-F97F-774C-A8C3-33A148AED400}"/>
              </a:ext>
            </a:extLst>
          </p:cNvPr>
          <p:cNvSpPr/>
          <p:nvPr/>
        </p:nvSpPr>
        <p:spPr>
          <a:xfrm>
            <a:off x="7054661" y="1892533"/>
            <a:ext cx="3157211" cy="369332"/>
          </a:xfrm>
          <a:prstGeom prst="rect">
            <a:avLst/>
          </a:prstGeom>
        </p:spPr>
        <p:txBody>
          <a:bodyPr wrap="none">
            <a:spAutoFit/>
          </a:bodyPr>
          <a:lstStyle/>
          <a:p>
            <a:r>
              <a:rPr lang="en-US" dirty="0">
                <a:solidFill>
                  <a:schemeClr val="bg1">
                    <a:lumMod val="50000"/>
                  </a:schemeClr>
                </a:solidFill>
              </a:rPr>
              <a:t>[Caruana '97; McCann et al. ’18]</a:t>
            </a:r>
          </a:p>
        </p:txBody>
      </p:sp>
      <p:sp>
        <p:nvSpPr>
          <p:cNvPr id="6" name="Rounded Rectangular Callout 5">
            <a:extLst>
              <a:ext uri="{FF2B5EF4-FFF2-40B4-BE49-F238E27FC236}">
                <a16:creationId xmlns:a16="http://schemas.microsoft.com/office/drawing/2014/main" id="{667521C8-DD2B-534A-8102-CA93BB1A9D70}"/>
              </a:ext>
            </a:extLst>
          </p:cNvPr>
          <p:cNvSpPr/>
          <p:nvPr/>
        </p:nvSpPr>
        <p:spPr>
          <a:xfrm>
            <a:off x="7267265" y="2449747"/>
            <a:ext cx="4638129" cy="408623"/>
          </a:xfrm>
          <a:prstGeom prst="wedgeRoundRectCallout">
            <a:avLst>
              <a:gd name="adj1" fmla="val 45525"/>
              <a:gd name="adj2" fmla="val 122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dirty="0"/>
              <a:t>Didn’t work before; why would it work now? 🤔</a:t>
            </a:r>
          </a:p>
        </p:txBody>
      </p:sp>
    </p:spTree>
    <p:extLst>
      <p:ext uri="{BB962C8B-B14F-4D97-AF65-F5344CB8AC3E}">
        <p14:creationId xmlns:p14="http://schemas.microsoft.com/office/powerpoint/2010/main" val="23825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3" end="3"/>
                                            </p:txEl>
                                          </p:spTgt>
                                        </p:tgtEl>
                                        <p:attrNameLst>
                                          <p:attrName>style.opacity</p:attrName>
                                        </p:attrNameLst>
                                      </p:cBhvr>
                                      <p:to>
                                        <p:strVal val="0.25"/>
                                      </p:to>
                                    </p:set>
                                    <p:animEffect filter="image" prLst="opacity: 0.25">
                                      <p:cBhvr rctx="IE">
                                        <p:cTn id="13" dur="indefinite"/>
                                        <p:tgtEl>
                                          <p:spTgt spid="3">
                                            <p:txEl>
                                              <p:pRg st="3" end="3"/>
                                            </p:txEl>
                                          </p:spTgt>
                                        </p:tgtEl>
                                      </p:cBhvr>
                                    </p:animEffect>
                                  </p:childTnLst>
                                </p:cTn>
                              </p:par>
                              <p:par>
                                <p:cTn id="14" presetID="9" presetClass="emph" presetSubtype="0" nodeType="withEffect">
                                  <p:stCondLst>
                                    <p:cond delay="0"/>
                                  </p:stCondLst>
                                  <p:childTnLst>
                                    <p:set>
                                      <p:cBhvr>
                                        <p:cTn id="15" dur="indefinite"/>
                                        <p:tgtEl>
                                          <p:spTgt spid="3">
                                            <p:txEl>
                                              <p:pRg st="4" end="4"/>
                                            </p:txEl>
                                          </p:spTgt>
                                        </p:tgtEl>
                                        <p:attrNameLst>
                                          <p:attrName>style.opacity</p:attrName>
                                        </p:attrNameLst>
                                      </p:cBhvr>
                                      <p:to>
                                        <p:strVal val="0.25"/>
                                      </p:to>
                                    </p:set>
                                    <p:animEffect filter="image" prLst="opacity: 0.25">
                                      <p:cBhvr rctx="IE">
                                        <p:cTn id="16" dur="indefinite"/>
                                        <p:tgtEl>
                                          <p:spTgt spid="3">
                                            <p:txEl>
                                              <p:pRg st="4" end="4"/>
                                            </p:txEl>
                                          </p:spTgt>
                                        </p:tgtEl>
                                      </p:cBhvr>
                                    </p:animEffect>
                                  </p:childTnLst>
                                </p:cTn>
                              </p:par>
                              <p:par>
                                <p:cTn id="17" presetID="9" presetClass="emph" presetSubtype="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nodeType="withEffect">
                                  <p:stCondLst>
                                    <p:cond delay="0"/>
                                  </p:stCondLst>
                                  <p:childTnLst>
                                    <p:set>
                                      <p:cBhvr>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grpId="1"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grpId="0" nodeType="withEffect">
                                  <p:stCondLst>
                                    <p:cond delay="0"/>
                                  </p:stCondLst>
                                  <p:childTnLst>
                                    <p:set>
                                      <p:cBhvr>
                                        <p:cTn id="32" dur="indefinite"/>
                                        <p:tgtEl>
                                          <p:spTgt spid="5"/>
                                        </p:tgtEl>
                                        <p:attrNameLst>
                                          <p:attrName>style.opacity</p:attrName>
                                        </p:attrNameLst>
                                      </p:cBhvr>
                                      <p:to>
                                        <p:strVal val="1"/>
                                      </p:to>
                                    </p:set>
                                    <p:animEffect filter="image" prLst="opacity: 1">
                                      <p:cBhvr rctx="IE">
                                        <p:cTn id="33" dur="indefinite"/>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3">
                                            <p:txEl>
                                              <p:pRg st="3" end="3"/>
                                            </p:txEl>
                                          </p:spTgt>
                                        </p:tgtEl>
                                        <p:attrNameLst>
                                          <p:attrName>style.opacity</p:attrName>
                                        </p:attrNameLst>
                                      </p:cBhvr>
                                      <p:to>
                                        <p:strVal val="1"/>
                                      </p:to>
                                    </p:set>
                                    <p:animEffect filter="image" prLst="opacity: 1">
                                      <p:cBhvr rctx="IE">
                                        <p:cTn id="48" dur="indefinite"/>
                                        <p:tgtEl>
                                          <p:spTgt spid="3">
                                            <p:txEl>
                                              <p:pRg st="3" end="3"/>
                                            </p:txEl>
                                          </p:spTgt>
                                        </p:tgtEl>
                                      </p:cBhvr>
                                    </p:animEffect>
                                  </p:childTnLst>
                                </p:cTn>
                              </p:par>
                              <p:par>
                                <p:cTn id="49" presetID="9" presetClass="emph" presetSubtype="0" nodeType="withEffect">
                                  <p:stCondLst>
                                    <p:cond delay="0"/>
                                  </p:stCondLst>
                                  <p:childTnLst>
                                    <p:set>
                                      <p:cBhvr>
                                        <p:cTn id="50" dur="indefinite"/>
                                        <p:tgtEl>
                                          <p:spTgt spid="3">
                                            <p:txEl>
                                              <p:pRg st="4" end="4"/>
                                            </p:txEl>
                                          </p:spTgt>
                                        </p:tgtEl>
                                        <p:attrNameLst>
                                          <p:attrName>style.opacity</p:attrName>
                                        </p:attrNameLst>
                                      </p:cBhvr>
                                      <p:to>
                                        <p:strVal val="1"/>
                                      </p:to>
                                    </p:set>
                                    <p:animEffect filter="image" prLst="opacity: 1">
                                      <p:cBhvr rctx="IE">
                                        <p:cTn id="51" dur="indefinite"/>
                                        <p:tgtEl>
                                          <p:spTgt spid="3">
                                            <p:txEl>
                                              <p:pRg st="4" end="4"/>
                                            </p:txEl>
                                          </p:spTgt>
                                        </p:tgtEl>
                                      </p:cBhvr>
                                    </p:animEffect>
                                  </p:childTnLst>
                                </p:cTn>
                              </p:par>
                              <p:par>
                                <p:cTn id="52" presetID="9" presetClass="emph" presetSubtype="0" nodeType="withEffect">
                                  <p:stCondLst>
                                    <p:cond delay="0"/>
                                  </p:stCondLst>
                                  <p:childTnLst>
                                    <p:set>
                                      <p:cBhvr>
                                        <p:cTn id="53" dur="indefinite"/>
                                        <p:tgtEl>
                                          <p:spTgt spid="3">
                                            <p:txEl>
                                              <p:pRg st="5" end="5"/>
                                            </p:txEl>
                                          </p:spTgt>
                                        </p:tgtEl>
                                        <p:attrNameLst>
                                          <p:attrName>style.opacity</p:attrName>
                                        </p:attrNameLst>
                                      </p:cBhvr>
                                      <p:to>
                                        <p:strVal val="1"/>
                                      </p:to>
                                    </p:set>
                                    <p:animEffect filter="image" prLst="opacity: 1">
                                      <p:cBhvr rctx="IE">
                                        <p:cTn id="54" dur="indefinite"/>
                                        <p:tgtEl>
                                          <p:spTgt spid="3">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mph" presetSubtype="0" nodeType="clickEffect">
                                  <p:stCondLst>
                                    <p:cond delay="0"/>
                                  </p:stCondLst>
                                  <p:childTnLst>
                                    <p:set>
                                      <p:cBhvr>
                                        <p:cTn id="58" dur="indefinite"/>
                                        <p:tgtEl>
                                          <p:spTgt spid="3">
                                            <p:txEl>
                                              <p:pRg st="7" end="7"/>
                                            </p:txEl>
                                          </p:spTgt>
                                        </p:tgtEl>
                                        <p:attrNameLst>
                                          <p:attrName>style.opacity</p:attrName>
                                        </p:attrNameLst>
                                      </p:cBhvr>
                                      <p:to>
                                        <p:strVal val="1"/>
                                      </p:to>
                                    </p:set>
                                    <p:animEffect filter="image" prLst="opacity: 1">
                                      <p:cBhvr rctx="IE">
                                        <p:cTn id="59"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6517-D490-ED44-8AEF-ECEBC4BAFFF9}"/>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9EB3DA2A-7CCB-664A-94FD-5DEA15C91275}"/>
              </a:ext>
            </a:extLst>
          </p:cNvPr>
          <p:cNvSpPr>
            <a:spLocks noGrp="1"/>
          </p:cNvSpPr>
          <p:nvPr>
            <p:ph idx="1"/>
          </p:nvPr>
        </p:nvSpPr>
        <p:spPr>
          <a:xfrm>
            <a:off x="353407" y="1649780"/>
            <a:ext cx="11768255" cy="4351338"/>
          </a:xfrm>
        </p:spPr>
        <p:txBody>
          <a:bodyPr/>
          <a:lstStyle/>
          <a:p>
            <a:r>
              <a:rPr lang="en-US" dirty="0"/>
              <a:t>The field relies </a:t>
            </a:r>
            <a:r>
              <a:rPr lang="en-US" dirty="0">
                <a:solidFill>
                  <a:srgbClr val="FF0000"/>
                </a:solidFill>
              </a:rPr>
              <a:t>excessively</a:t>
            </a:r>
            <a:r>
              <a:rPr lang="en-US" dirty="0"/>
              <a:t> on </a:t>
            </a:r>
            <a:r>
              <a:rPr lang="en-US" dirty="0">
                <a:solidFill>
                  <a:srgbClr val="FF0000"/>
                </a:solidFill>
              </a:rPr>
              <a:t>format-specific </a:t>
            </a:r>
            <a:r>
              <a:rPr lang="en-US" dirty="0"/>
              <a:t>assumptions for system design. </a:t>
            </a:r>
          </a:p>
          <a:p>
            <a:pPr lvl="1"/>
            <a:r>
              <a:rPr lang="en-US" dirty="0"/>
              <a:t>Creating </a:t>
            </a:r>
            <a:r>
              <a:rPr lang="en-US" dirty="0">
                <a:solidFill>
                  <a:srgbClr val="FF0000"/>
                </a:solidFill>
              </a:rPr>
              <a:t>format-specific</a:t>
            </a:r>
            <a:r>
              <a:rPr lang="en-US" dirty="0"/>
              <a:t> QA models </a:t>
            </a:r>
            <a:r>
              <a:rPr lang="en-US" dirty="0">
                <a:solidFill>
                  <a:srgbClr val="FF0000"/>
                </a:solidFill>
              </a:rPr>
              <a:t>distance </a:t>
            </a:r>
            <a:r>
              <a:rPr lang="en-US" dirty="0"/>
              <a:t>us from broad QA. </a:t>
            </a:r>
            <a:br>
              <a:rPr lang="en-US" dirty="0"/>
            </a:br>
            <a:endParaRPr lang="en-US" dirty="0"/>
          </a:p>
          <a:p>
            <a:r>
              <a:rPr lang="en-US" dirty="0"/>
              <a:t>Instead, we should build </a:t>
            </a:r>
            <a:r>
              <a:rPr lang="en-US" dirty="0">
                <a:solidFill>
                  <a:srgbClr val="00B050"/>
                </a:solidFill>
              </a:rPr>
              <a:t>more general </a:t>
            </a:r>
            <a:r>
              <a:rPr lang="en-US" dirty="0"/>
              <a:t>QA architectures </a:t>
            </a:r>
            <a:r>
              <a:rPr lang="en-US" dirty="0">
                <a:sym typeface="Wingdings" pitchFamily="2" charset="2"/>
              </a:rPr>
              <a:t> more breadth! </a:t>
            </a:r>
            <a:br>
              <a:rPr lang="en-US" dirty="0"/>
            </a:br>
            <a:endParaRPr lang="en-US" dirty="0"/>
          </a:p>
          <a:p>
            <a:r>
              <a:rPr lang="en-US" dirty="0"/>
              <a:t>Incentive: there is </a:t>
            </a:r>
            <a:r>
              <a:rPr lang="en-US" dirty="0">
                <a:solidFill>
                  <a:srgbClr val="00B050"/>
                </a:solidFill>
              </a:rPr>
              <a:t>value in mixing </a:t>
            </a:r>
            <a:r>
              <a:rPr lang="en-US" dirty="0"/>
              <a:t>QA datasets of different formats. </a:t>
            </a:r>
            <a:br>
              <a:rPr lang="en-US" dirty="0"/>
            </a:b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a:p>
            <a:endParaRPr lang="en-US" dirty="0"/>
          </a:p>
        </p:txBody>
      </p:sp>
      <p:sp>
        <p:nvSpPr>
          <p:cNvPr id="4" name="Rectangle 3">
            <a:extLst>
              <a:ext uri="{FF2B5EF4-FFF2-40B4-BE49-F238E27FC236}">
                <a16:creationId xmlns:a16="http://schemas.microsoft.com/office/drawing/2014/main" id="{2A653B11-89E3-3542-B90E-5886E9C06662}"/>
              </a:ext>
            </a:extLst>
          </p:cNvPr>
          <p:cNvSpPr/>
          <p:nvPr/>
        </p:nvSpPr>
        <p:spPr>
          <a:xfrm>
            <a:off x="2892383" y="5905007"/>
            <a:ext cx="6301725" cy="461665"/>
          </a:xfrm>
          <a:prstGeom prst="rect">
            <a:avLst/>
          </a:prstGeom>
        </p:spPr>
        <p:txBody>
          <a:bodyPr wrap="none">
            <a:spAutoFit/>
          </a:bodyPr>
          <a:lstStyle/>
          <a:p>
            <a:r>
              <a:rPr lang="en-US" sz="2400" dirty="0">
                <a:solidFill>
                  <a:srgbClr val="255ED3"/>
                </a:solidFill>
                <a:latin typeface="Consolas" panose="020B0609020204030204" pitchFamily="49" charset="0"/>
                <a:cs typeface="Consolas" panose="020B0609020204030204" pitchFamily="49" charset="0"/>
              </a:rPr>
              <a:t>https://</a:t>
            </a:r>
            <a:r>
              <a:rPr lang="en-US" sz="2400" dirty="0" err="1">
                <a:solidFill>
                  <a:srgbClr val="255ED3"/>
                </a:solidFill>
                <a:latin typeface="Consolas" panose="020B0609020204030204" pitchFamily="49" charset="0"/>
                <a:cs typeface="Consolas" panose="020B0609020204030204" pitchFamily="49" charset="0"/>
              </a:rPr>
              <a:t>github.com</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allenai</a:t>
            </a:r>
            <a:r>
              <a:rPr lang="en-US" sz="2400" dirty="0">
                <a:solidFill>
                  <a:srgbClr val="255ED3"/>
                </a:solidFill>
                <a:latin typeface="Consolas" panose="020B0609020204030204" pitchFamily="49" charset="0"/>
                <a:cs typeface="Consolas" panose="020B0609020204030204" pitchFamily="49" charset="0"/>
              </a:rPr>
              <a:t>/</a:t>
            </a:r>
            <a:r>
              <a:rPr lang="en-US" sz="2400" dirty="0" err="1">
                <a:solidFill>
                  <a:srgbClr val="255ED3"/>
                </a:solidFill>
                <a:latin typeface="Consolas" panose="020B0609020204030204" pitchFamily="49" charset="0"/>
                <a:cs typeface="Consolas" panose="020B0609020204030204" pitchFamily="49" charset="0"/>
              </a:rPr>
              <a:t>unifiedqa</a:t>
            </a:r>
            <a:endParaRPr lang="en-US" sz="2400" dirty="0">
              <a:solidFill>
                <a:srgbClr val="255ED3"/>
              </a:solidFill>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B40CB2C8-E8EE-1048-956F-EA3A2B46303A}"/>
              </a:ext>
            </a:extLst>
          </p:cNvPr>
          <p:cNvSpPr>
            <a:spLocks noGrp="1"/>
          </p:cNvSpPr>
          <p:nvPr>
            <p:ph type="sldNum" sz="quarter" idx="10"/>
          </p:nvPr>
        </p:nvSpPr>
        <p:spPr/>
        <p:txBody>
          <a:bodyPr/>
          <a:lstStyle/>
          <a:p>
            <a:pPr>
              <a:defRPr/>
            </a:pPr>
            <a:fld id="{0121240C-47AF-2F4D-83B3-CC3EDF50F794}" type="slidenum">
              <a:rPr lang="en-US" smtClean="0"/>
              <a:pPr>
                <a:defRPr/>
              </a:pPr>
              <a:t>25</a:t>
            </a:fld>
            <a:endParaRPr lang="en-US" dirty="0"/>
          </a:p>
        </p:txBody>
      </p:sp>
    </p:spTree>
    <p:extLst>
      <p:ext uri="{BB962C8B-B14F-4D97-AF65-F5344CB8AC3E}">
        <p14:creationId xmlns:p14="http://schemas.microsoft.com/office/powerpoint/2010/main" val="204660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par>
                                <p:cTn id="28" presetID="9" presetClass="emph" presetSubtype="0" nodeType="withEffect">
                                  <p:stCondLst>
                                    <p:cond delay="0"/>
                                  </p:stCondLst>
                                  <p:childTnLst>
                                    <p:set>
                                      <p:cBhvr>
                                        <p:cTn id="29" dur="indefinite"/>
                                        <p:tgtEl>
                                          <p:spTgt spid="3">
                                            <p:txEl>
                                              <p:pRg st="1" end="1"/>
                                            </p:txEl>
                                          </p:spTgt>
                                        </p:tgtEl>
                                        <p:attrNameLst>
                                          <p:attrName>style.opacity</p:attrName>
                                        </p:attrNameLst>
                                      </p:cBhvr>
                                      <p:to>
                                        <p:strVal val="1"/>
                                      </p:to>
                                    </p:set>
                                    <p:animEffect filter="image" prLst="opacity: 1">
                                      <p:cBhvr rctx="IE">
                                        <p:cTn id="30" dur="indefinite"/>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3" end="3"/>
                                            </p:txEl>
                                          </p:spTgt>
                                        </p:tgtEl>
                                        <p:attrNameLst>
                                          <p:attrName>style.opacity</p:attrName>
                                        </p:attrNameLst>
                                      </p:cBhvr>
                                      <p:to>
                                        <p:strVal val="1"/>
                                      </p:to>
                                    </p:set>
                                    <p:animEffect filter="image" prLst="opacity: 1">
                                      <p:cBhvr rctx="IE">
                                        <p:cTn id="40" dur="indefinite"/>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4" end="4"/>
                                            </p:txEl>
                                          </p:spTgt>
                                        </p:tgtEl>
                                        <p:attrNameLst>
                                          <p:attrName>style.opacity</p:attrName>
                                        </p:attrNameLst>
                                      </p:cBhvr>
                                      <p:to>
                                        <p:strVal val="1"/>
                                      </p:to>
                                    </p:set>
                                    <p:animEffect filter="image" prLst="opacity: 1">
                                      <p:cBhvr rctx="IE">
                                        <p:cTn id="45" dur="indefinite"/>
                                        <p:tgtEl>
                                          <p:spTgt spid="3">
                                            <p:txEl>
                                              <p:pRg st="4" end="4"/>
                                            </p:txEl>
                                          </p:spTgt>
                                        </p:tgtEl>
                                      </p:cBhvr>
                                    </p:animEffect>
                                  </p:childTnLst>
                                </p:cTn>
                              </p:par>
                              <p:par>
                                <p:cTn id="46" presetID="9" presetClass="emph" presetSubtype="0" nodeType="withEffect">
                                  <p:stCondLst>
                                    <p:cond delay="0"/>
                                  </p:stCondLst>
                                  <p:childTnLst>
                                    <p:set>
                                      <p:cBhvr>
                                        <p:cTn id="47" dur="indefinite"/>
                                        <p:tgtEl>
                                          <p:spTgt spid="3">
                                            <p:txEl>
                                              <p:pRg st="5" end="5"/>
                                            </p:txEl>
                                          </p:spTgt>
                                        </p:tgtEl>
                                        <p:attrNameLst>
                                          <p:attrName>style.opacity</p:attrName>
                                        </p:attrNameLst>
                                      </p:cBhvr>
                                      <p:to>
                                        <p:strVal val="1"/>
                                      </p:to>
                                    </p:set>
                                    <p:animEffect filter="image" prLst="opacity: 1">
                                      <p:cBhvr rctx="IE">
                                        <p:cTn id="48"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26</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Cross-Task Generalization </a:t>
            </a:r>
            <a:br>
              <a:rPr lang="en-US" dirty="0"/>
            </a:br>
            <a:r>
              <a:rPr lang="en-US" dirty="0"/>
              <a:t>via Natural Language Instructions</a:t>
            </a:r>
          </a:p>
        </p:txBody>
      </p:sp>
      <p:sp>
        <p:nvSpPr>
          <p:cNvPr id="4" name="Text Placeholder 3">
            <a:extLst>
              <a:ext uri="{FF2B5EF4-FFF2-40B4-BE49-F238E27FC236}">
                <a16:creationId xmlns:a16="http://schemas.microsoft.com/office/drawing/2014/main" id="{FA66F8B0-C52E-3B47-B7D7-7D0D0C7932E1}"/>
              </a:ext>
            </a:extLst>
          </p:cNvPr>
          <p:cNvSpPr>
            <a:spLocks noGrp="1"/>
          </p:cNvSpPr>
          <p:nvPr>
            <p:ph type="body" idx="1"/>
          </p:nvPr>
        </p:nvSpPr>
        <p:spPr/>
        <p:txBody>
          <a:bodyPr/>
          <a:lstStyle/>
          <a:p>
            <a:r>
              <a:rPr lang="en-US" dirty="0"/>
              <a:t>M</a:t>
            </a:r>
            <a:r>
              <a:rPr lang="en-US" b="1" dirty="0">
                <a:solidFill>
                  <a:srgbClr val="1360B2"/>
                </a:solidFill>
              </a:rPr>
              <a:t>K</a:t>
            </a:r>
            <a:r>
              <a:rPr lang="en-US" dirty="0"/>
              <a:t>BH. Natural-Instructions: Benchmarking Cross-Task Generalization </a:t>
            </a:r>
          </a:p>
          <a:p>
            <a:r>
              <a:rPr lang="en-US" dirty="0"/>
              <a:t>via Natural Language Instructions. </a:t>
            </a:r>
            <a:r>
              <a:rPr lang="en-US" dirty="0" err="1"/>
              <a:t>arXiv</a:t>
            </a:r>
            <a:r>
              <a:rPr lang="en-US" dirty="0"/>
              <a:t> 2021.</a:t>
            </a:r>
          </a:p>
        </p:txBody>
      </p:sp>
    </p:spTree>
    <p:extLst>
      <p:ext uri="{BB962C8B-B14F-4D97-AF65-F5344CB8AC3E}">
        <p14:creationId xmlns:p14="http://schemas.microsoft.com/office/powerpoint/2010/main" val="206648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Task-Specific Models </a:t>
            </a:r>
          </a:p>
        </p:txBody>
      </p:sp>
      <p:sp>
        <p:nvSpPr>
          <p:cNvPr id="62" name="Content Placeholder 61">
            <a:extLst>
              <a:ext uri="{FF2B5EF4-FFF2-40B4-BE49-F238E27FC236}">
                <a16:creationId xmlns:a16="http://schemas.microsoft.com/office/drawing/2014/main" id="{AD264223-A6FD-6D4A-AB7E-35CA3FF87A31}"/>
              </a:ext>
            </a:extLst>
          </p:cNvPr>
          <p:cNvSpPr>
            <a:spLocks noGrp="1"/>
          </p:cNvSpPr>
          <p:nvPr>
            <p:ph idx="1"/>
          </p:nvPr>
        </p:nvSpPr>
        <p:spPr>
          <a:xfrm>
            <a:off x="838200" y="3196127"/>
            <a:ext cx="3685475" cy="2980835"/>
          </a:xfrm>
        </p:spPr>
        <p:txBody>
          <a:bodyPr/>
          <a:lstStyle/>
          <a:p>
            <a:endParaRPr lang="en-US" sz="2000" dirty="0"/>
          </a:p>
          <a:p>
            <a:endParaRPr lang="en-US" sz="2000" dirty="0"/>
          </a:p>
          <a:p>
            <a:endParaRPr lang="en-US" sz="2000" dirty="0"/>
          </a:p>
          <a:p>
            <a:endParaRPr lang="en-US" sz="2000" dirty="0"/>
          </a:p>
          <a:p>
            <a:r>
              <a:rPr lang="en-US" sz="2000" dirty="0"/>
              <a:t>Task-specific models do not generalize across tasks. </a:t>
            </a:r>
          </a:p>
          <a:p>
            <a:r>
              <a:rPr lang="en-US" sz="2000" dirty="0"/>
              <a:t>There are MANY tasks!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27</a:t>
            </a:fld>
            <a:endParaRPr lang="en-US" dirty="0"/>
          </a:p>
        </p:txBody>
      </p:sp>
      <p:sp>
        <p:nvSpPr>
          <p:cNvPr id="104" name="Rectangle 103">
            <a:extLst>
              <a:ext uri="{FF2B5EF4-FFF2-40B4-BE49-F238E27FC236}">
                <a16:creationId xmlns:a16="http://schemas.microsoft.com/office/drawing/2014/main" id="{098B9560-0913-CF4B-A56C-1F8E4A3DE91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cxnSp>
        <p:nvCxnSpPr>
          <p:cNvPr id="43" name="Elbow Connector 42">
            <a:extLst>
              <a:ext uri="{FF2B5EF4-FFF2-40B4-BE49-F238E27FC236}">
                <a16:creationId xmlns:a16="http://schemas.microsoft.com/office/drawing/2014/main" id="{98BC8A85-AD38-E54B-81D7-21B75EB2221A}"/>
              </a:ext>
            </a:extLst>
          </p:cNvPr>
          <p:cNvCxnSpPr>
            <a:cxnSpLocks/>
            <a:stCxn id="25" idx="3"/>
            <a:endCxn id="104" idx="1"/>
          </p:cNvCxnSpPr>
          <p:nvPr/>
        </p:nvCxnSpPr>
        <p:spPr>
          <a:xfrm>
            <a:off x="7153073" y="3075371"/>
            <a:ext cx="1176224" cy="284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2" idx="3"/>
          </p:cNvCxnSpPr>
          <p:nvPr/>
        </p:nvCxnSpPr>
        <p:spPr>
          <a:xfrm flipV="1">
            <a:off x="7143525" y="5049319"/>
            <a:ext cx="1185771" cy="994"/>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879554C9-3301-C346-9FCB-5166C6724C48}"/>
              </a:ext>
            </a:extLst>
          </p:cNvPr>
          <p:cNvPicPr>
            <a:picLocks noChangeAspect="1"/>
          </p:cNvPicPr>
          <p:nvPr/>
        </p:nvPicPr>
        <p:blipFill>
          <a:blip r:embed="rId3">
            <a:duotone>
              <a:schemeClr val="accent1">
                <a:shade val="45000"/>
                <a:satMod val="135000"/>
              </a:schemeClr>
              <a:prstClr val="white"/>
            </a:duotone>
          </a:blip>
          <a:stretch>
            <a:fillRect/>
          </a:stretch>
        </p:blipFill>
        <p:spPr>
          <a:xfrm>
            <a:off x="5828826" y="4540509"/>
            <a:ext cx="1314699" cy="1019608"/>
          </a:xfrm>
          <a:prstGeom prst="rect">
            <a:avLst/>
          </a:prstGeom>
        </p:spPr>
      </p:pic>
      <p:pic>
        <p:nvPicPr>
          <p:cNvPr id="24" name="Picture 23">
            <a:extLst>
              <a:ext uri="{FF2B5EF4-FFF2-40B4-BE49-F238E27FC236}">
                <a16:creationId xmlns:a16="http://schemas.microsoft.com/office/drawing/2014/main" id="{93BEE70D-72B1-DC4F-BE31-9D6BFECE425A}"/>
              </a:ext>
            </a:extLst>
          </p:cNvPr>
          <p:cNvPicPr>
            <a:picLocks noChangeAspect="1"/>
          </p:cNvPicPr>
          <p:nvPr/>
        </p:nvPicPr>
        <p:blipFill>
          <a:blip r:embed="rId4">
            <a:duotone>
              <a:schemeClr val="accent5">
                <a:shade val="45000"/>
                <a:satMod val="135000"/>
              </a:schemeClr>
              <a:prstClr val="white"/>
            </a:duotone>
          </a:blip>
          <a:stretch>
            <a:fillRect/>
          </a:stretch>
        </p:blipFill>
        <p:spPr>
          <a:xfrm>
            <a:off x="5828827" y="3589195"/>
            <a:ext cx="1314699" cy="1019608"/>
          </a:xfrm>
          <a:prstGeom prst="rect">
            <a:avLst/>
          </a:prstGeom>
        </p:spPr>
      </p:pic>
      <p:pic>
        <p:nvPicPr>
          <p:cNvPr id="25" name="Picture 24">
            <a:extLst>
              <a:ext uri="{FF2B5EF4-FFF2-40B4-BE49-F238E27FC236}">
                <a16:creationId xmlns:a16="http://schemas.microsoft.com/office/drawing/2014/main" id="{9ED3B3CE-0F45-A04C-9134-A2E208F68663}"/>
              </a:ext>
            </a:extLst>
          </p:cNvPr>
          <p:cNvPicPr>
            <a:picLocks noChangeAspect="1"/>
          </p:cNvPicPr>
          <p:nvPr/>
        </p:nvPicPr>
        <p:blipFill>
          <a:blip r:embed="rId4">
            <a:duotone>
              <a:schemeClr val="accent2">
                <a:shade val="45000"/>
                <a:satMod val="135000"/>
              </a:schemeClr>
              <a:prstClr val="white"/>
            </a:duotone>
          </a:blip>
          <a:stretch>
            <a:fillRect/>
          </a:stretch>
        </p:blipFill>
        <p:spPr>
          <a:xfrm>
            <a:off x="5838374" y="2565567"/>
            <a:ext cx="1314699" cy="1019608"/>
          </a:xfrm>
          <a:prstGeom prst="rect">
            <a:avLst/>
          </a:prstGeom>
        </p:spPr>
      </p:pic>
      <p:grpSp>
        <p:nvGrpSpPr>
          <p:cNvPr id="55" name="Group 54">
            <a:extLst>
              <a:ext uri="{FF2B5EF4-FFF2-40B4-BE49-F238E27FC236}">
                <a16:creationId xmlns:a16="http://schemas.microsoft.com/office/drawing/2014/main" id="{E29C1800-8519-8F4D-9266-4F89459CA8E2}"/>
              </a:ext>
            </a:extLst>
          </p:cNvPr>
          <p:cNvGrpSpPr/>
          <p:nvPr/>
        </p:nvGrpSpPr>
        <p:grpSpPr>
          <a:xfrm>
            <a:off x="4357145" y="1752951"/>
            <a:ext cx="1481229" cy="3297362"/>
            <a:chOff x="4357145" y="1752951"/>
            <a:chExt cx="1481229" cy="3297362"/>
          </a:xfrm>
        </p:grpSpPr>
        <p:cxnSp>
          <p:nvCxnSpPr>
            <p:cNvPr id="31" name="Elbow Connector 30">
              <a:extLst>
                <a:ext uri="{FF2B5EF4-FFF2-40B4-BE49-F238E27FC236}">
                  <a16:creationId xmlns:a16="http://schemas.microsoft.com/office/drawing/2014/main" id="{2C335C11-853A-5447-9312-2440CD7C2D01}"/>
                </a:ext>
              </a:extLst>
            </p:cNvPr>
            <p:cNvCxnSpPr>
              <a:cxnSpLocks/>
              <a:endCxn id="25" idx="1"/>
            </p:cNvCxnSpPr>
            <p:nvPr/>
          </p:nvCxnSpPr>
          <p:spPr>
            <a:xfrm>
              <a:off x="4357145" y="2210147"/>
              <a:ext cx="1481229" cy="865224"/>
            </a:xfrm>
            <a:prstGeom prst="bentConnector3">
              <a:avLst>
                <a:gd name="adj1" fmla="val -54"/>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9223EFA5-3468-0349-99ED-60FB254C6316}"/>
                </a:ext>
              </a:extLst>
            </p:cNvPr>
            <p:cNvCxnSpPr>
              <a:cxnSpLocks/>
            </p:cNvCxnSpPr>
            <p:nvPr/>
          </p:nvCxnSpPr>
          <p:spPr>
            <a:xfrm rot="16200000" flipH="1">
              <a:off x="4033861" y="2275751"/>
              <a:ext cx="2118253" cy="1471680"/>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540D553E-9D20-5842-AE45-2EA4E17B4F3D}"/>
                </a:ext>
              </a:extLst>
            </p:cNvPr>
            <p:cNvCxnSpPr>
              <a:cxnSpLocks/>
              <a:endCxn id="22" idx="1"/>
            </p:cNvCxnSpPr>
            <p:nvPr/>
          </p:nvCxnSpPr>
          <p:spPr>
            <a:xfrm rot="16200000" flipH="1">
              <a:off x="3444305" y="2665792"/>
              <a:ext cx="3297362" cy="1471679"/>
            </a:xfrm>
            <a:prstGeom prst="bentConnector2">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sp>
        <p:nvSpPr>
          <p:cNvPr id="40" name="Google Shape;711;p72">
            <a:extLst>
              <a:ext uri="{FF2B5EF4-FFF2-40B4-BE49-F238E27FC236}">
                <a16:creationId xmlns:a16="http://schemas.microsoft.com/office/drawing/2014/main" id="{897B3C60-BF94-E842-B5C9-7EB210FF68B4}"/>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1" name="Google Shape;711;p72">
            <a:extLst>
              <a:ext uri="{FF2B5EF4-FFF2-40B4-BE49-F238E27FC236}">
                <a16:creationId xmlns:a16="http://schemas.microsoft.com/office/drawing/2014/main" id="{671AA2D2-D435-8340-A30B-1841B87B1F11}"/>
              </a:ext>
            </a:extLst>
          </p:cNvPr>
          <p:cNvSpPr txBox="1"/>
          <p:nvPr/>
        </p:nvSpPr>
        <p:spPr>
          <a:xfrm>
            <a:off x="10848239" y="4710785"/>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50" name="Rectangle 49">
            <a:extLst>
              <a:ext uri="{FF2B5EF4-FFF2-40B4-BE49-F238E27FC236}">
                <a16:creationId xmlns:a16="http://schemas.microsoft.com/office/drawing/2014/main" id="{90B6D452-31B2-DA42-B5F5-3C575AF89337}"/>
              </a:ext>
            </a:extLst>
          </p:cNvPr>
          <p:cNvSpPr/>
          <p:nvPr/>
        </p:nvSpPr>
        <p:spPr>
          <a:xfrm>
            <a:off x="8329296" y="3878431"/>
            <a:ext cx="2257005" cy="440121"/>
          </a:xfrm>
          <a:prstGeom prst="rect">
            <a:avLst/>
          </a:prstGeom>
        </p:spPr>
        <p:txBody>
          <a:bodyPr wrap="square">
            <a:spAutoFit/>
          </a:bodyPr>
          <a:lstStyle/>
          <a:p>
            <a:pPr algn="ctr"/>
            <a:r>
              <a:rPr lang="en-US" sz="2000" i="1" dirty="0"/>
              <a:t>“30mins”, “an hour”</a:t>
            </a:r>
          </a:p>
        </p:txBody>
      </p:sp>
      <p:sp>
        <p:nvSpPr>
          <p:cNvPr id="51" name="Google Shape;711;p72">
            <a:extLst>
              <a:ext uri="{FF2B5EF4-FFF2-40B4-BE49-F238E27FC236}">
                <a16:creationId xmlns:a16="http://schemas.microsoft.com/office/drawing/2014/main" id="{4DB2420F-9E09-7A4F-BA61-F56E81AA2D8C}"/>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cxnSp>
        <p:nvCxnSpPr>
          <p:cNvPr id="52" name="Elbow Connector 51">
            <a:extLst>
              <a:ext uri="{FF2B5EF4-FFF2-40B4-BE49-F238E27FC236}">
                <a16:creationId xmlns:a16="http://schemas.microsoft.com/office/drawing/2014/main" id="{DB242733-21D7-BC40-99EA-668ECC01AA43}"/>
              </a:ext>
            </a:extLst>
          </p:cNvPr>
          <p:cNvCxnSpPr>
            <a:cxnSpLocks/>
            <a:stCxn id="24" idx="3"/>
            <a:endCxn id="50" idx="1"/>
          </p:cNvCxnSpPr>
          <p:nvPr/>
        </p:nvCxnSpPr>
        <p:spPr>
          <a:xfrm flipV="1">
            <a:off x="7143526" y="4098492"/>
            <a:ext cx="1185770" cy="507"/>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910C06FF-5A53-984A-85C8-11E57768F285}"/>
              </a:ext>
            </a:extLst>
          </p:cNvPr>
          <p:cNvSpPr/>
          <p:nvPr/>
        </p:nvSpPr>
        <p:spPr>
          <a:xfrm>
            <a:off x="8329297" y="4849264"/>
            <a:ext cx="824145" cy="400110"/>
          </a:xfrm>
          <a:prstGeom prst="rect">
            <a:avLst/>
          </a:prstGeom>
        </p:spPr>
        <p:txBody>
          <a:bodyPr wrap="square">
            <a:spAutoFit/>
          </a:bodyPr>
          <a:lstStyle/>
          <a:p>
            <a:pPr algn="ctr"/>
            <a:r>
              <a:rPr lang="en-US" sz="2000" i="1" dirty="0"/>
              <a:t>“yes”</a:t>
            </a:r>
          </a:p>
        </p:txBody>
      </p:sp>
      <p:sp>
        <p:nvSpPr>
          <p:cNvPr id="61" name="Alternate Process 60">
            <a:extLst>
              <a:ext uri="{FF2B5EF4-FFF2-40B4-BE49-F238E27FC236}">
                <a16:creationId xmlns:a16="http://schemas.microsoft.com/office/drawing/2014/main" id="{C44E3214-7058-8F44-B4B9-2ACC7B6EA670}"/>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65" name="Down Arrow Callout 64">
            <a:extLst>
              <a:ext uri="{FF2B5EF4-FFF2-40B4-BE49-F238E27FC236}">
                <a16:creationId xmlns:a16="http://schemas.microsoft.com/office/drawing/2014/main" id="{44B7EA13-197D-5045-B78A-19CC18ADFA26}"/>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title</a:t>
            </a:r>
          </a:p>
        </p:txBody>
      </p:sp>
    </p:spTree>
    <p:extLst>
      <p:ext uri="{BB962C8B-B14F-4D97-AF65-F5344CB8AC3E}">
        <p14:creationId xmlns:p14="http://schemas.microsoft.com/office/powerpoint/2010/main" val="311388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2">
                                            <p:txEl>
                                              <p:pRg st="4" end="4"/>
                                            </p:txEl>
                                          </p:spTgt>
                                        </p:tgtEl>
                                        <p:attrNameLst>
                                          <p:attrName>style.visibility</p:attrName>
                                        </p:attrNameLst>
                                      </p:cBhvr>
                                      <p:to>
                                        <p:strVal val="visible"/>
                                      </p:to>
                                    </p:set>
                                    <p:animEffect transition="in" filter="fade">
                                      <p:cBhvr>
                                        <p:cTn id="60" dur="500"/>
                                        <p:tgtEl>
                                          <p:spTgt spid="62">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2">
                                            <p:txEl>
                                              <p:pRg st="5" end="5"/>
                                            </p:txEl>
                                          </p:spTgt>
                                        </p:tgtEl>
                                        <p:attrNameLst>
                                          <p:attrName>style.visibility</p:attrName>
                                        </p:attrNameLst>
                                      </p:cBhvr>
                                      <p:to>
                                        <p:strVal val="visible"/>
                                      </p:to>
                                    </p:set>
                                    <p:animEffect transition="in" filter="fade">
                                      <p:cBhvr>
                                        <p:cTn id="65" dur="500"/>
                                        <p:tgtEl>
                                          <p:spTgt spid="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40" grpId="0"/>
      <p:bldP spid="41" grpId="0"/>
      <p:bldP spid="50" grpId="0"/>
      <p:bldP spid="51"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28</a:t>
            </a:fld>
            <a:endParaRPr lang="en-US" dirty="0"/>
          </a:p>
        </p:txBody>
      </p:sp>
      <p:grpSp>
        <p:nvGrpSpPr>
          <p:cNvPr id="27" name="Group 26">
            <a:extLst>
              <a:ext uri="{FF2B5EF4-FFF2-40B4-BE49-F238E27FC236}">
                <a16:creationId xmlns:a16="http://schemas.microsoft.com/office/drawing/2014/main" id="{5A504955-8063-154F-B0C6-F0AEBB61470C}"/>
              </a:ext>
            </a:extLst>
          </p:cNvPr>
          <p:cNvGrpSpPr/>
          <p:nvPr/>
        </p:nvGrpSpPr>
        <p:grpSpPr>
          <a:xfrm>
            <a:off x="5793548" y="1987125"/>
            <a:ext cx="2535749" cy="3062194"/>
            <a:chOff x="5793548" y="1987125"/>
            <a:chExt cx="2535749" cy="3062194"/>
          </a:xfrm>
        </p:grpSpPr>
        <p:cxnSp>
          <p:nvCxnSpPr>
            <p:cNvPr id="43" name="Elbow Connector 42">
              <a:extLst>
                <a:ext uri="{FF2B5EF4-FFF2-40B4-BE49-F238E27FC236}">
                  <a16:creationId xmlns:a16="http://schemas.microsoft.com/office/drawing/2014/main" id="{98BC8A85-AD38-E54B-81D7-21B75EB2221A}"/>
                </a:ext>
              </a:extLst>
            </p:cNvPr>
            <p:cNvCxnSpPr>
              <a:cxnSpLocks/>
              <a:stCxn id="26"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6" name="Elbow Connector 45">
              <a:extLst>
                <a:ext uri="{FF2B5EF4-FFF2-40B4-BE49-F238E27FC236}">
                  <a16:creationId xmlns:a16="http://schemas.microsoft.com/office/drawing/2014/main" id="{DA692C0A-EF4F-AE46-A34B-7C5E8F83E052}"/>
                </a:ext>
              </a:extLst>
            </p:cNvPr>
            <p:cNvCxnSpPr>
              <a:cxnSpLocks/>
              <a:stCxn id="26" idx="3"/>
              <a:endCxn id="50" idx="1"/>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9873A99D-FF44-6349-B970-F487214E5304}"/>
                </a:ext>
              </a:extLst>
            </p:cNvPr>
            <p:cNvCxnSpPr>
              <a:cxnSpLocks/>
              <a:stCxn id="26" idx="3"/>
              <a:endCxn id="47"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CF6A53C0-2067-5744-A642-143DA6CE9F28}"/>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2" name="Straight Arrow Connector 31">
              <a:extLst>
                <a:ext uri="{FF2B5EF4-FFF2-40B4-BE49-F238E27FC236}">
                  <a16:creationId xmlns:a16="http://schemas.microsoft.com/office/drawing/2014/main" id="{D267D27A-9ED8-0E4D-B4FC-3937E12438F0}"/>
                </a:ext>
              </a:extLst>
            </p:cNvPr>
            <p:cNvCxnSpPr>
              <a:cxnSpLocks/>
              <a:endCxn id="26" idx="0"/>
            </p:cNvCxnSpPr>
            <p:nvPr/>
          </p:nvCxnSpPr>
          <p:spPr>
            <a:xfrm>
              <a:off x="6450898" y="1987125"/>
              <a:ext cx="0" cy="157148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3074F9A3-3B71-1249-A32C-DD4683AE087C}"/>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44" name="Google Shape;711;p72">
            <a:extLst>
              <a:ext uri="{FF2B5EF4-FFF2-40B4-BE49-F238E27FC236}">
                <a16:creationId xmlns:a16="http://schemas.microsoft.com/office/drawing/2014/main" id="{02979A44-F4D6-D044-AD03-76F3380E1C57}"/>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45" name="Google Shape;711;p72">
            <a:extLst>
              <a:ext uri="{FF2B5EF4-FFF2-40B4-BE49-F238E27FC236}">
                <a16:creationId xmlns:a16="http://schemas.microsoft.com/office/drawing/2014/main" id="{99CD0F29-2449-E34A-B5FF-B747C3592280}"/>
              </a:ext>
            </a:extLst>
          </p:cNvPr>
          <p:cNvSpPr txBox="1"/>
          <p:nvPr/>
        </p:nvSpPr>
        <p:spPr>
          <a:xfrm>
            <a:off x="10848239" y="4710785"/>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47" name="Rectangle 46">
            <a:extLst>
              <a:ext uri="{FF2B5EF4-FFF2-40B4-BE49-F238E27FC236}">
                <a16:creationId xmlns:a16="http://schemas.microsoft.com/office/drawing/2014/main" id="{EFB3E68D-6DE1-4E46-AA08-291137A0B737}"/>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48" name="Google Shape;711;p72">
            <a:extLst>
              <a:ext uri="{FF2B5EF4-FFF2-40B4-BE49-F238E27FC236}">
                <a16:creationId xmlns:a16="http://schemas.microsoft.com/office/drawing/2014/main" id="{9B086C59-2229-5642-AD49-8603520253BE}"/>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50" name="Rectangle 49">
            <a:extLst>
              <a:ext uri="{FF2B5EF4-FFF2-40B4-BE49-F238E27FC236}">
                <a16:creationId xmlns:a16="http://schemas.microsoft.com/office/drawing/2014/main" id="{79DF229B-DD26-9648-88A4-65BA872FF90B}"/>
              </a:ext>
            </a:extLst>
          </p:cNvPr>
          <p:cNvSpPr/>
          <p:nvPr/>
        </p:nvSpPr>
        <p:spPr>
          <a:xfrm>
            <a:off x="8329297" y="4849264"/>
            <a:ext cx="824145" cy="400110"/>
          </a:xfrm>
          <a:prstGeom prst="rect">
            <a:avLst/>
          </a:prstGeom>
        </p:spPr>
        <p:txBody>
          <a:bodyPr wrap="square">
            <a:spAutoFit/>
          </a:bodyPr>
          <a:lstStyle/>
          <a:p>
            <a:pPr algn="ctr"/>
            <a:r>
              <a:rPr lang="en-US" sz="2000" i="1" dirty="0"/>
              <a:t>“yes”</a:t>
            </a:r>
          </a:p>
        </p:txBody>
      </p:sp>
      <p:sp>
        <p:nvSpPr>
          <p:cNvPr id="51" name="Alternate Process 50">
            <a:extLst>
              <a:ext uri="{FF2B5EF4-FFF2-40B4-BE49-F238E27FC236}">
                <a16:creationId xmlns:a16="http://schemas.microsoft.com/office/drawing/2014/main" id="{68E32817-22B4-E446-AAD0-7D60C3E4142F}"/>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52" name="Down Arrow Callout 51">
            <a:extLst>
              <a:ext uri="{FF2B5EF4-FFF2-40B4-BE49-F238E27FC236}">
                <a16:creationId xmlns:a16="http://schemas.microsoft.com/office/drawing/2014/main" id="{5FF85F68-4310-4543-A1BE-BB6458F74FF8}"/>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title</a:t>
            </a:r>
          </a:p>
        </p:txBody>
      </p:sp>
    </p:spTree>
    <p:extLst>
      <p:ext uri="{BB962C8B-B14F-4D97-AF65-F5344CB8AC3E}">
        <p14:creationId xmlns:p14="http://schemas.microsoft.com/office/powerpoint/2010/main" val="36677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29</a:t>
            </a:fld>
            <a:endParaRPr lang="en-US" dirty="0"/>
          </a:p>
        </p:txBody>
      </p:sp>
      <p:cxnSp>
        <p:nvCxnSpPr>
          <p:cNvPr id="32" name="Straight Arrow Connector 31">
            <a:extLst>
              <a:ext uri="{FF2B5EF4-FFF2-40B4-BE49-F238E27FC236}">
                <a16:creationId xmlns:a16="http://schemas.microsoft.com/office/drawing/2014/main" id="{D267D27A-9ED8-0E4D-B4FC-3937E12438F0}"/>
              </a:ext>
            </a:extLst>
          </p:cNvPr>
          <p:cNvCxnSpPr>
            <a:cxnSpLocks/>
            <a:endCxn id="29"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Alternate Process 19">
            <a:extLst>
              <a:ext uri="{FF2B5EF4-FFF2-40B4-BE49-F238E27FC236}">
                <a16:creationId xmlns:a16="http://schemas.microsoft.com/office/drawing/2014/main" id="{969C30D3-3565-E040-BB35-3573FC5849A2}"/>
              </a:ext>
            </a:extLst>
          </p:cNvPr>
          <p:cNvSpPr/>
          <p:nvPr/>
        </p:nvSpPr>
        <p:spPr>
          <a:xfrm>
            <a:off x="2560871" y="2802244"/>
            <a:ext cx="1918476"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i="1" dirty="0">
                <a:solidFill>
                  <a:schemeClr val="tx1"/>
                </a:solidFill>
              </a:rPr>
              <a:t>question-typing</a:t>
            </a:r>
          </a:p>
        </p:txBody>
      </p:sp>
      <p:sp>
        <p:nvSpPr>
          <p:cNvPr id="21" name="Alternate Process 20">
            <a:extLst>
              <a:ext uri="{FF2B5EF4-FFF2-40B4-BE49-F238E27FC236}">
                <a16:creationId xmlns:a16="http://schemas.microsoft.com/office/drawing/2014/main" id="{75FB7FF4-6548-2E40-AF68-1A5CE4ECD4D5}"/>
              </a:ext>
            </a:extLst>
          </p:cNvPr>
          <p:cNvSpPr/>
          <p:nvPr/>
        </p:nvSpPr>
        <p:spPr>
          <a:xfrm>
            <a:off x="2534649" y="3906532"/>
            <a:ext cx="1918475"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i="1" dirty="0">
                <a:solidFill>
                  <a:schemeClr val="tx1"/>
                </a:solidFill>
              </a:rPr>
              <a:t>question-answering</a:t>
            </a:r>
          </a:p>
        </p:txBody>
      </p:sp>
      <p:sp>
        <p:nvSpPr>
          <p:cNvPr id="22" name="Alternate Process 21">
            <a:extLst>
              <a:ext uri="{FF2B5EF4-FFF2-40B4-BE49-F238E27FC236}">
                <a16:creationId xmlns:a16="http://schemas.microsoft.com/office/drawing/2014/main" id="{BD64ABCC-4B82-CA4F-8EC0-4D60C8E2034C}"/>
              </a:ext>
            </a:extLst>
          </p:cNvPr>
          <p:cNvSpPr/>
          <p:nvPr/>
        </p:nvSpPr>
        <p:spPr>
          <a:xfrm>
            <a:off x="2551846" y="4895894"/>
            <a:ext cx="1918476" cy="306467"/>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9144" tIns="0" rIns="0" bIns="0">
            <a:spAutoFit/>
          </a:bodyPr>
          <a:lstStyle/>
          <a:p>
            <a:pPr algn="ctr"/>
            <a:r>
              <a:rPr lang="en-US" i="1" dirty="0">
                <a:solidFill>
                  <a:schemeClr val="tx1"/>
                </a:solidFill>
              </a:rPr>
              <a:t>grammar-check</a:t>
            </a:r>
          </a:p>
        </p:txBody>
      </p:sp>
      <p:sp>
        <p:nvSpPr>
          <p:cNvPr id="23" name="Rectangle 22">
            <a:extLst>
              <a:ext uri="{FF2B5EF4-FFF2-40B4-BE49-F238E27FC236}">
                <a16:creationId xmlns:a16="http://schemas.microsoft.com/office/drawing/2014/main" id="{54FD16E0-C0D7-5143-B8B1-A30C23C2B28C}"/>
              </a:ext>
            </a:extLst>
          </p:cNvPr>
          <p:cNvSpPr/>
          <p:nvPr/>
        </p:nvSpPr>
        <p:spPr>
          <a:xfrm>
            <a:off x="2594499" y="6347905"/>
            <a:ext cx="191847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a:t>
            </a:r>
            <a:r>
              <a:rPr lang="en-US" dirty="0" err="1">
                <a:solidFill>
                  <a:srgbClr val="666666"/>
                </a:solidFill>
                <a:highlight>
                  <a:schemeClr val="lt1"/>
                </a:highlight>
                <a:ea typeface="Lato"/>
                <a:cs typeface="Lato"/>
                <a:sym typeface="Lato"/>
              </a:rPr>
              <a:t>Raffel</a:t>
            </a:r>
            <a:r>
              <a:rPr lang="en-US" dirty="0">
                <a:solidFill>
                  <a:srgbClr val="666666"/>
                </a:solidFill>
                <a:highlight>
                  <a:schemeClr val="lt1"/>
                </a:highlight>
                <a:ea typeface="Lato"/>
                <a:cs typeface="Lato"/>
                <a:sym typeface="Lato"/>
              </a:rPr>
              <a:t> et al. 2020]</a:t>
            </a:r>
            <a:endParaRPr lang="en-US" dirty="0"/>
          </a:p>
        </p:txBody>
      </p:sp>
      <p:sp>
        <p:nvSpPr>
          <p:cNvPr id="24" name="Rounded Rectangular Callout 23">
            <a:extLst>
              <a:ext uri="{FF2B5EF4-FFF2-40B4-BE49-F238E27FC236}">
                <a16:creationId xmlns:a16="http://schemas.microsoft.com/office/drawing/2014/main" id="{DEC29179-4967-E54B-AF10-0B52CF32F292}"/>
              </a:ext>
            </a:extLst>
          </p:cNvPr>
          <p:cNvSpPr/>
          <p:nvPr/>
        </p:nvSpPr>
        <p:spPr>
          <a:xfrm>
            <a:off x="199554" y="5550036"/>
            <a:ext cx="2025778" cy="718695"/>
          </a:xfrm>
          <a:prstGeom prst="wedgeRoundRectCallout">
            <a:avLst>
              <a:gd name="adj1" fmla="val 75333"/>
              <a:gd name="adj2" fmla="val -74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t>Do not generalize to “unseen” tasks. </a:t>
            </a:r>
          </a:p>
        </p:txBody>
      </p:sp>
      <p:cxnSp>
        <p:nvCxnSpPr>
          <p:cNvPr id="25" name="Elbow Connector 24">
            <a:extLst>
              <a:ext uri="{FF2B5EF4-FFF2-40B4-BE49-F238E27FC236}">
                <a16:creationId xmlns:a16="http://schemas.microsoft.com/office/drawing/2014/main" id="{C660F85F-5E69-8A40-B8BA-8682C5D6D99E}"/>
              </a:ext>
            </a:extLst>
          </p:cNvPr>
          <p:cNvCxnSpPr>
            <a:cxnSpLocks/>
            <a:stCxn id="29" idx="3"/>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0349B5CA-A31B-CD40-AF50-3DF0C5973363}"/>
              </a:ext>
            </a:extLst>
          </p:cNvPr>
          <p:cNvCxnSpPr>
            <a:cxnSpLocks/>
            <a:stCxn id="29" idx="3"/>
            <a:endCxn id="37" idx="1"/>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28" name="Elbow Connector 27">
            <a:extLst>
              <a:ext uri="{FF2B5EF4-FFF2-40B4-BE49-F238E27FC236}">
                <a16:creationId xmlns:a16="http://schemas.microsoft.com/office/drawing/2014/main" id="{493952D2-D80C-5245-A3B5-3B65D5DED077}"/>
              </a:ext>
            </a:extLst>
          </p:cNvPr>
          <p:cNvCxnSpPr>
            <a:cxnSpLocks/>
            <a:stCxn id="29" idx="3"/>
            <a:endCxn id="35"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B0734DC5-9850-D84F-A232-40D06A6AEA92}"/>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30" name="Rectangle 29">
            <a:extLst>
              <a:ext uri="{FF2B5EF4-FFF2-40B4-BE49-F238E27FC236}">
                <a16:creationId xmlns:a16="http://schemas.microsoft.com/office/drawing/2014/main" id="{7662A5F0-E300-0648-9376-3BDEB8598B60}"/>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31" name="Google Shape;711;p72">
            <a:extLst>
              <a:ext uri="{FF2B5EF4-FFF2-40B4-BE49-F238E27FC236}">
                <a16:creationId xmlns:a16="http://schemas.microsoft.com/office/drawing/2014/main" id="{696A5339-1252-BF40-ACF9-0F043BBAD328}"/>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33" name="Google Shape;711;p72">
            <a:extLst>
              <a:ext uri="{FF2B5EF4-FFF2-40B4-BE49-F238E27FC236}">
                <a16:creationId xmlns:a16="http://schemas.microsoft.com/office/drawing/2014/main" id="{66013B2E-CBBD-3B4D-96CC-AEEFD46EDC7A}"/>
              </a:ext>
            </a:extLst>
          </p:cNvPr>
          <p:cNvSpPr txBox="1"/>
          <p:nvPr/>
        </p:nvSpPr>
        <p:spPr>
          <a:xfrm>
            <a:off x="10848239" y="4710785"/>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35" name="Rectangle 34">
            <a:extLst>
              <a:ext uri="{FF2B5EF4-FFF2-40B4-BE49-F238E27FC236}">
                <a16:creationId xmlns:a16="http://schemas.microsoft.com/office/drawing/2014/main" id="{F8C33093-E08E-2047-A236-5682AE3F1E1F}"/>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36" name="Google Shape;711;p72">
            <a:extLst>
              <a:ext uri="{FF2B5EF4-FFF2-40B4-BE49-F238E27FC236}">
                <a16:creationId xmlns:a16="http://schemas.microsoft.com/office/drawing/2014/main" id="{52F16A5D-BC47-CD40-9AEF-A61D115579DD}"/>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37" name="Rectangle 36">
            <a:extLst>
              <a:ext uri="{FF2B5EF4-FFF2-40B4-BE49-F238E27FC236}">
                <a16:creationId xmlns:a16="http://schemas.microsoft.com/office/drawing/2014/main" id="{74B36662-4AF2-D146-9F8D-895AB6207B61}"/>
              </a:ext>
            </a:extLst>
          </p:cNvPr>
          <p:cNvSpPr/>
          <p:nvPr/>
        </p:nvSpPr>
        <p:spPr>
          <a:xfrm>
            <a:off x="8329297" y="4849264"/>
            <a:ext cx="824145" cy="400110"/>
          </a:xfrm>
          <a:prstGeom prst="rect">
            <a:avLst/>
          </a:prstGeom>
        </p:spPr>
        <p:txBody>
          <a:bodyPr wrap="square">
            <a:spAutoFit/>
          </a:bodyPr>
          <a:lstStyle/>
          <a:p>
            <a:pPr algn="ctr"/>
            <a:r>
              <a:rPr lang="en-US" sz="2000" i="1" dirty="0"/>
              <a:t>“yes”</a:t>
            </a:r>
          </a:p>
        </p:txBody>
      </p:sp>
      <p:sp>
        <p:nvSpPr>
          <p:cNvPr id="45" name="Alternate Process 44">
            <a:extLst>
              <a:ext uri="{FF2B5EF4-FFF2-40B4-BE49-F238E27FC236}">
                <a16:creationId xmlns:a16="http://schemas.microsoft.com/office/drawing/2014/main" id="{BECD65C6-4940-6F47-8D62-F1D3026CCEB2}"/>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sp>
        <p:nvSpPr>
          <p:cNvPr id="47" name="Down Arrow Callout 46">
            <a:extLst>
              <a:ext uri="{FF2B5EF4-FFF2-40B4-BE49-F238E27FC236}">
                <a16:creationId xmlns:a16="http://schemas.microsoft.com/office/drawing/2014/main" id="{4394AF44-C0B0-7241-A103-409E8E8A256B}"/>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title</a:t>
            </a:r>
          </a:p>
        </p:txBody>
      </p:sp>
      <p:cxnSp>
        <p:nvCxnSpPr>
          <p:cNvPr id="48" name="Elbow Connector 47">
            <a:extLst>
              <a:ext uri="{FF2B5EF4-FFF2-40B4-BE49-F238E27FC236}">
                <a16:creationId xmlns:a16="http://schemas.microsoft.com/office/drawing/2014/main" id="{06623B2F-92F9-2A43-A8A2-715BFA7D4CDD}"/>
              </a:ext>
            </a:extLst>
          </p:cNvPr>
          <p:cNvCxnSpPr>
            <a:cxnSpLocks/>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0" name="Elbow Connector 49">
            <a:extLst>
              <a:ext uri="{FF2B5EF4-FFF2-40B4-BE49-F238E27FC236}">
                <a16:creationId xmlns:a16="http://schemas.microsoft.com/office/drawing/2014/main" id="{AF38E7DA-D2E5-CF4D-B00F-2379941F4CD9}"/>
              </a:ext>
            </a:extLst>
          </p:cNvPr>
          <p:cNvCxnSpPr>
            <a:cxnSpLocks/>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2A98CB8D-35DD-574E-86F2-1E6553C851CA}"/>
              </a:ext>
            </a:extLst>
          </p:cNvPr>
          <p:cNvCxnSpPr>
            <a:cxnSpLocks/>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997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E05D-6E05-FD40-BCD0-35567CF7E537}"/>
              </a:ext>
            </a:extLst>
          </p:cNvPr>
          <p:cNvSpPr>
            <a:spLocks noGrp="1"/>
          </p:cNvSpPr>
          <p:nvPr>
            <p:ph type="title"/>
          </p:nvPr>
        </p:nvSpPr>
        <p:spPr/>
        <p:txBody>
          <a:bodyPr/>
          <a:lstStyle/>
          <a:p>
            <a:r>
              <a:rPr lang="en-US" dirty="0"/>
              <a:t>AlphaGo: The Not-So-Successful Story </a:t>
            </a:r>
          </a:p>
        </p:txBody>
      </p:sp>
      <p:sp>
        <p:nvSpPr>
          <p:cNvPr id="4" name="Content Placeholder 3">
            <a:extLst>
              <a:ext uri="{FF2B5EF4-FFF2-40B4-BE49-F238E27FC236}">
                <a16:creationId xmlns:a16="http://schemas.microsoft.com/office/drawing/2014/main" id="{A29CAAB7-F6F6-9C4D-A53C-8A5C6EF28C0C}"/>
              </a:ext>
            </a:extLst>
          </p:cNvPr>
          <p:cNvSpPr>
            <a:spLocks noGrp="1"/>
          </p:cNvSpPr>
          <p:nvPr>
            <p:ph idx="1"/>
          </p:nvPr>
        </p:nvSpPr>
        <p:spPr>
          <a:xfrm>
            <a:off x="838200" y="1825625"/>
            <a:ext cx="10515600" cy="3660775"/>
          </a:xfrm>
        </p:spPr>
        <p:txBody>
          <a:bodyPr/>
          <a:lstStyle/>
          <a:p>
            <a:r>
              <a:rPr lang="en-US" dirty="0"/>
              <a:t>Can AlphaGo solve any problem?</a:t>
            </a:r>
          </a:p>
        </p:txBody>
      </p:sp>
      <p:sp>
        <p:nvSpPr>
          <p:cNvPr id="3" name="Slide Number Placeholder 2">
            <a:extLst>
              <a:ext uri="{FF2B5EF4-FFF2-40B4-BE49-F238E27FC236}">
                <a16:creationId xmlns:a16="http://schemas.microsoft.com/office/drawing/2014/main" id="{3A643CF9-B8AB-D446-9E99-AE9A03B754BD}"/>
              </a:ext>
            </a:extLst>
          </p:cNvPr>
          <p:cNvSpPr>
            <a:spLocks noGrp="1"/>
          </p:cNvSpPr>
          <p:nvPr>
            <p:ph type="sldNum" sz="quarter" idx="10"/>
          </p:nvPr>
        </p:nvSpPr>
        <p:spPr/>
        <p:txBody>
          <a:bodyPr/>
          <a:lstStyle/>
          <a:p>
            <a:pPr>
              <a:defRPr/>
            </a:pPr>
            <a:fld id="{17736792-7E9C-9442-95C1-E9985CE4D3B6}" type="slidenum">
              <a:rPr lang="en-US" smtClean="0"/>
              <a:pPr>
                <a:defRPr/>
              </a:pPr>
              <a:t>3</a:t>
            </a:fld>
            <a:endParaRPr lang="en-US" dirty="0"/>
          </a:p>
        </p:txBody>
      </p:sp>
      <p:sp>
        <p:nvSpPr>
          <p:cNvPr id="6" name="Rounded Rectangular Callout 5">
            <a:extLst>
              <a:ext uri="{FF2B5EF4-FFF2-40B4-BE49-F238E27FC236}">
                <a16:creationId xmlns:a16="http://schemas.microsoft.com/office/drawing/2014/main" id="{E8E51519-A348-AD44-B4BD-48413A346736}"/>
              </a:ext>
            </a:extLst>
          </p:cNvPr>
          <p:cNvSpPr/>
          <p:nvPr/>
        </p:nvSpPr>
        <p:spPr>
          <a:xfrm>
            <a:off x="2051043" y="2612251"/>
            <a:ext cx="2700026" cy="744583"/>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help me with my presentation? </a:t>
            </a:r>
          </a:p>
        </p:txBody>
      </p:sp>
      <p:grpSp>
        <p:nvGrpSpPr>
          <p:cNvPr id="19" name="Group 18">
            <a:extLst>
              <a:ext uri="{FF2B5EF4-FFF2-40B4-BE49-F238E27FC236}">
                <a16:creationId xmlns:a16="http://schemas.microsoft.com/office/drawing/2014/main" id="{B34296BA-954F-654F-866F-A29AA0E4FFE4}"/>
              </a:ext>
            </a:extLst>
          </p:cNvPr>
          <p:cNvGrpSpPr/>
          <p:nvPr/>
        </p:nvGrpSpPr>
        <p:grpSpPr>
          <a:xfrm>
            <a:off x="447996" y="3096124"/>
            <a:ext cx="11565717" cy="1309074"/>
            <a:chOff x="447996" y="3096124"/>
            <a:chExt cx="11565717" cy="1309074"/>
          </a:xfrm>
        </p:grpSpPr>
        <p:pic>
          <p:nvPicPr>
            <p:cNvPr id="2050" name="Picture 2" descr="Image result for AlphaGO">
              <a:extLst>
                <a:ext uri="{FF2B5EF4-FFF2-40B4-BE49-F238E27FC236}">
                  <a16:creationId xmlns:a16="http://schemas.microsoft.com/office/drawing/2014/main" id="{5AB01660-4086-ED4C-8B54-2725A8E4C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352" y="3557311"/>
              <a:ext cx="2171361" cy="5699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oogle Shape;814;p124">
              <a:extLst>
                <a:ext uri="{FF2B5EF4-FFF2-40B4-BE49-F238E27FC236}">
                  <a16:creationId xmlns:a16="http://schemas.microsoft.com/office/drawing/2014/main" id="{ADCFBC5A-97C3-7641-8AD1-40ADE3DE45C4}"/>
                </a:ext>
              </a:extLst>
            </p:cNvPr>
            <p:cNvGrpSpPr>
              <a:grpSpLocks noChangeAspect="1"/>
            </p:cNvGrpSpPr>
            <p:nvPr/>
          </p:nvGrpSpPr>
          <p:grpSpPr>
            <a:xfrm>
              <a:off x="447996" y="3096124"/>
              <a:ext cx="780408" cy="1309074"/>
              <a:chOff x="7156171" y="1836125"/>
              <a:chExt cx="718155" cy="1204376"/>
            </a:xfrm>
          </p:grpSpPr>
          <p:pic>
            <p:nvPicPr>
              <p:cNvPr id="8" name="Google Shape;815;p124" descr="Related image">
                <a:extLst>
                  <a:ext uri="{FF2B5EF4-FFF2-40B4-BE49-F238E27FC236}">
                    <a16:creationId xmlns:a16="http://schemas.microsoft.com/office/drawing/2014/main" id="{BB26BB2D-A1B0-0840-9984-F0B975AD8A46}"/>
                  </a:ext>
                </a:extLst>
              </p:cNvPr>
              <p:cNvPicPr preferRelativeResize="0"/>
              <p:nvPr/>
            </p:nvPicPr>
            <p:blipFill rotWithShape="1">
              <a:blip r:embed="rId4">
                <a:alphaModFix/>
              </a:blip>
              <a:srcRect l="78597" t="36300" b="24770"/>
              <a:stretch/>
            </p:blipFill>
            <p:spPr>
              <a:xfrm>
                <a:off x="7266050" y="1934100"/>
                <a:ext cx="608276" cy="1106401"/>
              </a:xfrm>
              <a:prstGeom prst="rect">
                <a:avLst/>
              </a:prstGeom>
              <a:noFill/>
              <a:ln>
                <a:noFill/>
              </a:ln>
            </p:spPr>
          </p:pic>
          <p:sp>
            <p:nvSpPr>
              <p:cNvPr id="9" name="Google Shape;816;p124">
                <a:extLst>
                  <a:ext uri="{FF2B5EF4-FFF2-40B4-BE49-F238E27FC236}">
                    <a16:creationId xmlns:a16="http://schemas.microsoft.com/office/drawing/2014/main" id="{9FFE5D23-F116-C44F-A888-10B0176DA4CF}"/>
                  </a:ext>
                </a:extLst>
              </p:cNvPr>
              <p:cNvSpPr/>
              <p:nvPr/>
            </p:nvSpPr>
            <p:spPr>
              <a:xfrm>
                <a:off x="7156175" y="1836125"/>
                <a:ext cx="196200" cy="476100"/>
              </a:xfrm>
              <a:prstGeom prst="ellipse">
                <a:avLst/>
              </a:prstGeom>
              <a:solidFill>
                <a:schemeClr val="bg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4" name="Rounded Rectangular Callout 13">
            <a:extLst>
              <a:ext uri="{FF2B5EF4-FFF2-40B4-BE49-F238E27FC236}">
                <a16:creationId xmlns:a16="http://schemas.microsoft.com/office/drawing/2014/main" id="{B4C8C580-0B97-D647-8AAF-3ACB670259A2}"/>
              </a:ext>
            </a:extLst>
          </p:cNvPr>
          <p:cNvSpPr/>
          <p:nvPr/>
        </p:nvSpPr>
        <p:spPr>
          <a:xfrm>
            <a:off x="2051042" y="3521235"/>
            <a:ext cx="2700027" cy="469736"/>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play poker?</a:t>
            </a:r>
          </a:p>
        </p:txBody>
      </p:sp>
      <p:sp>
        <p:nvSpPr>
          <p:cNvPr id="15" name="Rounded Rectangular Callout 14">
            <a:extLst>
              <a:ext uri="{FF2B5EF4-FFF2-40B4-BE49-F238E27FC236}">
                <a16:creationId xmlns:a16="http://schemas.microsoft.com/office/drawing/2014/main" id="{B1183293-89BC-1245-A350-413DBF9BDB24}"/>
              </a:ext>
            </a:extLst>
          </p:cNvPr>
          <p:cNvSpPr/>
          <p:nvPr/>
        </p:nvSpPr>
        <p:spPr>
          <a:xfrm>
            <a:off x="2043422" y="4142264"/>
            <a:ext cx="2700027" cy="957341"/>
          </a:xfrm>
          <a:prstGeom prst="wedgeRoundRectCallout">
            <a:avLst>
              <a:gd name="adj1" fmla="val -63309"/>
              <a:gd name="adj2" fmla="val 20199"/>
              <a:gd name="adj3"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Can you tell me about the game you’re good at?</a:t>
            </a:r>
          </a:p>
        </p:txBody>
      </p:sp>
      <p:sp>
        <p:nvSpPr>
          <p:cNvPr id="16" name="Rounded Rectangular Callout 15">
            <a:extLst>
              <a:ext uri="{FF2B5EF4-FFF2-40B4-BE49-F238E27FC236}">
                <a16:creationId xmlns:a16="http://schemas.microsoft.com/office/drawing/2014/main" id="{8C4CA53D-98CB-5A43-BC33-5E5CC08890F3}"/>
              </a:ext>
            </a:extLst>
          </p:cNvPr>
          <p:cNvSpPr/>
          <p:nvPr/>
        </p:nvSpPr>
        <p:spPr>
          <a:xfrm>
            <a:off x="7636053" y="2612250"/>
            <a:ext cx="1763867" cy="744583"/>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7" name="Rounded Rectangular Callout 16">
            <a:extLst>
              <a:ext uri="{FF2B5EF4-FFF2-40B4-BE49-F238E27FC236}">
                <a16:creationId xmlns:a16="http://schemas.microsoft.com/office/drawing/2014/main" id="{764F92FF-1FEC-9142-8999-E0A53B9C2AFF}"/>
              </a:ext>
            </a:extLst>
          </p:cNvPr>
          <p:cNvSpPr/>
          <p:nvPr/>
        </p:nvSpPr>
        <p:spPr>
          <a:xfrm>
            <a:off x="7636052" y="3515793"/>
            <a:ext cx="1763867" cy="469736"/>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0051CA"/>
                </a:solidFill>
              </a:rPr>
              <a:t>??</a:t>
            </a:r>
          </a:p>
        </p:txBody>
      </p:sp>
      <p:sp>
        <p:nvSpPr>
          <p:cNvPr id="18" name="Rounded Rectangular Callout 17">
            <a:extLst>
              <a:ext uri="{FF2B5EF4-FFF2-40B4-BE49-F238E27FC236}">
                <a16:creationId xmlns:a16="http://schemas.microsoft.com/office/drawing/2014/main" id="{7D9CC606-037A-7346-837E-440B657ED07D}"/>
              </a:ext>
            </a:extLst>
          </p:cNvPr>
          <p:cNvSpPr/>
          <p:nvPr/>
        </p:nvSpPr>
        <p:spPr>
          <a:xfrm>
            <a:off x="7636052" y="4161504"/>
            <a:ext cx="1763867" cy="938101"/>
          </a:xfrm>
          <a:prstGeom prst="wedgeRoundRectCallout">
            <a:avLst>
              <a:gd name="adj1" fmla="val 64434"/>
              <a:gd name="adj2" fmla="val 22466"/>
              <a:gd name="adj3" fmla="val 16667"/>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ysClr val="windowText" lastClr="000000"/>
                </a:solidFill>
              </a:rPr>
              <a:t>💤</a:t>
            </a:r>
          </a:p>
        </p:txBody>
      </p:sp>
      <p:sp>
        <p:nvSpPr>
          <p:cNvPr id="5" name="Rounded Rectangle 4">
            <a:extLst>
              <a:ext uri="{FF2B5EF4-FFF2-40B4-BE49-F238E27FC236}">
                <a16:creationId xmlns:a16="http://schemas.microsoft.com/office/drawing/2014/main" id="{BE92CDDA-C68F-194E-A3A2-E3A1462F7A68}"/>
              </a:ext>
            </a:extLst>
          </p:cNvPr>
          <p:cNvSpPr/>
          <p:nvPr/>
        </p:nvSpPr>
        <p:spPr>
          <a:xfrm>
            <a:off x="2597859" y="5795328"/>
            <a:ext cx="6996282" cy="683259"/>
          </a:xfrm>
          <a:prstGeom prst="roundRect">
            <a:avLst/>
          </a:prstGeom>
          <a:solidFill>
            <a:srgbClr val="1A45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latin typeface="Corbel" panose="020B0503020204020204" pitchFamily="34" charset="0"/>
              </a:rPr>
              <a:t>AlphaGo is incapable of solving any other problem in the world.</a:t>
            </a:r>
          </a:p>
        </p:txBody>
      </p:sp>
    </p:spTree>
    <p:extLst>
      <p:ext uri="{BB962C8B-B14F-4D97-AF65-F5344CB8AC3E}">
        <p14:creationId xmlns:p14="http://schemas.microsoft.com/office/powerpoint/2010/main" val="327375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
                                        </p:tgtEl>
                                        <p:attrNameLst>
                                          <p:attrName>style.opacity</p:attrName>
                                        </p:attrNameLst>
                                      </p:cBhvr>
                                      <p:to>
                                        <p:strVal val="0.2"/>
                                      </p:to>
                                    </p:set>
                                    <p:animEffect filter="image" prLst="opacity: 0.2">
                                      <p:cBhvr rctx="IE">
                                        <p:cTn id="7" dur="indefinite"/>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mph" presetSubtype="0" grpId="1" nodeType="clickEffect">
                                  <p:stCondLst>
                                    <p:cond delay="0"/>
                                  </p:stCondLst>
                                  <p:childTnLst>
                                    <p:set>
                                      <p:cBhvr>
                                        <p:cTn id="37" dur="indefinite"/>
                                        <p:tgtEl>
                                          <p:spTgt spid="5"/>
                                        </p:tgtEl>
                                        <p:attrNameLst>
                                          <p:attrName>style.opacity</p:attrName>
                                        </p:attrNameLst>
                                      </p:cBhvr>
                                      <p:to>
                                        <p:strVal val="1"/>
                                      </p:to>
                                    </p:set>
                                    <p:animEffect filter="image" prLst="opacity: 1">
                                      <p:cBhvr rctx="IE">
                                        <p:cTn id="38"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P spid="14" grpId="0" animBg="1"/>
      <p:bldP spid="15" grpId="0" animBg="1"/>
      <p:bldP spid="16" grpId="0" animBg="1"/>
      <p:bldP spid="17" grpId="0" animBg="1"/>
      <p:bldP spid="18" grpId="0" animBg="1"/>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Beyond Task-Specific Models </a:t>
            </a:r>
          </a:p>
        </p:txBody>
      </p:sp>
      <p:sp>
        <p:nvSpPr>
          <p:cNvPr id="131" name="Content Placeholder 130">
            <a:extLst>
              <a:ext uri="{FF2B5EF4-FFF2-40B4-BE49-F238E27FC236}">
                <a16:creationId xmlns:a16="http://schemas.microsoft.com/office/drawing/2014/main" id="{265B339F-231E-F343-A04A-7B6AEE54A211}"/>
              </a:ext>
            </a:extLst>
          </p:cNvPr>
          <p:cNvSpPr>
            <a:spLocks noGrp="1"/>
          </p:cNvSpPr>
          <p:nvPr>
            <p:ph idx="1"/>
          </p:nvPr>
        </p:nvSpPr>
        <p:spPr>
          <a:xfrm>
            <a:off x="838200" y="5718343"/>
            <a:ext cx="10515600" cy="458620"/>
          </a:xfrm>
        </p:spPr>
        <p:txBody>
          <a:bodyPr/>
          <a:lstStyle/>
          <a:p>
            <a:r>
              <a:rPr lang="en-US" dirty="0"/>
              <a:t>Instructions </a:t>
            </a:r>
            <a:r>
              <a:rPr lang="en-US" u="sng" dirty="0"/>
              <a:t>define</a:t>
            </a:r>
            <a:r>
              <a:rPr lang="en-US" dirty="0"/>
              <a:t> a task explicitly in </a:t>
            </a:r>
            <a:r>
              <a:rPr lang="en-US" u="sng" dirty="0"/>
              <a:t>natural language</a:t>
            </a:r>
            <a:r>
              <a:rPr lang="en-US" dirty="0"/>
              <a:t>.</a:t>
            </a:r>
          </a:p>
          <a:p>
            <a:endParaRPr lang="en-US" dirty="0"/>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30</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a:endCxn id="122" idx="1"/>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9" y="4710785"/>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122" name="Rectangle 121">
            <a:extLst>
              <a:ext uri="{FF2B5EF4-FFF2-40B4-BE49-F238E27FC236}">
                <a16:creationId xmlns:a16="http://schemas.microsoft.com/office/drawing/2014/main" id="{FA601A94-1DDF-B84F-8AEC-3BF9D7A6CF2F}"/>
              </a:ext>
            </a:extLst>
          </p:cNvPr>
          <p:cNvSpPr/>
          <p:nvPr/>
        </p:nvSpPr>
        <p:spPr>
          <a:xfrm>
            <a:off x="8329297" y="4849264"/>
            <a:ext cx="824145" cy="400110"/>
          </a:xfrm>
          <a:prstGeom prst="rect">
            <a:avLst/>
          </a:prstGeom>
        </p:spPr>
        <p:txBody>
          <a:bodyPr wrap="square">
            <a:spAutoFit/>
          </a:bodyPr>
          <a:lstStyle/>
          <a:p>
            <a:pPr algn="ctr"/>
            <a:r>
              <a:rPr lang="en-US" sz="2000" i="1" dirty="0"/>
              <a:t>“yes”</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sp>
        <p:nvSpPr>
          <p:cNvPr id="132" name="Rounded Rectangular Callout 131">
            <a:extLst>
              <a:ext uri="{FF2B5EF4-FFF2-40B4-BE49-F238E27FC236}">
                <a16:creationId xmlns:a16="http://schemas.microsoft.com/office/drawing/2014/main" id="{F47A1FC4-3586-4145-8A5E-D5BEB91D3A3E}"/>
              </a:ext>
            </a:extLst>
          </p:cNvPr>
          <p:cNvSpPr/>
          <p:nvPr/>
        </p:nvSpPr>
        <p:spPr>
          <a:xfrm>
            <a:off x="180722" y="1544127"/>
            <a:ext cx="2578349" cy="670009"/>
          </a:xfrm>
          <a:prstGeom prst="wedgeRoundRectCallout">
            <a:avLst>
              <a:gd name="adj1" fmla="val 28396"/>
              <a:gd name="adj2" fmla="val 70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eaLnBrk="1" fontAlgn="auto" hangingPunct="1">
              <a:spcBef>
                <a:spcPts val="0"/>
              </a:spcBef>
              <a:spcAft>
                <a:spcPts val="0"/>
              </a:spcAft>
              <a:defRPr/>
            </a:pPr>
            <a:r>
              <a:rPr lang="en-US" sz="1600" dirty="0"/>
              <a:t>human readable definitions; fully define the task</a:t>
            </a:r>
          </a:p>
        </p:txBody>
      </p:sp>
      <p:sp>
        <p:nvSpPr>
          <p:cNvPr id="133" name="Alternate Process 132">
            <a:extLst>
              <a:ext uri="{FF2B5EF4-FFF2-40B4-BE49-F238E27FC236}">
                <a16:creationId xmlns:a16="http://schemas.microsoft.com/office/drawing/2014/main" id="{C0C649DD-E264-1F4E-BFF4-BE19F52B08D7}"/>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134" name="Google Shape;711;p72">
            <a:extLst>
              <a:ext uri="{FF2B5EF4-FFF2-40B4-BE49-F238E27FC236}">
                <a16:creationId xmlns:a16="http://schemas.microsoft.com/office/drawing/2014/main" id="{C48E719F-83FE-9D49-ADF3-FD002F6DC429}"/>
              </a:ext>
            </a:extLst>
          </p:cNvPr>
          <p:cNvSpPr txBox="1"/>
          <p:nvPr/>
        </p:nvSpPr>
        <p:spPr>
          <a:xfrm>
            <a:off x="1047070" y="2294066"/>
            <a:ext cx="233881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135" name="Alternate Process 134">
            <a:extLst>
              <a:ext uri="{FF2B5EF4-FFF2-40B4-BE49-F238E27FC236}">
                <a16:creationId xmlns:a16="http://schemas.microsoft.com/office/drawing/2014/main" id="{2308C38E-B274-2D40-938C-3CEE6F78AC57}"/>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136" name="Google Shape;711;p72">
            <a:extLst>
              <a:ext uri="{FF2B5EF4-FFF2-40B4-BE49-F238E27FC236}">
                <a16:creationId xmlns:a16="http://schemas.microsoft.com/office/drawing/2014/main" id="{37703F46-DB59-344D-844F-8FC1B1C9036C}"/>
              </a:ext>
            </a:extLst>
          </p:cNvPr>
          <p:cNvSpPr txBox="1"/>
          <p:nvPr/>
        </p:nvSpPr>
        <p:spPr>
          <a:xfrm>
            <a:off x="1009637" y="3353689"/>
            <a:ext cx="2578349"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137" name="Alternate Process 136">
            <a:extLst>
              <a:ext uri="{FF2B5EF4-FFF2-40B4-BE49-F238E27FC236}">
                <a16:creationId xmlns:a16="http://schemas.microsoft.com/office/drawing/2014/main" id="{95BB8968-5F19-3040-9923-DC57294A88C8}"/>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138" name="Google Shape;711;p72">
            <a:extLst>
              <a:ext uri="{FF2B5EF4-FFF2-40B4-BE49-F238E27FC236}">
                <a16:creationId xmlns:a16="http://schemas.microsoft.com/office/drawing/2014/main" id="{53BC828B-5874-AC45-9C66-20BE14A98AA4}"/>
              </a:ext>
            </a:extLst>
          </p:cNvPr>
          <p:cNvSpPr txBox="1"/>
          <p:nvPr/>
        </p:nvSpPr>
        <p:spPr>
          <a:xfrm>
            <a:off x="626620"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Grammar Check Instructions</a:t>
            </a:r>
            <a:endParaRPr sz="1400" i="1" dirty="0">
              <a:solidFill>
                <a:srgbClr val="980000"/>
              </a:solidFill>
              <a:latin typeface="Lato"/>
              <a:ea typeface="Lato"/>
              <a:cs typeface="Lato"/>
              <a:sym typeface="Lato"/>
            </a:endParaRPr>
          </a:p>
        </p:txBody>
      </p:sp>
      <p:sp>
        <p:nvSpPr>
          <p:cNvPr id="142" name="Down Arrow Callout 141">
            <a:extLst>
              <a:ext uri="{FF2B5EF4-FFF2-40B4-BE49-F238E27FC236}">
                <a16:creationId xmlns:a16="http://schemas.microsoft.com/office/drawing/2014/main" id="{54438205-4DBB-3342-96C2-8D4CAB8499A5}"/>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title</a:t>
            </a:r>
          </a:p>
        </p:txBody>
      </p:sp>
    </p:spTree>
    <p:extLst>
      <p:ext uri="{BB962C8B-B14F-4D97-AF65-F5344CB8AC3E}">
        <p14:creationId xmlns:p14="http://schemas.microsoft.com/office/powerpoint/2010/main" val="40705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fade">
                                      <p:cBhvr>
                                        <p:cTn id="13" dur="500"/>
                                        <p:tgtEl>
                                          <p:spTgt spid="1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visible"/>
                                      </p:to>
                                    </p:set>
                                    <p:animEffect transition="in" filter="fade">
                                      <p:cBhvr>
                                        <p:cTn id="27" dur="500"/>
                                        <p:tgtEl>
                                          <p:spTgt spid="1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fade">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1">
                                            <p:txEl>
                                              <p:pRg st="0" end="0"/>
                                            </p:txEl>
                                          </p:spTgt>
                                        </p:tgtEl>
                                      </p:cBhvr>
                                    </p:animEffect>
                                    <p:set>
                                      <p:cBhvr>
                                        <p:cTn id="37" dur="1" fill="hold">
                                          <p:stCondLst>
                                            <p:cond delay="499"/>
                                          </p:stCondLst>
                                        </p:cTn>
                                        <p:tgtEl>
                                          <p:spTgt spid="131">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32"/>
                                        </p:tgtEl>
                                      </p:cBhvr>
                                    </p:animEffect>
                                    <p:set>
                                      <p:cBhvr>
                                        <p:cTn id="40"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build="p"/>
      <p:bldP spid="131" grpId="1" build="p"/>
      <p:bldP spid="132" grpId="0" animBg="1"/>
      <p:bldP spid="132" grpId="1" animBg="1"/>
      <p:bldP spid="133" grpId="0" animBg="1"/>
      <p:bldP spid="134" grpId="0"/>
      <p:bldP spid="135" grpId="0" animBg="1"/>
      <p:bldP spid="136" grpId="0"/>
      <p:bldP spid="137" grpId="0" animBg="1"/>
      <p:bldP spid="1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Cross-Task Generalization</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31</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218479" y="1592764"/>
            <a:ext cx="6464835" cy="817245"/>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br>
              <a:rPr lang="en-US" i="1" dirty="0">
                <a:solidFill>
                  <a:schemeClr val="tx1"/>
                </a:solidFill>
              </a:rPr>
            </a:br>
            <a:r>
              <a:rPr lang="en-US" b="1" i="1" dirty="0">
                <a:solidFill>
                  <a:schemeClr val="tx1"/>
                </a:solidFill>
              </a:rPr>
              <a:t>Question:</a:t>
            </a:r>
            <a:r>
              <a:rPr lang="en-US" i="1" dirty="0">
                <a:solidFill>
                  <a:schemeClr val="tx1"/>
                </a:solidFill>
              </a:rPr>
              <a:t> how long did it take for her to make a salad?</a:t>
            </a:r>
          </a:p>
        </p:txBody>
      </p:sp>
      <p:cxnSp>
        <p:nvCxnSpPr>
          <p:cNvPr id="114" name="Elbow Connector 113">
            <a:extLst>
              <a:ext uri="{FF2B5EF4-FFF2-40B4-BE49-F238E27FC236}">
                <a16:creationId xmlns:a16="http://schemas.microsoft.com/office/drawing/2014/main" id="{431D6E6E-C443-4F48-AE81-F6E79A335BB3}"/>
              </a:ext>
            </a:extLst>
          </p:cNvPr>
          <p:cNvCxnSpPr>
            <a:cxnSpLocks/>
          </p:cNvCxnSpPr>
          <p:nvPr/>
        </p:nvCxnSpPr>
        <p:spPr>
          <a:xfrm flipV="1">
            <a:off x="7108247" y="3055908"/>
            <a:ext cx="1221050" cy="101251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5" name="Elbow Connector 114">
            <a:extLst>
              <a:ext uri="{FF2B5EF4-FFF2-40B4-BE49-F238E27FC236}">
                <a16:creationId xmlns:a16="http://schemas.microsoft.com/office/drawing/2014/main" id="{39C4B8A5-009B-AB42-9065-75C2E8A1444E}"/>
              </a:ext>
            </a:extLst>
          </p:cNvPr>
          <p:cNvCxnSpPr>
            <a:cxnSpLocks/>
            <a:endCxn id="122" idx="1"/>
          </p:cNvCxnSpPr>
          <p:nvPr/>
        </p:nvCxnSpPr>
        <p:spPr>
          <a:xfrm>
            <a:off x="7108247" y="4068418"/>
            <a:ext cx="1221050" cy="980901"/>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108247" y="4068418"/>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4E983844-45DD-244A-8E2D-95E5EFCDF395}"/>
              </a:ext>
            </a:extLst>
          </p:cNvPr>
          <p:cNvSpPr/>
          <p:nvPr/>
        </p:nvSpPr>
        <p:spPr>
          <a:xfrm>
            <a:off x="8329297" y="2878157"/>
            <a:ext cx="1898786" cy="400110"/>
          </a:xfrm>
          <a:prstGeom prst="rect">
            <a:avLst/>
          </a:prstGeom>
        </p:spPr>
        <p:txBody>
          <a:bodyPr wrap="square">
            <a:spAutoFit/>
          </a:bodyPr>
          <a:lstStyle/>
          <a:p>
            <a:pPr algn="ctr"/>
            <a:r>
              <a:rPr lang="en-US" sz="2000" i="1" dirty="0"/>
              <a:t>“event duration”</a:t>
            </a:r>
          </a:p>
        </p:txBody>
      </p:sp>
      <p:sp>
        <p:nvSpPr>
          <p:cNvPr id="118" name="Google Shape;711;p72">
            <a:extLst>
              <a:ext uri="{FF2B5EF4-FFF2-40B4-BE49-F238E27FC236}">
                <a16:creationId xmlns:a16="http://schemas.microsoft.com/office/drawing/2014/main" id="{96288640-F8B7-E24C-AF62-BCCCA4A5E28A}"/>
              </a:ext>
            </a:extLst>
          </p:cNvPr>
          <p:cNvSpPr txBox="1"/>
          <p:nvPr/>
        </p:nvSpPr>
        <p:spPr>
          <a:xfrm>
            <a:off x="10967666" y="2646405"/>
            <a:ext cx="939805"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a:t>
            </a:r>
            <a:endParaRPr sz="1400" i="1" dirty="0">
              <a:solidFill>
                <a:srgbClr val="980000"/>
              </a:solidFill>
              <a:latin typeface="Lato"/>
              <a:ea typeface="Lato"/>
              <a:cs typeface="Lato"/>
              <a:sym typeface="Lato"/>
            </a:endParaRPr>
          </a:p>
        </p:txBody>
      </p:sp>
      <p:sp>
        <p:nvSpPr>
          <p:cNvPr id="119" name="Google Shape;711;p72">
            <a:extLst>
              <a:ext uri="{FF2B5EF4-FFF2-40B4-BE49-F238E27FC236}">
                <a16:creationId xmlns:a16="http://schemas.microsoft.com/office/drawing/2014/main" id="{CFE90649-32D4-214C-B709-4D390FDC0AC0}"/>
              </a:ext>
            </a:extLst>
          </p:cNvPr>
          <p:cNvSpPr txBox="1"/>
          <p:nvPr/>
        </p:nvSpPr>
        <p:spPr>
          <a:xfrm>
            <a:off x="10848239" y="4710785"/>
            <a:ext cx="107000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Grammar Checker</a:t>
            </a:r>
            <a:endParaRPr sz="1400" i="1" dirty="0">
              <a:solidFill>
                <a:srgbClr val="980000"/>
              </a:solidFill>
              <a:latin typeface="Lato"/>
              <a:ea typeface="Lato"/>
              <a:cs typeface="Lato"/>
              <a:sym typeface="Lato"/>
            </a:endParaRPr>
          </a:p>
        </p:txBody>
      </p:sp>
      <p:sp>
        <p:nvSpPr>
          <p:cNvPr id="120" name="Rectangle 119">
            <a:extLst>
              <a:ext uri="{FF2B5EF4-FFF2-40B4-BE49-F238E27FC236}">
                <a16:creationId xmlns:a16="http://schemas.microsoft.com/office/drawing/2014/main" id="{C9F79060-CACD-2D4A-A78E-DD88718F8385}"/>
              </a:ext>
            </a:extLst>
          </p:cNvPr>
          <p:cNvSpPr/>
          <p:nvPr/>
        </p:nvSpPr>
        <p:spPr>
          <a:xfrm>
            <a:off x="8329296" y="3873603"/>
            <a:ext cx="2257005" cy="400110"/>
          </a:xfrm>
          <a:prstGeom prst="rect">
            <a:avLst/>
          </a:prstGeom>
        </p:spPr>
        <p:txBody>
          <a:bodyPr wrap="square">
            <a:spAutoFit/>
          </a:bodyPr>
          <a:lstStyle/>
          <a:p>
            <a:pPr algn="ctr"/>
            <a:r>
              <a:rPr lang="en-US" sz="2000" i="1" dirty="0"/>
              <a:t>“30mins”, “an hour”</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0731500" y="3707470"/>
            <a:ext cx="1412138"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a:t>
            </a:r>
            <a:endParaRPr sz="1600" i="1" dirty="0">
              <a:solidFill>
                <a:srgbClr val="980000"/>
              </a:solidFill>
              <a:latin typeface="Lato"/>
              <a:ea typeface="Lato"/>
              <a:cs typeface="Lato"/>
              <a:sym typeface="Lato"/>
            </a:endParaRPr>
          </a:p>
        </p:txBody>
      </p:sp>
      <p:sp>
        <p:nvSpPr>
          <p:cNvPr id="122" name="Rectangle 121">
            <a:extLst>
              <a:ext uri="{FF2B5EF4-FFF2-40B4-BE49-F238E27FC236}">
                <a16:creationId xmlns:a16="http://schemas.microsoft.com/office/drawing/2014/main" id="{FA601A94-1DDF-B84F-8AEC-3BF9D7A6CF2F}"/>
              </a:ext>
            </a:extLst>
          </p:cNvPr>
          <p:cNvSpPr/>
          <p:nvPr/>
        </p:nvSpPr>
        <p:spPr>
          <a:xfrm>
            <a:off x="8329297" y="4849264"/>
            <a:ext cx="824145" cy="400110"/>
          </a:xfrm>
          <a:prstGeom prst="rect">
            <a:avLst/>
          </a:prstGeom>
        </p:spPr>
        <p:txBody>
          <a:bodyPr wrap="square">
            <a:spAutoFit/>
          </a:bodyPr>
          <a:lstStyle/>
          <a:p>
            <a:pPr algn="ctr"/>
            <a:r>
              <a:rPr lang="en-US" sz="2000" i="1" dirty="0"/>
              <a:t>“yes”</a:t>
            </a:r>
          </a:p>
        </p:txBody>
      </p:sp>
      <p:cxnSp>
        <p:nvCxnSpPr>
          <p:cNvPr id="123" name="Straight Arrow Connector 122">
            <a:extLst>
              <a:ext uri="{FF2B5EF4-FFF2-40B4-BE49-F238E27FC236}">
                <a16:creationId xmlns:a16="http://schemas.microsoft.com/office/drawing/2014/main" id="{D69DDFC2-8BAF-4F42-AECF-DDC6F59EA368}"/>
              </a:ext>
            </a:extLst>
          </p:cNvPr>
          <p:cNvCxnSpPr>
            <a:cxnSpLocks/>
            <a:endCxn id="127" idx="0"/>
          </p:cNvCxnSpPr>
          <p:nvPr/>
        </p:nvCxnSpPr>
        <p:spPr>
          <a:xfrm>
            <a:off x="6450898" y="2455472"/>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9B3093D2-2D1A-3545-B568-3E5C83F588CA}"/>
              </a:ext>
            </a:extLst>
          </p:cNvPr>
          <p:cNvCxnSpPr>
            <a:cxnSpLocks/>
            <a:endCxn id="127" idx="1"/>
          </p:cNvCxnSpPr>
          <p:nvPr/>
        </p:nvCxnSpPr>
        <p:spPr>
          <a:xfrm>
            <a:off x="4479347" y="2955478"/>
            <a:ext cx="1314201" cy="111294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3F35A10E-6727-C849-B579-30E3283661E8}"/>
              </a:ext>
            </a:extLst>
          </p:cNvPr>
          <p:cNvCxnSpPr>
            <a:cxnSpLocks/>
            <a:endCxn id="127" idx="1"/>
          </p:cNvCxnSpPr>
          <p:nvPr/>
        </p:nvCxnSpPr>
        <p:spPr>
          <a:xfrm>
            <a:off x="4453124" y="4059766"/>
            <a:ext cx="1340424" cy="8652"/>
          </a:xfrm>
          <a:prstGeom prst="bentConnector3">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cxnSp>
        <p:nvCxnSpPr>
          <p:cNvPr id="126" name="Elbow Connector 125">
            <a:extLst>
              <a:ext uri="{FF2B5EF4-FFF2-40B4-BE49-F238E27FC236}">
                <a16:creationId xmlns:a16="http://schemas.microsoft.com/office/drawing/2014/main" id="{CA582408-B02F-1C48-ADCF-EA8691C74065}"/>
              </a:ext>
            </a:extLst>
          </p:cNvPr>
          <p:cNvCxnSpPr>
            <a:cxnSpLocks/>
            <a:endCxn id="127" idx="1"/>
          </p:cNvCxnSpPr>
          <p:nvPr/>
        </p:nvCxnSpPr>
        <p:spPr>
          <a:xfrm flipV="1">
            <a:off x="4470322" y="4068418"/>
            <a:ext cx="1323226" cy="980710"/>
          </a:xfrm>
          <a:prstGeom prst="bentConnector3">
            <a:avLst>
              <a:gd name="adj1" fmla="val 50000"/>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5793548" y="3558614"/>
            <a:ext cx="1314699" cy="1019608"/>
          </a:xfrm>
          <a:prstGeom prst="rect">
            <a:avLst/>
          </a:prstGeom>
        </p:spPr>
      </p:pic>
      <p:cxnSp>
        <p:nvCxnSpPr>
          <p:cNvPr id="37" name="Elbow Connector 36">
            <a:extLst>
              <a:ext uri="{FF2B5EF4-FFF2-40B4-BE49-F238E27FC236}">
                <a16:creationId xmlns:a16="http://schemas.microsoft.com/office/drawing/2014/main" id="{1E2843FF-9FCA-D946-9DE2-755F35ACE195}"/>
              </a:ext>
            </a:extLst>
          </p:cNvPr>
          <p:cNvCxnSpPr>
            <a:cxnSpLocks/>
            <a:stCxn id="38" idx="3"/>
          </p:cNvCxnSpPr>
          <p:nvPr/>
        </p:nvCxnSpPr>
        <p:spPr>
          <a:xfrm flipV="1">
            <a:off x="4784494" y="4849264"/>
            <a:ext cx="1454941" cy="1152964"/>
          </a:xfrm>
          <a:prstGeom prst="bentConnector3">
            <a:avLst>
              <a:gd name="adj1" fmla="val 100525"/>
            </a:avLst>
          </a:prstGeom>
          <a:ln w="38100">
            <a:solidFill>
              <a:srgbClr val="FFC000"/>
            </a:solidFill>
            <a:tailEnd type="triangle" w="lg" len="lg"/>
          </a:ln>
        </p:spPr>
        <p:style>
          <a:lnRef idx="1">
            <a:schemeClr val="dk1"/>
          </a:lnRef>
          <a:fillRef idx="0">
            <a:schemeClr val="dk1"/>
          </a:fillRef>
          <a:effectRef idx="0">
            <a:schemeClr val="dk1"/>
          </a:effectRef>
          <a:fontRef idx="minor">
            <a:schemeClr val="tx1"/>
          </a:fontRef>
        </p:style>
      </p:cxnSp>
      <p:grpSp>
        <p:nvGrpSpPr>
          <p:cNvPr id="55" name="Group 54">
            <a:extLst>
              <a:ext uri="{FF2B5EF4-FFF2-40B4-BE49-F238E27FC236}">
                <a16:creationId xmlns:a16="http://schemas.microsoft.com/office/drawing/2014/main" id="{F494F86F-4DB4-C246-A478-F5B8B5BB3F21}"/>
              </a:ext>
            </a:extLst>
          </p:cNvPr>
          <p:cNvGrpSpPr/>
          <p:nvPr/>
        </p:nvGrpSpPr>
        <p:grpSpPr>
          <a:xfrm>
            <a:off x="814002" y="5354419"/>
            <a:ext cx="3970492" cy="954276"/>
            <a:chOff x="814002" y="5354419"/>
            <a:chExt cx="3970492" cy="954276"/>
          </a:xfrm>
        </p:grpSpPr>
        <p:sp>
          <p:nvSpPr>
            <p:cNvPr id="38" name="Alternate Process 37">
              <a:extLst>
                <a:ext uri="{FF2B5EF4-FFF2-40B4-BE49-F238E27FC236}">
                  <a16:creationId xmlns:a16="http://schemas.microsoft.com/office/drawing/2014/main" id="{8F6BA6E7-830B-0B47-BEFA-2F612FF3EE32}"/>
                </a:ext>
              </a:extLst>
            </p:cNvPr>
            <p:cNvSpPr/>
            <p:nvPr/>
          </p:nvSpPr>
          <p:spPr>
            <a:xfrm>
              <a:off x="1091611" y="5695761"/>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Respond "yes" if the text contains an explicit answer to the given question. …</a:t>
              </a:r>
            </a:p>
          </p:txBody>
        </p:sp>
        <p:sp>
          <p:nvSpPr>
            <p:cNvPr id="39" name="Google Shape;711;p72">
              <a:extLst>
                <a:ext uri="{FF2B5EF4-FFF2-40B4-BE49-F238E27FC236}">
                  <a16:creationId xmlns:a16="http://schemas.microsoft.com/office/drawing/2014/main" id="{B606337F-0494-5F45-94EC-9052750C4C56}"/>
                </a:ext>
              </a:extLst>
            </p:cNvPr>
            <p:cNvSpPr txBox="1"/>
            <p:nvPr/>
          </p:nvSpPr>
          <p:spPr>
            <a:xfrm>
              <a:off x="814002" y="5354419"/>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Explicit Answerability Instructions</a:t>
              </a:r>
              <a:endParaRPr sz="1400" i="1" dirty="0">
                <a:solidFill>
                  <a:srgbClr val="980000"/>
                </a:solidFill>
                <a:latin typeface="Lato"/>
                <a:ea typeface="Lato"/>
                <a:cs typeface="Lato"/>
                <a:sym typeface="Lato"/>
              </a:endParaRPr>
            </a:p>
          </p:txBody>
        </p:sp>
      </p:grpSp>
      <p:sp>
        <p:nvSpPr>
          <p:cNvPr id="45" name="Google Shape;711;p72">
            <a:extLst>
              <a:ext uri="{FF2B5EF4-FFF2-40B4-BE49-F238E27FC236}">
                <a16:creationId xmlns:a16="http://schemas.microsoft.com/office/drawing/2014/main" id="{67591893-65FC-4A47-885B-F2824CAB57BE}"/>
              </a:ext>
            </a:extLst>
          </p:cNvPr>
          <p:cNvSpPr txBox="1"/>
          <p:nvPr/>
        </p:nvSpPr>
        <p:spPr>
          <a:xfrm>
            <a:off x="10753802" y="5637479"/>
            <a:ext cx="1322930"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Explicit answerability</a:t>
            </a:r>
            <a:endParaRPr sz="1400" i="1" dirty="0">
              <a:solidFill>
                <a:srgbClr val="980000"/>
              </a:solidFill>
              <a:latin typeface="Lato"/>
              <a:ea typeface="Lato"/>
              <a:cs typeface="Lato"/>
              <a:sym typeface="Lato"/>
            </a:endParaRPr>
          </a:p>
        </p:txBody>
      </p:sp>
      <p:sp>
        <p:nvSpPr>
          <p:cNvPr id="46" name="Rectangle 45">
            <a:extLst>
              <a:ext uri="{FF2B5EF4-FFF2-40B4-BE49-F238E27FC236}">
                <a16:creationId xmlns:a16="http://schemas.microsoft.com/office/drawing/2014/main" id="{89038266-219F-794B-8175-8177582CB314}"/>
              </a:ext>
            </a:extLst>
          </p:cNvPr>
          <p:cNvSpPr/>
          <p:nvPr/>
        </p:nvSpPr>
        <p:spPr>
          <a:xfrm>
            <a:off x="8318521" y="5775958"/>
            <a:ext cx="824145" cy="400110"/>
          </a:xfrm>
          <a:prstGeom prst="rect">
            <a:avLst/>
          </a:prstGeom>
        </p:spPr>
        <p:txBody>
          <a:bodyPr wrap="square">
            <a:spAutoFit/>
          </a:bodyPr>
          <a:lstStyle/>
          <a:p>
            <a:pPr algn="ctr"/>
            <a:r>
              <a:rPr lang="en-US" sz="2000" i="1" dirty="0"/>
              <a:t>“no”</a:t>
            </a:r>
          </a:p>
        </p:txBody>
      </p:sp>
      <p:sp>
        <p:nvSpPr>
          <p:cNvPr id="20" name="Right Brace 19">
            <a:extLst>
              <a:ext uri="{FF2B5EF4-FFF2-40B4-BE49-F238E27FC236}">
                <a16:creationId xmlns:a16="http://schemas.microsoft.com/office/drawing/2014/main" id="{1E7B7A2A-E704-BA49-BE6E-C2CEF150A001}"/>
              </a:ext>
            </a:extLst>
          </p:cNvPr>
          <p:cNvSpPr/>
          <p:nvPr/>
        </p:nvSpPr>
        <p:spPr>
          <a:xfrm flipH="1">
            <a:off x="741335" y="2537011"/>
            <a:ext cx="228278" cy="2876167"/>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696D0F1C-4BF3-BC49-8BB9-E84A9759FC19}"/>
              </a:ext>
            </a:extLst>
          </p:cNvPr>
          <p:cNvSpPr/>
          <p:nvPr/>
        </p:nvSpPr>
        <p:spPr>
          <a:xfrm flipH="1">
            <a:off x="756616" y="5585231"/>
            <a:ext cx="228278" cy="769073"/>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1" name="Elbow Connector 60">
            <a:extLst>
              <a:ext uri="{FF2B5EF4-FFF2-40B4-BE49-F238E27FC236}">
                <a16:creationId xmlns:a16="http://schemas.microsoft.com/office/drawing/2014/main" id="{34A2CB59-5EB4-6E4C-8A64-E31E1DCE0ED1}"/>
              </a:ext>
            </a:extLst>
          </p:cNvPr>
          <p:cNvCxnSpPr>
            <a:cxnSpLocks/>
          </p:cNvCxnSpPr>
          <p:nvPr/>
        </p:nvCxnSpPr>
        <p:spPr>
          <a:xfrm>
            <a:off x="6515747" y="4873748"/>
            <a:ext cx="1802774" cy="1102265"/>
          </a:xfrm>
          <a:prstGeom prst="bentConnector3">
            <a:avLst>
              <a:gd name="adj1" fmla="val 77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67" name="Google Shape;711;p72">
            <a:extLst>
              <a:ext uri="{FF2B5EF4-FFF2-40B4-BE49-F238E27FC236}">
                <a16:creationId xmlns:a16="http://schemas.microsoft.com/office/drawing/2014/main" id="{94B971B3-17DE-7C4C-A6B6-690345873484}"/>
              </a:ext>
            </a:extLst>
          </p:cNvPr>
          <p:cNvSpPr txBox="1"/>
          <p:nvPr/>
        </p:nvSpPr>
        <p:spPr>
          <a:xfrm>
            <a:off x="-102390" y="3640603"/>
            <a:ext cx="93559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observed</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68" name="Alternate Process 67">
            <a:extLst>
              <a:ext uri="{FF2B5EF4-FFF2-40B4-BE49-F238E27FC236}">
                <a16:creationId xmlns:a16="http://schemas.microsoft.com/office/drawing/2014/main" id="{F1CA4C65-A051-C949-A52B-B92FFA553BAE}"/>
              </a:ext>
            </a:extLst>
          </p:cNvPr>
          <p:cNvSpPr/>
          <p:nvPr/>
        </p:nvSpPr>
        <p:spPr>
          <a:xfrm>
            <a:off x="1060178" y="2661468"/>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Indicate the type of temporal phenomenon in the question … </a:t>
            </a:r>
          </a:p>
        </p:txBody>
      </p:sp>
      <p:sp>
        <p:nvSpPr>
          <p:cNvPr id="69" name="Google Shape;711;p72">
            <a:extLst>
              <a:ext uri="{FF2B5EF4-FFF2-40B4-BE49-F238E27FC236}">
                <a16:creationId xmlns:a16="http://schemas.microsoft.com/office/drawing/2014/main" id="{7C86AF6F-2A5C-7D46-A4DD-5ADBB01C8E6D}"/>
              </a:ext>
            </a:extLst>
          </p:cNvPr>
          <p:cNvSpPr txBox="1"/>
          <p:nvPr/>
        </p:nvSpPr>
        <p:spPr>
          <a:xfrm>
            <a:off x="1047070" y="2294066"/>
            <a:ext cx="2338814"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Typing Instructions</a:t>
            </a:r>
            <a:endParaRPr sz="1400" i="1" dirty="0">
              <a:solidFill>
                <a:srgbClr val="980000"/>
              </a:solidFill>
              <a:latin typeface="Lato"/>
              <a:ea typeface="Lato"/>
              <a:cs typeface="Lato"/>
              <a:sym typeface="Lato"/>
            </a:endParaRPr>
          </a:p>
        </p:txBody>
      </p:sp>
      <p:sp>
        <p:nvSpPr>
          <p:cNvPr id="70" name="Alternate Process 69">
            <a:extLst>
              <a:ext uri="{FF2B5EF4-FFF2-40B4-BE49-F238E27FC236}">
                <a16:creationId xmlns:a16="http://schemas.microsoft.com/office/drawing/2014/main" id="{130D7DB7-07DC-8547-9E72-888309744C6E}"/>
              </a:ext>
            </a:extLst>
          </p:cNvPr>
          <p:cNvSpPr/>
          <p:nvPr/>
        </p:nvSpPr>
        <p:spPr>
          <a:xfrm>
            <a:off x="1042967" y="3739537"/>
            <a:ext cx="3692881"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In this task we ask you to write answer to the given question. … </a:t>
            </a:r>
          </a:p>
        </p:txBody>
      </p:sp>
      <p:sp>
        <p:nvSpPr>
          <p:cNvPr id="71" name="Google Shape;711;p72">
            <a:extLst>
              <a:ext uri="{FF2B5EF4-FFF2-40B4-BE49-F238E27FC236}">
                <a16:creationId xmlns:a16="http://schemas.microsoft.com/office/drawing/2014/main" id="{4AC42A5B-455E-7446-8D33-F6092AC4FEF9}"/>
              </a:ext>
            </a:extLst>
          </p:cNvPr>
          <p:cNvSpPr txBox="1"/>
          <p:nvPr/>
        </p:nvSpPr>
        <p:spPr>
          <a:xfrm>
            <a:off x="1009637" y="3353689"/>
            <a:ext cx="2578349"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Question Answering Instructions</a:t>
            </a:r>
            <a:endParaRPr sz="1400" i="1" dirty="0">
              <a:solidFill>
                <a:srgbClr val="980000"/>
              </a:solidFill>
              <a:latin typeface="Lato"/>
              <a:ea typeface="Lato"/>
              <a:cs typeface="Lato"/>
              <a:sym typeface="Lato"/>
            </a:endParaRPr>
          </a:p>
        </p:txBody>
      </p:sp>
      <p:sp>
        <p:nvSpPr>
          <p:cNvPr id="72" name="Alternate Process 71">
            <a:extLst>
              <a:ext uri="{FF2B5EF4-FFF2-40B4-BE49-F238E27FC236}">
                <a16:creationId xmlns:a16="http://schemas.microsoft.com/office/drawing/2014/main" id="{A327C9D1-E8D2-A541-92BE-2029AED2D34C}"/>
              </a:ext>
            </a:extLst>
          </p:cNvPr>
          <p:cNvSpPr/>
          <p:nvPr/>
        </p:nvSpPr>
        <p:spPr>
          <a:xfrm>
            <a:off x="1082646" y="4728982"/>
            <a:ext cx="3692883" cy="612934"/>
          </a:xfrm>
          <a:prstGeom prst="flowChartAlternateProcess">
            <a:avLst/>
          </a:prstGeom>
          <a:solidFill>
            <a:schemeClr val="accent5">
              <a:lumMod val="20000"/>
              <a:lumOff val="80000"/>
            </a:schemeClr>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i="1" dirty="0">
                <a:solidFill>
                  <a:schemeClr val="tx1"/>
                </a:solidFill>
              </a:rPr>
              <a:t>Label a question that is free of any grammatical/logical errors w/  'yes’ … </a:t>
            </a:r>
          </a:p>
        </p:txBody>
      </p:sp>
      <p:sp>
        <p:nvSpPr>
          <p:cNvPr id="73" name="Google Shape;711;p72">
            <a:extLst>
              <a:ext uri="{FF2B5EF4-FFF2-40B4-BE49-F238E27FC236}">
                <a16:creationId xmlns:a16="http://schemas.microsoft.com/office/drawing/2014/main" id="{1B1B9B8E-ED20-0F42-B5E7-04F5AD175EA8}"/>
              </a:ext>
            </a:extLst>
          </p:cNvPr>
          <p:cNvSpPr txBox="1"/>
          <p:nvPr/>
        </p:nvSpPr>
        <p:spPr>
          <a:xfrm>
            <a:off x="626620" y="4387640"/>
            <a:ext cx="3087887" cy="46162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400" i="1" dirty="0">
                <a:solidFill>
                  <a:srgbClr val="980000"/>
                </a:solidFill>
                <a:latin typeface="Lato"/>
                <a:ea typeface="Lato"/>
                <a:cs typeface="Lato"/>
                <a:sym typeface="Lato"/>
              </a:rPr>
              <a:t>Grammar Check Instructions</a:t>
            </a:r>
            <a:endParaRPr sz="1400" i="1" dirty="0">
              <a:solidFill>
                <a:srgbClr val="980000"/>
              </a:solidFill>
              <a:latin typeface="Lato"/>
              <a:ea typeface="Lato"/>
              <a:cs typeface="Lato"/>
              <a:sym typeface="Lato"/>
            </a:endParaRPr>
          </a:p>
        </p:txBody>
      </p:sp>
      <p:sp>
        <p:nvSpPr>
          <p:cNvPr id="77" name="Google Shape;711;p72">
            <a:extLst>
              <a:ext uri="{FF2B5EF4-FFF2-40B4-BE49-F238E27FC236}">
                <a16:creationId xmlns:a16="http://schemas.microsoft.com/office/drawing/2014/main" id="{AF7C6EA6-5736-E841-A98D-061001A05698}"/>
              </a:ext>
            </a:extLst>
          </p:cNvPr>
          <p:cNvSpPr txBox="1"/>
          <p:nvPr/>
        </p:nvSpPr>
        <p:spPr>
          <a:xfrm>
            <a:off x="-137893" y="5619896"/>
            <a:ext cx="1080611" cy="677068"/>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400" i="1" dirty="0">
                <a:solidFill>
                  <a:srgbClr val="980000"/>
                </a:solidFill>
                <a:latin typeface="Lato"/>
                <a:ea typeface="Lato"/>
                <a:cs typeface="Lato"/>
                <a:sym typeface="Lato"/>
              </a:rPr>
              <a:t>evaluation</a:t>
            </a:r>
          </a:p>
          <a:p>
            <a:pPr algn="ctr">
              <a:spcBef>
                <a:spcPts val="0"/>
              </a:spcBef>
              <a:spcAft>
                <a:spcPts val="0"/>
              </a:spcAft>
            </a:pPr>
            <a:r>
              <a:rPr lang="en-US" sz="1400" i="1" dirty="0">
                <a:solidFill>
                  <a:srgbClr val="980000"/>
                </a:solidFill>
                <a:latin typeface="Lato"/>
                <a:ea typeface="Lato"/>
                <a:cs typeface="Lato"/>
                <a:sym typeface="Lato"/>
              </a:rPr>
              <a:t>tasks</a:t>
            </a:r>
            <a:endParaRPr sz="1400" i="1" dirty="0">
              <a:solidFill>
                <a:srgbClr val="980000"/>
              </a:solidFill>
              <a:latin typeface="Lato"/>
              <a:ea typeface="Lato"/>
              <a:cs typeface="Lato"/>
              <a:sym typeface="Lato"/>
            </a:endParaRPr>
          </a:p>
        </p:txBody>
      </p:sp>
      <p:sp>
        <p:nvSpPr>
          <p:cNvPr id="59" name="Down Arrow Callout 58">
            <a:extLst>
              <a:ext uri="{FF2B5EF4-FFF2-40B4-BE49-F238E27FC236}">
                <a16:creationId xmlns:a16="http://schemas.microsoft.com/office/drawing/2014/main" id="{A6C5A469-8613-3F44-AB40-87A14D8726F3}"/>
              </a:ext>
            </a:extLst>
          </p:cNvPr>
          <p:cNvSpPr/>
          <p:nvPr/>
        </p:nvSpPr>
        <p:spPr>
          <a:xfrm>
            <a:off x="10784266" y="1662200"/>
            <a:ext cx="1268422" cy="8172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title</a:t>
            </a:r>
          </a:p>
        </p:txBody>
      </p:sp>
    </p:spTree>
    <p:extLst>
      <p:ext uri="{BB962C8B-B14F-4D97-AF65-F5344CB8AC3E}">
        <p14:creationId xmlns:p14="http://schemas.microsoft.com/office/powerpoint/2010/main" val="172226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20" grpId="0" animBg="1"/>
      <p:bldP spid="54" grpId="0" animBg="1"/>
      <p:bldP spid="67"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C617-6DB4-0F47-8DEB-2E7688E435FF}"/>
              </a:ext>
            </a:extLst>
          </p:cNvPr>
          <p:cNvSpPr>
            <a:spLocks noGrp="1"/>
          </p:cNvSpPr>
          <p:nvPr>
            <p:ph type="title"/>
          </p:nvPr>
        </p:nvSpPr>
        <p:spPr/>
        <p:txBody>
          <a:bodyPr/>
          <a:lstStyle/>
          <a:p>
            <a:r>
              <a:rPr lang="en-US" dirty="0"/>
              <a:t>Instructions Paradigm: Challenges</a:t>
            </a:r>
          </a:p>
        </p:txBody>
      </p:sp>
      <p:sp>
        <p:nvSpPr>
          <p:cNvPr id="3" name="Content Placeholder 2">
            <a:extLst>
              <a:ext uri="{FF2B5EF4-FFF2-40B4-BE49-F238E27FC236}">
                <a16:creationId xmlns:a16="http://schemas.microsoft.com/office/drawing/2014/main" id="{DE1BADFA-48B3-DE41-848E-3BA2635958D7}"/>
              </a:ext>
            </a:extLst>
          </p:cNvPr>
          <p:cNvSpPr>
            <a:spLocks noGrp="1"/>
          </p:cNvSpPr>
          <p:nvPr>
            <p:ph idx="1"/>
          </p:nvPr>
        </p:nvSpPr>
        <p:spPr/>
        <p:txBody>
          <a:bodyPr/>
          <a:lstStyle/>
          <a:p>
            <a:pPr marL="514350" indent="-514350">
              <a:buFont typeface="+mj-lt"/>
              <a:buAutoNum type="arabicPeriod"/>
            </a:pPr>
            <a:r>
              <a:rPr lang="en-US" dirty="0"/>
              <a:t>There is no benchmarks containing natural language instructions  for a diverse range of of tasks.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Unclear whether models benefit from task “instructions”</a:t>
            </a:r>
          </a:p>
          <a:p>
            <a:pPr lvl="1"/>
            <a:r>
              <a:rPr lang="en-US" dirty="0"/>
              <a:t>Instructions are hard to learn!</a:t>
            </a:r>
          </a:p>
          <a:p>
            <a:endParaRPr lang="en-US" dirty="0"/>
          </a:p>
        </p:txBody>
      </p:sp>
      <p:sp>
        <p:nvSpPr>
          <p:cNvPr id="4" name="Slide Number Placeholder 3">
            <a:extLst>
              <a:ext uri="{FF2B5EF4-FFF2-40B4-BE49-F238E27FC236}">
                <a16:creationId xmlns:a16="http://schemas.microsoft.com/office/drawing/2014/main" id="{3009F6DC-D4CF-C14C-87E0-38842148867F}"/>
              </a:ext>
            </a:extLst>
          </p:cNvPr>
          <p:cNvSpPr>
            <a:spLocks noGrp="1"/>
          </p:cNvSpPr>
          <p:nvPr>
            <p:ph type="sldNum" sz="quarter" idx="10"/>
          </p:nvPr>
        </p:nvSpPr>
        <p:spPr/>
        <p:txBody>
          <a:bodyPr/>
          <a:lstStyle/>
          <a:p>
            <a:pPr>
              <a:defRPr/>
            </a:pPr>
            <a:fld id="{0121240C-47AF-2F4D-83B3-CC3EDF50F794}" type="slidenum">
              <a:rPr lang="en-US" smtClean="0"/>
              <a:pPr>
                <a:defRPr/>
              </a:pPr>
              <a:t>32</a:t>
            </a:fld>
            <a:endParaRPr lang="en-US" dirty="0"/>
          </a:p>
        </p:txBody>
      </p:sp>
      <p:sp>
        <p:nvSpPr>
          <p:cNvPr id="5" name="Rounded Rectangular Callout 4">
            <a:extLst>
              <a:ext uri="{FF2B5EF4-FFF2-40B4-BE49-F238E27FC236}">
                <a16:creationId xmlns:a16="http://schemas.microsoft.com/office/drawing/2014/main" id="{E41749CB-2DBE-904A-B099-7CB31C32A23E}"/>
              </a:ext>
            </a:extLst>
          </p:cNvPr>
          <p:cNvSpPr/>
          <p:nvPr/>
        </p:nvSpPr>
        <p:spPr>
          <a:xfrm>
            <a:off x="8093157" y="2762054"/>
            <a:ext cx="2903456" cy="1112363"/>
          </a:xfrm>
          <a:prstGeom prst="wedgeRoundRectCallout">
            <a:avLst>
              <a:gd name="adj1" fmla="val -70408"/>
              <a:gd name="adj2" fmla="val -37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dirty="0">
                <a:solidFill>
                  <a:schemeClr val="bg1"/>
                </a:solidFill>
              </a:rPr>
              <a:t>We present a dataset of </a:t>
            </a:r>
            <a:r>
              <a:rPr lang="en" b="1" dirty="0">
                <a:solidFill>
                  <a:schemeClr val="bg1"/>
                </a:solidFill>
              </a:rPr>
              <a:t>natural</a:t>
            </a:r>
            <a:r>
              <a:rPr lang="en" dirty="0">
                <a:solidFill>
                  <a:schemeClr val="bg1"/>
                </a:solidFill>
              </a:rPr>
              <a:t> </a:t>
            </a:r>
            <a:r>
              <a:rPr lang="en" b="1" dirty="0">
                <a:solidFill>
                  <a:schemeClr val="bg1"/>
                </a:solidFill>
              </a:rPr>
              <a:t>instructions </a:t>
            </a:r>
            <a:r>
              <a:rPr lang="en" dirty="0">
                <a:solidFill>
                  <a:schemeClr val="bg1"/>
                </a:solidFill>
              </a:rPr>
              <a:t>with a </a:t>
            </a:r>
            <a:r>
              <a:rPr lang="en" b="1" dirty="0">
                <a:solidFill>
                  <a:schemeClr val="bg1"/>
                </a:solidFill>
              </a:rPr>
              <a:t>wide variety</a:t>
            </a:r>
            <a:r>
              <a:rPr lang="en" dirty="0">
                <a:solidFill>
                  <a:schemeClr val="bg1"/>
                </a:solidFill>
              </a:rPr>
              <a:t> of tasks!</a:t>
            </a:r>
          </a:p>
        </p:txBody>
      </p:sp>
      <p:sp>
        <p:nvSpPr>
          <p:cNvPr id="6" name="Rounded Rectangular Callout 5">
            <a:extLst>
              <a:ext uri="{FF2B5EF4-FFF2-40B4-BE49-F238E27FC236}">
                <a16:creationId xmlns:a16="http://schemas.microsoft.com/office/drawing/2014/main" id="{E4D674F8-614C-8549-9AE2-254AD35B3471}"/>
              </a:ext>
            </a:extLst>
          </p:cNvPr>
          <p:cNvSpPr/>
          <p:nvPr/>
        </p:nvSpPr>
        <p:spPr>
          <a:xfrm>
            <a:off x="8093157" y="4991032"/>
            <a:ext cx="2903456" cy="1112363"/>
          </a:xfrm>
          <a:prstGeom prst="wedgeRoundRectCallout">
            <a:avLst>
              <a:gd name="adj1" fmla="val -70408"/>
              <a:gd name="adj2" fmla="val -37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dirty="0"/>
              <a:t>We show empirical evidence of their benefits! </a:t>
            </a:r>
          </a:p>
        </p:txBody>
      </p:sp>
    </p:spTree>
    <p:extLst>
      <p:ext uri="{BB962C8B-B14F-4D97-AF65-F5344CB8AC3E}">
        <p14:creationId xmlns:p14="http://schemas.microsoft.com/office/powerpoint/2010/main" val="130756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down)">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B033-A99B-2842-B5D2-F9A3157F569A}"/>
              </a:ext>
            </a:extLst>
          </p:cNvPr>
          <p:cNvSpPr>
            <a:spLocks noGrp="1"/>
          </p:cNvSpPr>
          <p:nvPr>
            <p:ph type="title"/>
          </p:nvPr>
        </p:nvSpPr>
        <p:spPr/>
        <p:txBody>
          <a:bodyPr/>
          <a:lstStyle/>
          <a:p>
            <a:r>
              <a:rPr lang="en-US" dirty="0"/>
              <a:t>Natural-Instructions: Overview </a:t>
            </a:r>
          </a:p>
        </p:txBody>
      </p:sp>
      <p:sp>
        <p:nvSpPr>
          <p:cNvPr id="3" name="Content Placeholder 2">
            <a:extLst>
              <a:ext uri="{FF2B5EF4-FFF2-40B4-BE49-F238E27FC236}">
                <a16:creationId xmlns:a16="http://schemas.microsoft.com/office/drawing/2014/main" id="{41985BEE-ADB7-2449-B863-54AD9323B36D}"/>
              </a:ext>
            </a:extLst>
          </p:cNvPr>
          <p:cNvSpPr>
            <a:spLocks noGrp="1"/>
          </p:cNvSpPr>
          <p:nvPr>
            <p:ph idx="1"/>
          </p:nvPr>
        </p:nvSpPr>
        <p:spPr/>
        <p:txBody>
          <a:bodyPr/>
          <a:lstStyle/>
          <a:p>
            <a:r>
              <a:rPr lang="en-US" dirty="0"/>
              <a:t>Contains: </a:t>
            </a:r>
          </a:p>
          <a:p>
            <a:pPr lvl="1"/>
            <a:r>
              <a:rPr lang="en-US" dirty="0"/>
              <a:t>61 tasks and instructions</a:t>
            </a:r>
          </a:p>
          <a:p>
            <a:pPr lvl="1"/>
            <a:r>
              <a:rPr lang="en-US" dirty="0"/>
              <a:t>160k instances (input -&gt; outputs)</a:t>
            </a:r>
          </a:p>
          <a:p>
            <a:endParaRPr lang="en-US" dirty="0"/>
          </a:p>
          <a:p>
            <a:r>
              <a:rPr lang="en-US" dirty="0"/>
              <a:t>Use existing datasets and the instructions used to crowdsource them</a:t>
            </a:r>
          </a:p>
        </p:txBody>
      </p:sp>
      <p:sp>
        <p:nvSpPr>
          <p:cNvPr id="4" name="Slide Number Placeholder 3">
            <a:extLst>
              <a:ext uri="{FF2B5EF4-FFF2-40B4-BE49-F238E27FC236}">
                <a16:creationId xmlns:a16="http://schemas.microsoft.com/office/drawing/2014/main" id="{8FE71CC4-C70C-1941-BCAE-05FC92E7DC6E}"/>
              </a:ext>
            </a:extLst>
          </p:cNvPr>
          <p:cNvSpPr>
            <a:spLocks noGrp="1"/>
          </p:cNvSpPr>
          <p:nvPr>
            <p:ph type="sldNum" sz="quarter" idx="10"/>
          </p:nvPr>
        </p:nvSpPr>
        <p:spPr/>
        <p:txBody>
          <a:bodyPr/>
          <a:lstStyle/>
          <a:p>
            <a:pPr>
              <a:defRPr/>
            </a:pPr>
            <a:fld id="{0121240C-47AF-2F4D-83B3-CC3EDF50F794}" type="slidenum">
              <a:rPr lang="en-US" smtClean="0"/>
              <a:pPr>
                <a:defRPr/>
              </a:pPr>
              <a:t>33</a:t>
            </a:fld>
            <a:endParaRPr lang="en-US" dirty="0"/>
          </a:p>
        </p:txBody>
      </p:sp>
      <p:grpSp>
        <p:nvGrpSpPr>
          <p:cNvPr id="15" name="Group 14">
            <a:extLst>
              <a:ext uri="{FF2B5EF4-FFF2-40B4-BE49-F238E27FC236}">
                <a16:creationId xmlns:a16="http://schemas.microsoft.com/office/drawing/2014/main" id="{33586C8D-1FDF-E94A-A9B7-2700EBC9ED0E}"/>
              </a:ext>
            </a:extLst>
          </p:cNvPr>
          <p:cNvGrpSpPr/>
          <p:nvPr/>
        </p:nvGrpSpPr>
        <p:grpSpPr>
          <a:xfrm>
            <a:off x="2662012" y="4122163"/>
            <a:ext cx="9274305" cy="2008151"/>
            <a:chOff x="2662012" y="4122163"/>
            <a:chExt cx="9274305" cy="2008151"/>
          </a:xfrm>
        </p:grpSpPr>
        <p:pic>
          <p:nvPicPr>
            <p:cNvPr id="5" name="Google Shape;3836;p371">
              <a:extLst>
                <a:ext uri="{FF2B5EF4-FFF2-40B4-BE49-F238E27FC236}">
                  <a16:creationId xmlns:a16="http://schemas.microsoft.com/office/drawing/2014/main" id="{3CE06085-EF7B-0148-9029-E1A987B0EA25}"/>
                </a:ext>
              </a:extLst>
            </p:cNvPr>
            <p:cNvPicPr preferRelativeResize="0"/>
            <p:nvPr/>
          </p:nvPicPr>
          <p:blipFill rotWithShape="1">
            <a:blip r:embed="rId3">
              <a:alphaModFix/>
            </a:blip>
            <a:srcRect l="4806" r="9"/>
            <a:stretch/>
          </p:blipFill>
          <p:spPr>
            <a:xfrm>
              <a:off x="5011628" y="4502395"/>
              <a:ext cx="1431101" cy="1125068"/>
            </a:xfrm>
            <a:prstGeom prst="rect">
              <a:avLst/>
            </a:prstGeom>
            <a:noFill/>
            <a:ln>
              <a:noFill/>
            </a:ln>
          </p:spPr>
        </p:pic>
        <p:pic>
          <p:nvPicPr>
            <p:cNvPr id="6" name="Google Shape;3837;p371">
              <a:extLst>
                <a:ext uri="{FF2B5EF4-FFF2-40B4-BE49-F238E27FC236}">
                  <a16:creationId xmlns:a16="http://schemas.microsoft.com/office/drawing/2014/main" id="{A2B20AD6-48CD-8A4C-9D40-D32F2F2A867C}"/>
                </a:ext>
              </a:extLst>
            </p:cNvPr>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saturation sat="238000"/>
                      </a14:imgEffect>
                    </a14:imgLayer>
                  </a14:imgProps>
                </a:ext>
              </a:extLst>
            </a:blip>
            <a:stretch>
              <a:fillRect/>
            </a:stretch>
          </p:blipFill>
          <p:spPr>
            <a:xfrm>
              <a:off x="6540228" y="4491495"/>
              <a:ext cx="857900" cy="1124712"/>
            </a:xfrm>
            <a:prstGeom prst="rect">
              <a:avLst/>
            </a:prstGeom>
            <a:noFill/>
            <a:ln>
              <a:noFill/>
            </a:ln>
          </p:spPr>
        </p:pic>
        <p:cxnSp>
          <p:nvCxnSpPr>
            <p:cNvPr id="7" name="Google Shape;3839;p371">
              <a:extLst>
                <a:ext uri="{FF2B5EF4-FFF2-40B4-BE49-F238E27FC236}">
                  <a16:creationId xmlns:a16="http://schemas.microsoft.com/office/drawing/2014/main" id="{D542F6D1-7325-3641-A38E-BF83663E660B}"/>
                </a:ext>
              </a:extLst>
            </p:cNvPr>
            <p:cNvCxnSpPr>
              <a:stCxn id="9" idx="3"/>
              <a:endCxn id="5" idx="1"/>
            </p:cNvCxnSpPr>
            <p:nvPr/>
          </p:nvCxnSpPr>
          <p:spPr>
            <a:xfrm rot="10800000" flipH="1">
              <a:off x="3574180" y="5065061"/>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8" name="Google Shape;3841;p371">
              <a:extLst>
                <a:ext uri="{FF2B5EF4-FFF2-40B4-BE49-F238E27FC236}">
                  <a16:creationId xmlns:a16="http://schemas.microsoft.com/office/drawing/2014/main" id="{A037CED5-7461-AE46-85C0-4DB4A4D0EBEC}"/>
                </a:ext>
              </a:extLst>
            </p:cNvPr>
            <p:cNvCxnSpPr>
              <a:stCxn id="6" idx="3"/>
              <a:endCxn id="10" idx="1"/>
            </p:cNvCxnSpPr>
            <p:nvPr/>
          </p:nvCxnSpPr>
          <p:spPr>
            <a:xfrm>
              <a:off x="7398128" y="5053851"/>
              <a:ext cx="1165033" cy="18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9" name="Google Shape;3840;p371">
              <a:extLst>
                <a:ext uri="{FF2B5EF4-FFF2-40B4-BE49-F238E27FC236}">
                  <a16:creationId xmlns:a16="http://schemas.microsoft.com/office/drawing/2014/main" id="{D6653814-B702-7D4D-880A-A2138472D97F}"/>
                </a:ext>
              </a:extLst>
            </p:cNvPr>
            <p:cNvSpPr/>
            <p:nvPr/>
          </p:nvSpPr>
          <p:spPr>
            <a:xfrm>
              <a:off x="2662012" y="4735993"/>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10" name="Google Shape;3842;p371">
              <a:extLst>
                <a:ext uri="{FF2B5EF4-FFF2-40B4-BE49-F238E27FC236}">
                  <a16:creationId xmlns:a16="http://schemas.microsoft.com/office/drawing/2014/main" id="{10BE8F5B-285B-AB4F-82C4-577030A14FF8}"/>
                </a:ext>
              </a:extLst>
            </p:cNvPr>
            <p:cNvSpPr/>
            <p:nvPr/>
          </p:nvSpPr>
          <p:spPr>
            <a:xfrm>
              <a:off x="8563161" y="469036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sp>
          <p:nvSpPr>
            <p:cNvPr id="11" name="Google Shape;3858;p371">
              <a:extLst>
                <a:ext uri="{FF2B5EF4-FFF2-40B4-BE49-F238E27FC236}">
                  <a16:creationId xmlns:a16="http://schemas.microsoft.com/office/drawing/2014/main" id="{FA9FD29E-217A-6A4A-B728-6BAC7F78DB2A}"/>
                </a:ext>
              </a:extLst>
            </p:cNvPr>
            <p:cNvSpPr txBox="1"/>
            <p:nvPr/>
          </p:nvSpPr>
          <p:spPr>
            <a:xfrm>
              <a:off x="4618000" y="5679012"/>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dirty="0">
                  <a:latin typeface="Lato"/>
                  <a:ea typeface="Lato"/>
                  <a:cs typeface="Lato"/>
                  <a:sym typeface="Lato"/>
                </a:rPr>
                <a:t>A typical data construction pipeline</a:t>
              </a:r>
              <a:endParaRPr sz="1733" dirty="0">
                <a:latin typeface="Lato"/>
                <a:ea typeface="Lato"/>
                <a:cs typeface="Lato"/>
                <a:sym typeface="Lato"/>
              </a:endParaRPr>
            </a:p>
          </p:txBody>
        </p:sp>
        <p:sp>
          <p:nvSpPr>
            <p:cNvPr id="14" name="Rectangle 13">
              <a:extLst>
                <a:ext uri="{FF2B5EF4-FFF2-40B4-BE49-F238E27FC236}">
                  <a16:creationId xmlns:a16="http://schemas.microsoft.com/office/drawing/2014/main" id="{BB328014-83E3-B74B-98F0-85834D002FB7}"/>
                </a:ext>
              </a:extLst>
            </p:cNvPr>
            <p:cNvSpPr/>
            <p:nvPr/>
          </p:nvSpPr>
          <p:spPr>
            <a:xfrm>
              <a:off x="9882613" y="4122163"/>
              <a:ext cx="2053704" cy="369332"/>
            </a:xfrm>
            <a:prstGeom prst="rect">
              <a:avLst/>
            </a:prstGeom>
          </p:spPr>
          <p:txBody>
            <a:bodyPr wrap="none">
              <a:spAutoFit/>
            </a:bodyPr>
            <a:lstStyle/>
            <a:p>
              <a:r>
                <a:rPr lang="en-US" dirty="0">
                  <a:solidFill>
                    <a:srgbClr val="666666"/>
                  </a:solidFill>
                  <a:highlight>
                    <a:schemeClr val="lt1"/>
                  </a:highlight>
                  <a:ea typeface="Lato"/>
                  <a:cs typeface="Lato"/>
                  <a:sym typeface="Lato"/>
                </a:rPr>
                <a:t>(Efrat &amp; Levy, 2020)</a:t>
              </a:r>
              <a:endParaRPr lang="en-US" dirty="0"/>
            </a:p>
          </p:txBody>
        </p:sp>
      </p:grpSp>
    </p:spTree>
    <p:extLst>
      <p:ext uri="{BB962C8B-B14F-4D97-AF65-F5344CB8AC3E}">
        <p14:creationId xmlns:p14="http://schemas.microsoft.com/office/powerpoint/2010/main" val="235674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(1)</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838200" y="1825625"/>
            <a:ext cx="8230386" cy="4351338"/>
          </a:xfrm>
        </p:spPr>
        <p:txBody>
          <a:bodyPr/>
          <a:lstStyle/>
          <a:p>
            <a:pPr marL="609585" indent="-457189">
              <a:lnSpc>
                <a:spcPct val="115000"/>
              </a:lnSpc>
              <a:spcBef>
                <a:spcPts val="0"/>
              </a:spcBef>
              <a:spcAft>
                <a:spcPts val="0"/>
              </a:spcAft>
              <a:buClr>
                <a:srgbClr val="000000"/>
              </a:buClr>
              <a:buSzPts val="1800"/>
              <a:buFont typeface="Lato"/>
              <a:buChar char="●"/>
            </a:pPr>
            <a:r>
              <a:rPr lang="en-US" sz="2400" dirty="0">
                <a:solidFill>
                  <a:schemeClr val="dk1"/>
                </a:solidFill>
                <a:latin typeface="Corbel" panose="020B0503020204020204" pitchFamily="34" charset="0"/>
                <a:ea typeface="Lato"/>
                <a:cs typeface="Lato"/>
                <a:sym typeface="Lato"/>
              </a:rPr>
              <a:t>Contacted dataset authors to access their </a:t>
            </a:r>
            <a:r>
              <a:rPr lang="en-US" sz="2400" dirty="0">
                <a:latin typeface="Corbel" panose="020B0503020204020204" pitchFamily="34" charset="0"/>
                <a:ea typeface="Lato"/>
                <a:cs typeface="Lato"/>
                <a:sym typeface="Lato"/>
              </a:rPr>
              <a:t>crowdsourcing instructions and the associated annotations</a:t>
            </a:r>
            <a:endParaRPr lang="en-US" dirty="0">
              <a:latin typeface="Corbel" panose="020B0503020204020204" pitchFamily="34" charset="0"/>
              <a:ea typeface="Lato"/>
              <a:cs typeface="Lato"/>
              <a:sym typeface="Lato"/>
            </a:endParaRP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CosmosQA</a:t>
            </a:r>
            <a:r>
              <a:rPr lang="en-US" sz="2000" dirty="0">
                <a:solidFill>
                  <a:schemeClr val="bg1">
                    <a:lumMod val="50000"/>
                  </a:schemeClr>
                </a:solidFill>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[Huang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DROP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Dua</a:t>
            </a:r>
            <a:r>
              <a:rPr lang="en-US" sz="1400" dirty="0">
                <a:solidFill>
                  <a:schemeClr val="bg1">
                    <a:lumMod val="50000"/>
                  </a:schemeClr>
                </a:solidFill>
                <a:latin typeface="Corbel" panose="020B0503020204020204" pitchFamily="34" charset="0"/>
                <a:ea typeface="Lato"/>
                <a:cs typeface="Lato"/>
                <a:sym typeface="Lato"/>
              </a:rPr>
              <a:t>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Essential-Terms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2017]</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MCTACO </a:t>
            </a:r>
            <a:r>
              <a:rPr lang="en-US" sz="1400" dirty="0">
                <a:solidFill>
                  <a:schemeClr val="bg1">
                    <a:lumMod val="50000"/>
                  </a:schemeClr>
                </a:solidFill>
                <a:latin typeface="Corbel" panose="020B0503020204020204" pitchFamily="34" charset="0"/>
                <a:ea typeface="Lato"/>
                <a:cs typeface="Lato"/>
                <a:sym typeface="Lato"/>
              </a:rPr>
              <a:t>[Zhou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MultiRC</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Khashabi</a:t>
            </a:r>
            <a:r>
              <a:rPr lang="en-US" sz="1400" dirty="0">
                <a:solidFill>
                  <a:schemeClr val="bg1">
                    <a:lumMod val="50000"/>
                  </a:schemeClr>
                </a:solidFill>
                <a:latin typeface="Corbel" panose="020B0503020204020204" pitchFamily="34" charset="0"/>
                <a:ea typeface="Lato"/>
                <a:cs typeface="Lato"/>
                <a:sym typeface="Lato"/>
              </a:rPr>
              <a:t> et al. 2018]</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QASC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Khot</a:t>
            </a:r>
            <a:r>
              <a:rPr lang="en-US" sz="1400" dirty="0">
                <a:solidFill>
                  <a:schemeClr val="bg1">
                    <a:lumMod val="50000"/>
                  </a:schemeClr>
                </a:solidFill>
                <a:latin typeface="Corbel" panose="020B0503020204020204" pitchFamily="34" charset="0"/>
                <a:ea typeface="Lato"/>
                <a:cs typeface="Lato"/>
                <a:sym typeface="Lato"/>
              </a:rPr>
              <a:t> et al. 2020]</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Quoref</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Dasigi</a:t>
            </a:r>
            <a:r>
              <a:rPr lang="en-US" sz="1400" dirty="0">
                <a:solidFill>
                  <a:schemeClr val="bg1">
                    <a:lumMod val="50000"/>
                  </a:schemeClr>
                </a:solidFill>
                <a:latin typeface="Corbel" panose="020B0503020204020204" pitchFamily="34" charset="0"/>
                <a:ea typeface="Lato"/>
                <a:cs typeface="Lato"/>
                <a:sym typeface="Lato"/>
              </a:rPr>
              <a:t> et al. 2019] </a:t>
            </a:r>
          </a:p>
          <a:p>
            <a:pPr marL="1253047" lvl="1" indent="-457200">
              <a:lnSpc>
                <a:spcPct val="115000"/>
              </a:lnSpc>
              <a:spcBef>
                <a:spcPts val="0"/>
              </a:spcBef>
              <a:spcAft>
                <a:spcPts val="0"/>
              </a:spcAft>
              <a:buClr>
                <a:srgbClr val="434343"/>
              </a:buClr>
              <a:buSzPts val="1400"/>
              <a:buFont typeface="+mj-lt"/>
              <a:buAutoNum type="arabicPeriod"/>
            </a:pPr>
            <a:r>
              <a:rPr lang="en-US" sz="2000" dirty="0">
                <a:latin typeface="Corbel" panose="020B0503020204020204" pitchFamily="34" charset="0"/>
                <a:ea typeface="Lato"/>
                <a:cs typeface="Lato"/>
                <a:sym typeface="Lato"/>
              </a:rPr>
              <a:t>ROPES </a:t>
            </a:r>
            <a:r>
              <a:rPr lang="en-US" sz="1400" dirty="0">
                <a:solidFill>
                  <a:schemeClr val="bg1">
                    <a:lumMod val="50000"/>
                  </a:schemeClr>
                </a:solidFill>
                <a:latin typeface="Corbel" panose="020B0503020204020204" pitchFamily="34" charset="0"/>
                <a:ea typeface="Lato"/>
                <a:cs typeface="Lato"/>
                <a:sym typeface="Lato"/>
              </a:rPr>
              <a:t>[Lin et al. 2019]</a:t>
            </a:r>
          </a:p>
          <a:p>
            <a:pPr marL="1253047" lvl="1" indent="-457200">
              <a:lnSpc>
                <a:spcPct val="115000"/>
              </a:lnSpc>
              <a:spcBef>
                <a:spcPts val="0"/>
              </a:spcBef>
              <a:spcAft>
                <a:spcPts val="0"/>
              </a:spcAft>
              <a:buClr>
                <a:srgbClr val="434343"/>
              </a:buClr>
              <a:buSzPts val="1400"/>
              <a:buFont typeface="+mj-lt"/>
              <a:buAutoNum type="arabicPeriod"/>
            </a:pPr>
            <a:r>
              <a:rPr lang="en-US" sz="2000" dirty="0" err="1">
                <a:latin typeface="Corbel" panose="020B0503020204020204" pitchFamily="34" charset="0"/>
                <a:ea typeface="Lato"/>
                <a:cs typeface="Lato"/>
                <a:sym typeface="Lato"/>
              </a:rPr>
              <a:t>Winogrande</a:t>
            </a:r>
            <a:r>
              <a:rPr lang="en-US" sz="2000" dirty="0">
                <a:latin typeface="Corbel" panose="020B0503020204020204" pitchFamily="34" charset="0"/>
                <a:ea typeface="Lato"/>
                <a:cs typeface="Lato"/>
                <a:sym typeface="Lato"/>
              </a:rPr>
              <a:t> </a:t>
            </a:r>
            <a:r>
              <a:rPr lang="en-US" sz="1400" dirty="0">
                <a:solidFill>
                  <a:schemeClr val="bg1">
                    <a:lumMod val="50000"/>
                  </a:schemeClr>
                </a:solidFill>
                <a:latin typeface="Corbel" panose="020B0503020204020204" pitchFamily="34" charset="0"/>
                <a:ea typeface="Lato"/>
                <a:cs typeface="Lato"/>
                <a:sym typeface="Lato"/>
              </a:rPr>
              <a:t>[</a:t>
            </a:r>
            <a:r>
              <a:rPr lang="en-US" sz="1400" dirty="0" err="1">
                <a:solidFill>
                  <a:schemeClr val="bg1">
                    <a:lumMod val="50000"/>
                  </a:schemeClr>
                </a:solidFill>
                <a:latin typeface="Corbel" panose="020B0503020204020204" pitchFamily="34" charset="0"/>
                <a:ea typeface="Lato"/>
                <a:cs typeface="Lato"/>
                <a:sym typeface="Lato"/>
              </a:rPr>
              <a:t>Sakaguchi</a:t>
            </a:r>
            <a:r>
              <a:rPr lang="en-US" sz="1400" dirty="0">
                <a:solidFill>
                  <a:schemeClr val="bg1">
                    <a:lumMod val="50000"/>
                  </a:schemeClr>
                </a:solidFill>
                <a:latin typeface="Corbel" panose="020B0503020204020204" pitchFamily="34" charset="0"/>
                <a:ea typeface="Lato"/>
                <a:cs typeface="Lato"/>
                <a:sym typeface="Lato"/>
              </a:rPr>
              <a:t> et al. 2020]</a:t>
            </a:r>
            <a:endParaRPr lang="en-US" sz="1400" dirty="0">
              <a:solidFill>
                <a:schemeClr val="bg1">
                  <a:lumMod val="50000"/>
                </a:schemeClr>
              </a:solidFill>
              <a:latin typeface="Corbel" panose="020B0503020204020204" pitchFamily="34" charset="0"/>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34</a:t>
            </a:fld>
            <a:endParaRPr lang="en-US" dirty="0"/>
          </a:p>
        </p:txBody>
      </p:sp>
      <p:sp>
        <p:nvSpPr>
          <p:cNvPr id="6" name="Down Arrow Callout 5">
            <a:extLst>
              <a:ext uri="{FF2B5EF4-FFF2-40B4-BE49-F238E27FC236}">
                <a16:creationId xmlns:a16="http://schemas.microsoft.com/office/drawing/2014/main" id="{E3C62E2F-ED0E-F34E-BF12-D5F4B96CA1CA}"/>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10" name="Down Arrow Callout 9">
            <a:extLst>
              <a:ext uri="{FF2B5EF4-FFF2-40B4-BE49-F238E27FC236}">
                <a16:creationId xmlns:a16="http://schemas.microsoft.com/office/drawing/2014/main" id="{CB106FD2-3A0D-984C-A7FB-70164514FA2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11" name="Down Arrow Callout 10">
            <a:extLst>
              <a:ext uri="{FF2B5EF4-FFF2-40B4-BE49-F238E27FC236}">
                <a16:creationId xmlns:a16="http://schemas.microsoft.com/office/drawing/2014/main" id="{C6FB1D2A-94D4-0A4A-AFC1-F5091DD76AD8}"/>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13" name="Rectangle 12">
            <a:extLst>
              <a:ext uri="{FF2B5EF4-FFF2-40B4-BE49-F238E27FC236}">
                <a16:creationId xmlns:a16="http://schemas.microsoft.com/office/drawing/2014/main" id="{5E875527-2A24-944B-B787-267224ADA87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104937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648393" y="1825625"/>
            <a:ext cx="8420193" cy="4351338"/>
          </a:xfrm>
        </p:spPr>
        <p:txBody>
          <a:bodyPr/>
          <a:lstStyle/>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Crowdsourcing instructions tend to involve multiple annotation steps. </a:t>
            </a: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Split them to </a:t>
            </a:r>
            <a:r>
              <a:rPr lang="en-US" sz="2400" dirty="0">
                <a:solidFill>
                  <a:srgbClr val="1700FF"/>
                </a:solidFill>
                <a:latin typeface="Corbel" panose="020B0503020204020204" pitchFamily="34" charset="0"/>
                <a:ea typeface="Lato"/>
                <a:cs typeface="Lato"/>
                <a:sym typeface="Lato"/>
              </a:rPr>
              <a:t>self-contained tasks</a:t>
            </a:r>
            <a:r>
              <a:rPr lang="en-US" sz="2400" dirty="0">
                <a:latin typeface="Corbel" panose="020B0503020204020204" pitchFamily="34" charset="0"/>
                <a:ea typeface="Lato"/>
                <a:cs typeface="Lato"/>
                <a:sym typeface="Lato"/>
              </a:rPr>
              <a:t>:</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Input </a:t>
            </a:r>
            <a:r>
              <a:rPr lang="en-US" sz="2000" dirty="0">
                <a:latin typeface="Corbel" panose="020B0503020204020204" pitchFamily="34" charset="0"/>
                <a:ea typeface="Lato"/>
                <a:cs typeface="Lato"/>
                <a:sym typeface="Lato"/>
              </a:rPr>
              <a:t>of each task: external data or annotations from earlier tasks</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Output</a:t>
            </a:r>
            <a:r>
              <a:rPr lang="en-US" sz="2000" dirty="0">
                <a:latin typeface="Corbel" panose="020B0503020204020204" pitchFamily="34" charset="0"/>
                <a:ea typeface="Lato"/>
                <a:cs typeface="Lato"/>
                <a:sym typeface="Lato"/>
              </a:rPr>
              <a:t> of each task: </a:t>
            </a:r>
            <a:r>
              <a:rPr lang="en-US" sz="2000" dirty="0" err="1">
                <a:latin typeface="Corbel" panose="020B0503020204020204" pitchFamily="34" charset="0"/>
                <a:ea typeface="Lato"/>
                <a:cs typeface="Lato"/>
                <a:sym typeface="Lato"/>
              </a:rPr>
              <a:t>crowdworker</a:t>
            </a:r>
            <a:r>
              <a:rPr lang="en-US" sz="2000" dirty="0">
                <a:latin typeface="Corbel" panose="020B0503020204020204" pitchFamily="34" charset="0"/>
                <a:ea typeface="Lato"/>
                <a:cs typeface="Lato"/>
                <a:sym typeface="Lato"/>
              </a:rPr>
              <a:t> annotations</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35</a:t>
            </a:fld>
            <a:endParaRPr lang="en-US" dirty="0"/>
          </a:p>
        </p:txBody>
      </p:sp>
      <p:pic>
        <p:nvPicPr>
          <p:cNvPr id="9" name="Google Shape;826;p82">
            <a:extLst>
              <a:ext uri="{FF2B5EF4-FFF2-40B4-BE49-F238E27FC236}">
                <a16:creationId xmlns:a16="http://schemas.microsoft.com/office/drawing/2014/main" id="{92422EC3-35D2-4142-84AA-9BFDF09CBD79}"/>
              </a:ext>
            </a:extLst>
          </p:cNvPr>
          <p:cNvPicPr preferRelativeResize="0"/>
          <p:nvPr/>
        </p:nvPicPr>
        <p:blipFill rotWithShape="1">
          <a:blip r:embed="rId3">
            <a:alphaModFix/>
          </a:blip>
          <a:srcRect l="4647" t="39099" r="4575" b="7464"/>
          <a:stretch/>
        </p:blipFill>
        <p:spPr>
          <a:xfrm>
            <a:off x="1747074" y="3952593"/>
            <a:ext cx="6249836" cy="1935190"/>
          </a:xfrm>
          <a:prstGeom prst="rect">
            <a:avLst/>
          </a:prstGeom>
          <a:noFill/>
          <a:ln>
            <a:noFill/>
          </a:ln>
        </p:spPr>
      </p:pic>
      <p:sp>
        <p:nvSpPr>
          <p:cNvPr id="12" name="Google Shape;827;p82">
            <a:extLst>
              <a:ext uri="{FF2B5EF4-FFF2-40B4-BE49-F238E27FC236}">
                <a16:creationId xmlns:a16="http://schemas.microsoft.com/office/drawing/2014/main" id="{6DC13B42-C11D-3B47-B184-D036C3DE16DB}"/>
              </a:ext>
            </a:extLst>
          </p:cNvPr>
          <p:cNvSpPr/>
          <p:nvPr/>
        </p:nvSpPr>
        <p:spPr>
          <a:xfrm>
            <a:off x="1738506" y="4034322"/>
            <a:ext cx="6249682" cy="440129"/>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14" name="Google Shape;828;p82">
            <a:extLst>
              <a:ext uri="{FF2B5EF4-FFF2-40B4-BE49-F238E27FC236}">
                <a16:creationId xmlns:a16="http://schemas.microsoft.com/office/drawing/2014/main" id="{ECB14818-9E64-2949-A13E-17E991D7C9BE}"/>
              </a:ext>
            </a:extLst>
          </p:cNvPr>
          <p:cNvSpPr/>
          <p:nvPr/>
        </p:nvSpPr>
        <p:spPr>
          <a:xfrm>
            <a:off x="7670290" y="3610712"/>
            <a:ext cx="1001101" cy="341919"/>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Task1</a:t>
            </a:r>
            <a:endParaRPr sz="1200">
              <a:latin typeface="Lato"/>
              <a:ea typeface="Lato"/>
              <a:cs typeface="Lato"/>
              <a:sym typeface="Lato"/>
            </a:endParaRPr>
          </a:p>
        </p:txBody>
      </p:sp>
      <p:sp>
        <p:nvSpPr>
          <p:cNvPr id="15" name="Google Shape;829;p82">
            <a:extLst>
              <a:ext uri="{FF2B5EF4-FFF2-40B4-BE49-F238E27FC236}">
                <a16:creationId xmlns:a16="http://schemas.microsoft.com/office/drawing/2014/main" id="{1FAFD48A-1B80-094B-B21E-A66548291B39}"/>
              </a:ext>
            </a:extLst>
          </p:cNvPr>
          <p:cNvSpPr/>
          <p:nvPr/>
        </p:nvSpPr>
        <p:spPr>
          <a:xfrm>
            <a:off x="7786346" y="4188154"/>
            <a:ext cx="1001101" cy="341919"/>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Task2</a:t>
            </a:r>
            <a:endParaRPr sz="1200">
              <a:latin typeface="Lato"/>
              <a:ea typeface="Lato"/>
              <a:cs typeface="Lato"/>
              <a:sym typeface="Lato"/>
            </a:endParaRPr>
          </a:p>
        </p:txBody>
      </p:sp>
      <p:sp>
        <p:nvSpPr>
          <p:cNvPr id="16" name="Google Shape;830;p82">
            <a:extLst>
              <a:ext uri="{FF2B5EF4-FFF2-40B4-BE49-F238E27FC236}">
                <a16:creationId xmlns:a16="http://schemas.microsoft.com/office/drawing/2014/main" id="{9D2A7FB5-9187-5C46-8809-F11E62227982}"/>
              </a:ext>
            </a:extLst>
          </p:cNvPr>
          <p:cNvSpPr/>
          <p:nvPr/>
        </p:nvSpPr>
        <p:spPr>
          <a:xfrm>
            <a:off x="1738506" y="4534620"/>
            <a:ext cx="6249682" cy="341919"/>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17" name="Google Shape;831;p82">
            <a:extLst>
              <a:ext uri="{FF2B5EF4-FFF2-40B4-BE49-F238E27FC236}">
                <a16:creationId xmlns:a16="http://schemas.microsoft.com/office/drawing/2014/main" id="{DDB98C7A-39CB-AF4C-B3CD-9EC9E52F5601}"/>
              </a:ext>
            </a:extLst>
          </p:cNvPr>
          <p:cNvSpPr/>
          <p:nvPr/>
        </p:nvSpPr>
        <p:spPr>
          <a:xfrm>
            <a:off x="1738506" y="4958229"/>
            <a:ext cx="6249682" cy="469683"/>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18" name="Google Shape;832;p82">
            <a:extLst>
              <a:ext uri="{FF2B5EF4-FFF2-40B4-BE49-F238E27FC236}">
                <a16:creationId xmlns:a16="http://schemas.microsoft.com/office/drawing/2014/main" id="{5EF68DEE-6316-7B4B-B7FC-855BBD523545}"/>
              </a:ext>
            </a:extLst>
          </p:cNvPr>
          <p:cNvSpPr/>
          <p:nvPr/>
        </p:nvSpPr>
        <p:spPr>
          <a:xfrm>
            <a:off x="1738506" y="5496951"/>
            <a:ext cx="6249682" cy="341919"/>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9" name="Google Shape;833;p82">
            <a:extLst>
              <a:ext uri="{FF2B5EF4-FFF2-40B4-BE49-F238E27FC236}">
                <a16:creationId xmlns:a16="http://schemas.microsoft.com/office/drawing/2014/main" id="{C942029A-9F1B-E242-BCEE-326ABB4474D4}"/>
              </a:ext>
            </a:extLst>
          </p:cNvPr>
          <p:cNvSpPr/>
          <p:nvPr/>
        </p:nvSpPr>
        <p:spPr>
          <a:xfrm>
            <a:off x="7902402" y="4707852"/>
            <a:ext cx="1001101" cy="341919"/>
          </a:xfrm>
          <a:prstGeom prst="wedgeRectCallout">
            <a:avLst>
              <a:gd name="adj1" fmla="val -36723"/>
              <a:gd name="adj2" fmla="val 70596"/>
            </a:avLst>
          </a:prstGeom>
          <a:solidFill>
            <a:srgbClr val="F4CCC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Task3</a:t>
            </a:r>
            <a:endParaRPr sz="1200">
              <a:latin typeface="Lato"/>
              <a:ea typeface="Lato"/>
              <a:cs typeface="Lato"/>
              <a:sym typeface="Lato"/>
            </a:endParaRPr>
          </a:p>
        </p:txBody>
      </p:sp>
      <p:sp>
        <p:nvSpPr>
          <p:cNvPr id="20" name="Google Shape;834;p82">
            <a:extLst>
              <a:ext uri="{FF2B5EF4-FFF2-40B4-BE49-F238E27FC236}">
                <a16:creationId xmlns:a16="http://schemas.microsoft.com/office/drawing/2014/main" id="{93D98F39-9953-1D41-855E-A43E39497719}"/>
              </a:ext>
            </a:extLst>
          </p:cNvPr>
          <p:cNvSpPr/>
          <p:nvPr/>
        </p:nvSpPr>
        <p:spPr>
          <a:xfrm>
            <a:off x="7902402" y="5227550"/>
            <a:ext cx="1001101" cy="341919"/>
          </a:xfrm>
          <a:prstGeom prst="wedgeRectCallout">
            <a:avLst>
              <a:gd name="adj1" fmla="val -36723"/>
              <a:gd name="adj2" fmla="val 70596"/>
            </a:avLst>
          </a:prstGeom>
          <a:solidFill>
            <a:srgbClr val="C9DAF8"/>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200">
                <a:latin typeface="Lato"/>
                <a:ea typeface="Lato"/>
                <a:cs typeface="Lato"/>
                <a:sym typeface="Lato"/>
              </a:rPr>
              <a:t>Task4</a:t>
            </a:r>
            <a:endParaRPr sz="1200">
              <a:latin typeface="Lato"/>
              <a:ea typeface="Lato"/>
              <a:cs typeface="Lato"/>
              <a:sym typeface="Lato"/>
            </a:endParaRPr>
          </a:p>
        </p:txBody>
      </p:sp>
      <p:sp>
        <p:nvSpPr>
          <p:cNvPr id="29" name="Down Arrow Callout 28">
            <a:extLst>
              <a:ext uri="{FF2B5EF4-FFF2-40B4-BE49-F238E27FC236}">
                <a16:creationId xmlns:a16="http://schemas.microsoft.com/office/drawing/2014/main" id="{7E50E749-BB8D-4945-8929-D88328890709}"/>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04B950BE-CFB8-1A44-9D36-BDEFC7967E4E}"/>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94FDF24A-A255-1F47-A01D-A070AA875FE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39E4544-6822-6044-BE9E-7FFF0207F3BD}"/>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3" name="Rectangle 32">
            <a:extLst>
              <a:ext uri="{FF2B5EF4-FFF2-40B4-BE49-F238E27FC236}">
                <a16:creationId xmlns:a16="http://schemas.microsoft.com/office/drawing/2014/main" id="{EDA738E6-2921-6545-A093-3A2782FF6822}"/>
              </a:ext>
            </a:extLst>
          </p:cNvPr>
          <p:cNvSpPr/>
          <p:nvPr/>
        </p:nvSpPr>
        <p:spPr>
          <a:xfrm>
            <a:off x="-94269" y="4621071"/>
            <a:ext cx="1635619" cy="610808"/>
          </a:xfrm>
          <a:prstGeom prst="rect">
            <a:avLst/>
          </a:prstGeom>
        </p:spPr>
        <p:txBody>
          <a:bodyPr wrap="square">
            <a:spAutoFit/>
          </a:bodyPr>
          <a:lstStyle/>
          <a:p>
            <a:pPr marL="338647" algn="ctr">
              <a:lnSpc>
                <a:spcPct val="115000"/>
              </a:lnSpc>
              <a:spcBef>
                <a:spcPts val="0"/>
              </a:spcBef>
              <a:spcAft>
                <a:spcPts val="0"/>
              </a:spcAft>
              <a:buClr>
                <a:srgbClr val="434343"/>
              </a:buClr>
              <a:buSzPts val="1400"/>
            </a:pPr>
            <a:r>
              <a:rPr lang="en-US" dirty="0">
                <a:latin typeface="Lato"/>
                <a:ea typeface="Lato"/>
                <a:cs typeface="Lato"/>
                <a:sym typeface="Lato"/>
              </a:rPr>
              <a:t>MC-TACO </a:t>
            </a:r>
          </a:p>
          <a:p>
            <a:pPr marL="338647" algn="ctr">
              <a:lnSpc>
                <a:spcPct val="115000"/>
              </a:lnSpc>
              <a:spcBef>
                <a:spcPts val="0"/>
              </a:spcBef>
              <a:spcAft>
                <a:spcPts val="0"/>
              </a:spcAft>
              <a:buClr>
                <a:srgbClr val="434343"/>
              </a:buClr>
              <a:buSzPts val="1400"/>
            </a:pPr>
            <a:r>
              <a:rPr lang="en-US" sz="1200" dirty="0">
                <a:solidFill>
                  <a:schemeClr val="bg1">
                    <a:lumMod val="50000"/>
                  </a:schemeClr>
                </a:solidFill>
                <a:latin typeface="Lato"/>
                <a:ea typeface="Lato"/>
                <a:cs typeface="Lato"/>
                <a:sym typeface="Lato"/>
              </a:rPr>
              <a:t>[Zhou et al. 2019]</a:t>
            </a:r>
          </a:p>
        </p:txBody>
      </p:sp>
    </p:spTree>
    <p:extLst>
      <p:ext uri="{BB962C8B-B14F-4D97-AF65-F5344CB8AC3E}">
        <p14:creationId xmlns:p14="http://schemas.microsoft.com/office/powerpoint/2010/main" val="331597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P spid="19" grpId="0" animBg="1"/>
      <p:bldP spid="20" grpId="0" animBg="1"/>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(2)</a:t>
            </a:r>
          </a:p>
        </p:txBody>
      </p:sp>
      <p:sp>
        <p:nvSpPr>
          <p:cNvPr id="3" name="Content Placeholder 2">
            <a:extLst>
              <a:ext uri="{FF2B5EF4-FFF2-40B4-BE49-F238E27FC236}">
                <a16:creationId xmlns:a16="http://schemas.microsoft.com/office/drawing/2014/main" id="{F8B6ECA9-BFF4-184A-A1E1-2C3691FC65B9}"/>
              </a:ext>
            </a:extLst>
          </p:cNvPr>
          <p:cNvSpPr>
            <a:spLocks noGrp="1"/>
          </p:cNvSpPr>
          <p:nvPr>
            <p:ph idx="1"/>
          </p:nvPr>
        </p:nvSpPr>
        <p:spPr>
          <a:xfrm>
            <a:off x="648393" y="1825625"/>
            <a:ext cx="8420193" cy="4351338"/>
          </a:xfrm>
        </p:spPr>
        <p:txBody>
          <a:bodyPr/>
          <a:lstStyle/>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Crowdsourcing instructions tend to involve multiple annotation steps. </a:t>
            </a: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Split them to </a:t>
            </a:r>
            <a:r>
              <a:rPr lang="en-US" sz="2400" dirty="0">
                <a:solidFill>
                  <a:srgbClr val="1700FF"/>
                </a:solidFill>
                <a:latin typeface="Corbel" panose="020B0503020204020204" pitchFamily="34" charset="0"/>
                <a:ea typeface="Lato"/>
                <a:cs typeface="Lato"/>
                <a:sym typeface="Lato"/>
              </a:rPr>
              <a:t>self-contained tasks</a:t>
            </a:r>
            <a:r>
              <a:rPr lang="en-US" sz="2400" dirty="0">
                <a:latin typeface="Corbel" panose="020B0503020204020204" pitchFamily="34" charset="0"/>
                <a:ea typeface="Lato"/>
                <a:cs typeface="Lato"/>
                <a:sym typeface="Lato"/>
              </a:rPr>
              <a:t> </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Input </a:t>
            </a:r>
            <a:r>
              <a:rPr lang="en-US" sz="2000" dirty="0">
                <a:latin typeface="Corbel" panose="020B0503020204020204" pitchFamily="34" charset="0"/>
                <a:ea typeface="Lato"/>
                <a:cs typeface="Lato"/>
                <a:sym typeface="Lato"/>
              </a:rPr>
              <a:t>of each task: external data or annotations from earlier tasks</a:t>
            </a:r>
          </a:p>
          <a:p>
            <a:pPr marL="1219170" lvl="1" indent="-423323">
              <a:lnSpc>
                <a:spcPct val="115000"/>
              </a:lnSpc>
              <a:spcBef>
                <a:spcPts val="0"/>
              </a:spcBef>
              <a:spcAft>
                <a:spcPts val="0"/>
              </a:spcAft>
              <a:buClr>
                <a:srgbClr val="434343"/>
              </a:buClr>
              <a:buSzPts val="1400"/>
              <a:buFont typeface="Lato"/>
              <a:buChar char="○"/>
            </a:pPr>
            <a:r>
              <a:rPr lang="en-US" sz="2000" b="1" dirty="0">
                <a:latin typeface="Corbel" panose="020B0503020204020204" pitchFamily="34" charset="0"/>
                <a:ea typeface="Lato"/>
                <a:cs typeface="Lato"/>
                <a:sym typeface="Lato"/>
              </a:rPr>
              <a:t>Output</a:t>
            </a:r>
            <a:r>
              <a:rPr lang="en-US" sz="2000" dirty="0">
                <a:latin typeface="Corbel" panose="020B0503020204020204" pitchFamily="34" charset="0"/>
                <a:ea typeface="Lato"/>
                <a:cs typeface="Lato"/>
                <a:sym typeface="Lato"/>
              </a:rPr>
              <a:t> of each task: </a:t>
            </a:r>
            <a:r>
              <a:rPr lang="en-US" sz="2000" dirty="0" err="1">
                <a:latin typeface="Corbel" panose="020B0503020204020204" pitchFamily="34" charset="0"/>
                <a:ea typeface="Lato"/>
                <a:cs typeface="Lato"/>
                <a:sym typeface="Lato"/>
              </a:rPr>
              <a:t>crowdworker</a:t>
            </a:r>
            <a:r>
              <a:rPr lang="en-US" sz="2000" dirty="0">
                <a:latin typeface="Corbel" panose="020B0503020204020204" pitchFamily="34" charset="0"/>
                <a:ea typeface="Lato"/>
                <a:cs typeface="Lato"/>
                <a:sym typeface="Lato"/>
              </a:rPr>
              <a:t> annotations</a:t>
            </a: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endParaRPr lang="en-US" sz="2400" dirty="0">
              <a:latin typeface="Corbel" panose="020B0503020204020204" pitchFamily="34" charset="0"/>
              <a:ea typeface="Lato"/>
              <a:cs typeface="Lato"/>
              <a:sym typeface="Lato"/>
            </a:endParaRPr>
          </a:p>
          <a:p>
            <a:pPr marL="761970" indent="-423323">
              <a:lnSpc>
                <a:spcPct val="115000"/>
              </a:lnSpc>
              <a:spcBef>
                <a:spcPts val="0"/>
              </a:spcBef>
              <a:spcAft>
                <a:spcPts val="0"/>
              </a:spcAft>
              <a:buClr>
                <a:srgbClr val="434343"/>
              </a:buClr>
              <a:buSzPts val="1400"/>
              <a:buFont typeface="Lato"/>
              <a:buChar char="○"/>
            </a:pPr>
            <a:r>
              <a:rPr lang="en-US" sz="2400" dirty="0">
                <a:latin typeface="Corbel" panose="020B0503020204020204" pitchFamily="34" charset="0"/>
                <a:ea typeface="Lato"/>
                <a:cs typeface="Lato"/>
                <a:sym typeface="Lato"/>
              </a:rPr>
              <a:t>Overall: 9 datasets </a:t>
            </a:r>
            <a:r>
              <a:rPr lang="en-US" sz="2400" dirty="0">
                <a:latin typeface="Corbel" panose="020B0503020204020204" pitchFamily="34" charset="0"/>
                <a:ea typeface="Lato"/>
                <a:cs typeface="Lato"/>
                <a:sym typeface="Wingdings" pitchFamily="2" charset="2"/>
              </a:rPr>
              <a:t> 61 tasks </a:t>
            </a:r>
            <a:endParaRPr lang="en-US" sz="2400" dirty="0">
              <a:latin typeface="Corbel" panose="020B0503020204020204" pitchFamily="34" charset="0"/>
              <a:ea typeface="Lato"/>
              <a:cs typeface="Lato"/>
              <a:sym typeface="Lato"/>
            </a:endParaRP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36</a:t>
            </a:fld>
            <a:endParaRPr lang="en-US" dirty="0"/>
          </a:p>
        </p:txBody>
      </p:sp>
      <p:sp>
        <p:nvSpPr>
          <p:cNvPr id="29" name="Down Arrow Callout 28">
            <a:extLst>
              <a:ext uri="{FF2B5EF4-FFF2-40B4-BE49-F238E27FC236}">
                <a16:creationId xmlns:a16="http://schemas.microsoft.com/office/drawing/2014/main" id="{7E50E749-BB8D-4945-8929-D88328890709}"/>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04B950BE-CFB8-1A44-9D36-BDEFC7967E4E}"/>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94FDF24A-A255-1F47-A01D-A070AA875FE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39E4544-6822-6044-BE9E-7FFF0207F3BD}"/>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21" name="Right Brace 20">
            <a:extLst>
              <a:ext uri="{FF2B5EF4-FFF2-40B4-BE49-F238E27FC236}">
                <a16:creationId xmlns:a16="http://schemas.microsoft.com/office/drawing/2014/main" id="{0E153031-1D5F-B346-9955-4269BD6DA166}"/>
              </a:ext>
            </a:extLst>
          </p:cNvPr>
          <p:cNvSpPr/>
          <p:nvPr/>
        </p:nvSpPr>
        <p:spPr>
          <a:xfrm flipH="1">
            <a:off x="4593202" y="4075437"/>
            <a:ext cx="228278" cy="1477328"/>
          </a:xfrm>
          <a:prstGeom prst="rightBrace">
            <a:avLst>
              <a:gd name="adj1" fmla="val 161180"/>
              <a:gd name="adj2" fmla="val 50000"/>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95DA9D8F-6F42-544A-A444-C1F52A978D37}"/>
              </a:ext>
            </a:extLst>
          </p:cNvPr>
          <p:cNvSpPr/>
          <p:nvPr/>
        </p:nvSpPr>
        <p:spPr>
          <a:xfrm>
            <a:off x="4821480" y="4075437"/>
            <a:ext cx="2860078" cy="1477328"/>
          </a:xfrm>
          <a:prstGeom prst="rect">
            <a:avLst/>
          </a:prstGeom>
        </p:spPr>
        <p:txBody>
          <a:bodyPr wrap="none">
            <a:spAutoFit/>
          </a:bodyPr>
          <a:lstStyle/>
          <a:p>
            <a:r>
              <a:rPr lang="en-US" dirty="0">
                <a:ea typeface="Lato"/>
                <a:cs typeface="Lato"/>
                <a:sym typeface="Lato"/>
              </a:rPr>
              <a:t>topic word generation </a:t>
            </a:r>
          </a:p>
          <a:p>
            <a:r>
              <a:rPr lang="en-US" dirty="0"/>
              <a:t>combing facts </a:t>
            </a:r>
          </a:p>
          <a:p>
            <a:r>
              <a:rPr lang="en-US" dirty="0"/>
              <a:t>question generation </a:t>
            </a:r>
          </a:p>
          <a:p>
            <a:r>
              <a:rPr lang="en-US" dirty="0"/>
              <a:t>answer generation </a:t>
            </a:r>
          </a:p>
          <a:p>
            <a:r>
              <a:rPr lang="en-US" dirty="0"/>
              <a:t>Incorrect answer generation</a:t>
            </a:r>
          </a:p>
        </p:txBody>
      </p:sp>
      <p:sp>
        <p:nvSpPr>
          <p:cNvPr id="23" name="Rectangle 22">
            <a:extLst>
              <a:ext uri="{FF2B5EF4-FFF2-40B4-BE49-F238E27FC236}">
                <a16:creationId xmlns:a16="http://schemas.microsoft.com/office/drawing/2014/main" id="{BF89E0EC-B764-5C47-B588-8D7EB7A1C05B}"/>
              </a:ext>
            </a:extLst>
          </p:cNvPr>
          <p:cNvSpPr/>
          <p:nvPr/>
        </p:nvSpPr>
        <p:spPr>
          <a:xfrm>
            <a:off x="879203" y="4386208"/>
            <a:ext cx="3352284" cy="779444"/>
          </a:xfrm>
          <a:prstGeom prst="rect">
            <a:avLst/>
          </a:prstGeom>
        </p:spPr>
        <p:txBody>
          <a:bodyPr wrap="square">
            <a:spAutoFit/>
          </a:bodyPr>
          <a:lstStyle/>
          <a:p>
            <a:pPr marL="338647" algn="ctr">
              <a:lnSpc>
                <a:spcPct val="115000"/>
              </a:lnSpc>
              <a:spcBef>
                <a:spcPts val="0"/>
              </a:spcBef>
              <a:spcAft>
                <a:spcPts val="0"/>
              </a:spcAft>
              <a:buClr>
                <a:srgbClr val="434343"/>
              </a:buClr>
              <a:buSzPts val="1400"/>
            </a:pPr>
            <a:r>
              <a:rPr lang="en-US" sz="2000" dirty="0">
                <a:ea typeface="Lato"/>
                <a:cs typeface="Lato"/>
                <a:sym typeface="Lato"/>
              </a:rPr>
              <a:t>crowdsourcing instructions </a:t>
            </a:r>
          </a:p>
          <a:p>
            <a:pPr marL="338647" algn="ctr">
              <a:lnSpc>
                <a:spcPct val="115000"/>
              </a:lnSpc>
              <a:spcBef>
                <a:spcPts val="0"/>
              </a:spcBef>
              <a:spcAft>
                <a:spcPts val="0"/>
              </a:spcAft>
              <a:buClr>
                <a:srgbClr val="434343"/>
              </a:buClr>
              <a:buSzPts val="1400"/>
            </a:pPr>
            <a:r>
              <a:rPr lang="en-US" sz="2000" dirty="0">
                <a:ea typeface="Lato"/>
                <a:cs typeface="Lato"/>
                <a:sym typeface="Lato"/>
              </a:rPr>
              <a:t>for QASC </a:t>
            </a:r>
            <a:r>
              <a:rPr lang="en-US" sz="1400" dirty="0">
                <a:solidFill>
                  <a:schemeClr val="bg1">
                    <a:lumMod val="50000"/>
                  </a:schemeClr>
                </a:solidFill>
                <a:ea typeface="Lato"/>
                <a:cs typeface="Lato"/>
                <a:sym typeface="Lato"/>
              </a:rPr>
              <a:t>[</a:t>
            </a:r>
            <a:r>
              <a:rPr lang="en-US" sz="1400" dirty="0" err="1">
                <a:solidFill>
                  <a:schemeClr val="bg1">
                    <a:lumMod val="50000"/>
                  </a:schemeClr>
                </a:solidFill>
                <a:ea typeface="Lato"/>
                <a:cs typeface="Lato"/>
                <a:sym typeface="Lato"/>
              </a:rPr>
              <a:t>Khot</a:t>
            </a:r>
            <a:r>
              <a:rPr lang="en-US" sz="1400" dirty="0">
                <a:solidFill>
                  <a:schemeClr val="bg1">
                    <a:lumMod val="50000"/>
                  </a:schemeClr>
                </a:solidFill>
                <a:ea typeface="Lato"/>
                <a:cs typeface="Lato"/>
                <a:sym typeface="Lato"/>
              </a:rPr>
              <a:t> et al. 2020]</a:t>
            </a:r>
          </a:p>
        </p:txBody>
      </p:sp>
      <p:sp>
        <p:nvSpPr>
          <p:cNvPr id="6" name="Right Arrow 5">
            <a:extLst>
              <a:ext uri="{FF2B5EF4-FFF2-40B4-BE49-F238E27FC236}">
                <a16:creationId xmlns:a16="http://schemas.microsoft.com/office/drawing/2014/main" id="{061DAF06-1E84-9548-91FB-32EC2D71FC3E}"/>
              </a:ext>
            </a:extLst>
          </p:cNvPr>
          <p:cNvSpPr/>
          <p:nvPr/>
        </p:nvSpPr>
        <p:spPr>
          <a:xfrm>
            <a:off x="4178569" y="4655635"/>
            <a:ext cx="355002" cy="316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76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91" name="Content Placeholder 90">
            <a:extLst>
              <a:ext uri="{FF2B5EF4-FFF2-40B4-BE49-F238E27FC236}">
                <a16:creationId xmlns:a16="http://schemas.microsoft.com/office/drawing/2014/main" id="{BD2CD252-D03C-FD44-9BC6-AEFDD28824F2}"/>
              </a:ext>
            </a:extLst>
          </p:cNvPr>
          <p:cNvSpPr>
            <a:spLocks noGrp="1"/>
          </p:cNvSpPr>
          <p:nvPr>
            <p:ph idx="1"/>
          </p:nvPr>
        </p:nvSpPr>
        <p:spPr>
          <a:xfrm>
            <a:off x="664029" y="4230687"/>
            <a:ext cx="8641336" cy="1946276"/>
          </a:xfrm>
        </p:spPr>
        <p:txBody>
          <a:bodyPr/>
          <a:lstStyle/>
          <a:p>
            <a:r>
              <a:rPr lang="en-US" sz="2400" dirty="0"/>
              <a:t>Crowdsourcing instructions: to be converted into plain text. </a:t>
            </a:r>
          </a:p>
          <a:p>
            <a:r>
              <a:rPr lang="en-US" sz="2400" dirty="0"/>
              <a:t>Can’t easily be automated. </a:t>
            </a:r>
          </a:p>
          <a:p>
            <a:r>
              <a:rPr lang="en-US" sz="2400" dirty="0"/>
              <a:t>A unified schema for consistent representation across tasks.</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37</a:t>
            </a:fld>
            <a:endParaRPr lang="en-US" dirty="0"/>
          </a:p>
        </p:txBody>
      </p:sp>
      <p:grpSp>
        <p:nvGrpSpPr>
          <p:cNvPr id="8" name="Group 7">
            <a:extLst>
              <a:ext uri="{FF2B5EF4-FFF2-40B4-BE49-F238E27FC236}">
                <a16:creationId xmlns:a16="http://schemas.microsoft.com/office/drawing/2014/main" id="{57725084-9205-4143-B311-3641D2CED470}"/>
              </a:ext>
            </a:extLst>
          </p:cNvPr>
          <p:cNvGrpSpPr/>
          <p:nvPr/>
        </p:nvGrpSpPr>
        <p:grpSpPr>
          <a:xfrm>
            <a:off x="664028" y="1489701"/>
            <a:ext cx="4484914" cy="2549673"/>
            <a:chOff x="664028" y="1489701"/>
            <a:chExt cx="4484914" cy="2549673"/>
          </a:xfrm>
        </p:grpSpPr>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grpSp>
      <p:sp>
        <p:nvSpPr>
          <p:cNvPr id="92" name="Down Arrow Callout 91">
            <a:extLst>
              <a:ext uri="{FF2B5EF4-FFF2-40B4-BE49-F238E27FC236}">
                <a16:creationId xmlns:a16="http://schemas.microsoft.com/office/drawing/2014/main" id="{CC3C92B6-3D90-BC4B-9C99-9420D454AFB7}"/>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93" name="Down Arrow Callout 92">
            <a:extLst>
              <a:ext uri="{FF2B5EF4-FFF2-40B4-BE49-F238E27FC236}">
                <a16:creationId xmlns:a16="http://schemas.microsoft.com/office/drawing/2014/main" id="{85D2BD4D-BC0D-7E4A-8DA3-61E19489C911}"/>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94" name="Down Arrow Callout 93">
            <a:extLst>
              <a:ext uri="{FF2B5EF4-FFF2-40B4-BE49-F238E27FC236}">
                <a16:creationId xmlns:a16="http://schemas.microsoft.com/office/drawing/2014/main" id="{D440E0FF-2F65-3148-BA71-C0DCFCEB2543}"/>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95" name="Rectangle 94">
            <a:extLst>
              <a:ext uri="{FF2B5EF4-FFF2-40B4-BE49-F238E27FC236}">
                <a16:creationId xmlns:a16="http://schemas.microsoft.com/office/drawing/2014/main" id="{CE57FCA2-73E9-4F46-A026-CBAD34B9636E}"/>
              </a:ext>
            </a:extLst>
          </p:cNvPr>
          <p:cNvSpPr/>
          <p:nvPr/>
        </p:nvSpPr>
        <p:spPr>
          <a:xfrm>
            <a:off x="9068583" y="5109178"/>
            <a:ext cx="2671705" cy="780637"/>
          </a:xfrm>
          <a:prstGeom prst="rect">
            <a:avLst/>
          </a:prstGeom>
          <a:solidFill>
            <a:schemeClr val="accent1">
              <a:alpha val="202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239509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5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500"/>
                                        <p:tgtEl>
                                          <p:spTgt spid="9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own Arrow Callout 29">
            <a:extLst>
              <a:ext uri="{FF2B5EF4-FFF2-40B4-BE49-F238E27FC236}">
                <a16:creationId xmlns:a16="http://schemas.microsoft.com/office/drawing/2014/main" id="{2FCE0839-14B9-7746-AE4F-5946BA75AAF6}"/>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4" name="Down Arrow Callout 33">
            <a:extLst>
              <a:ext uri="{FF2B5EF4-FFF2-40B4-BE49-F238E27FC236}">
                <a16:creationId xmlns:a16="http://schemas.microsoft.com/office/drawing/2014/main" id="{13BBC8BC-21C6-D74F-85EC-16095A5D99F7}"/>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5" name="Down Arrow Callout 34">
            <a:extLst>
              <a:ext uri="{FF2B5EF4-FFF2-40B4-BE49-F238E27FC236}">
                <a16:creationId xmlns:a16="http://schemas.microsoft.com/office/drawing/2014/main" id="{F2BD4B09-8A31-EF4B-9158-15355C2CD8C0}"/>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38</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58" idx="2"/>
          </p:cNvCxnSpPr>
          <p:nvPr/>
        </p:nvCxnSpPr>
        <p:spPr>
          <a:xfrm rot="10800000">
            <a:off x="1178573" y="2255121"/>
            <a:ext cx="3652137" cy="2267537"/>
          </a:xfrm>
          <a:prstGeom prst="curvedConnector2">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sp>
        <p:nvSpPr>
          <p:cNvPr id="37" name="Rectangle 36">
            <a:extLst>
              <a:ext uri="{FF2B5EF4-FFF2-40B4-BE49-F238E27FC236}">
                <a16:creationId xmlns:a16="http://schemas.microsoft.com/office/drawing/2014/main" id="{AEC88C5A-E891-BF45-A26E-DAA9037D7E7A}"/>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pic>
        <p:nvPicPr>
          <p:cNvPr id="9" name="Picture 8" descr="Text, letter&#10;&#10;Description automatically generated">
            <a:extLst>
              <a:ext uri="{FF2B5EF4-FFF2-40B4-BE49-F238E27FC236}">
                <a16:creationId xmlns:a16="http://schemas.microsoft.com/office/drawing/2014/main" id="{3940B0C3-1E36-D846-B26D-CAB1F2272C3D}"/>
              </a:ext>
            </a:extLst>
          </p:cNvPr>
          <p:cNvPicPr>
            <a:picLocks noChangeAspect="1"/>
          </p:cNvPicPr>
          <p:nvPr/>
        </p:nvPicPr>
        <p:blipFill>
          <a:blip r:embed="rId3"/>
          <a:stretch>
            <a:fillRect/>
          </a:stretch>
        </p:blipFill>
        <p:spPr>
          <a:xfrm>
            <a:off x="5449950" y="1447552"/>
            <a:ext cx="5503123" cy="51851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9040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39</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stCxn id="6" idx="0"/>
            <a:endCxn id="59" idx="2"/>
          </p:cNvCxnSpPr>
          <p:nvPr/>
        </p:nvCxnSpPr>
        <p:spPr>
          <a:xfrm rot="16200000" flipV="1">
            <a:off x="2267674" y="2186029"/>
            <a:ext cx="2271713" cy="2414112"/>
          </a:xfrm>
          <a:prstGeom prst="curvedConnector3">
            <a:avLst>
              <a:gd name="adj1" fmla="val 50000"/>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6" name="Picture 5" descr="Graphical user interface, text&#10;&#10;Description automatically generated">
            <a:extLst>
              <a:ext uri="{FF2B5EF4-FFF2-40B4-BE49-F238E27FC236}">
                <a16:creationId xmlns:a16="http://schemas.microsoft.com/office/drawing/2014/main" id="{BC8FEE6A-E06A-0B48-93ED-BCCDC2BF134B}"/>
              </a:ext>
            </a:extLst>
          </p:cNvPr>
          <p:cNvPicPr>
            <a:picLocks noChangeAspect="1"/>
          </p:cNvPicPr>
          <p:nvPr/>
        </p:nvPicPr>
        <p:blipFill>
          <a:blip r:embed="rId3"/>
          <a:stretch>
            <a:fillRect/>
          </a:stretch>
        </p:blipFill>
        <p:spPr>
          <a:xfrm>
            <a:off x="1417247" y="4528941"/>
            <a:ext cx="6386677" cy="1291587"/>
          </a:xfrm>
          <a:prstGeom prst="rect">
            <a:avLst/>
          </a:prstGeom>
          <a:effectLst>
            <a:outerShdw blurRad="63500" sx="102000" sy="102000" algn="ctr" rotWithShape="0">
              <a:prstClr val="black">
                <a:alpha val="40000"/>
              </a:prstClr>
            </a:outerShdw>
          </a:effectLst>
        </p:spPr>
      </p:pic>
      <p:sp>
        <p:nvSpPr>
          <p:cNvPr id="40" name="Down Arrow Callout 39">
            <a:extLst>
              <a:ext uri="{FF2B5EF4-FFF2-40B4-BE49-F238E27FC236}">
                <a16:creationId xmlns:a16="http://schemas.microsoft.com/office/drawing/2014/main" id="{755A559C-BFCB-8548-A2A8-A894549E724F}"/>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44" name="Down Arrow Callout 43">
            <a:extLst>
              <a:ext uri="{FF2B5EF4-FFF2-40B4-BE49-F238E27FC236}">
                <a16:creationId xmlns:a16="http://schemas.microsoft.com/office/drawing/2014/main" id="{5BABCAC9-9294-AC45-B577-5CDCB398A4A5}"/>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45" name="Down Arrow Callout 44">
            <a:extLst>
              <a:ext uri="{FF2B5EF4-FFF2-40B4-BE49-F238E27FC236}">
                <a16:creationId xmlns:a16="http://schemas.microsoft.com/office/drawing/2014/main" id="{7453A110-51DD-BD4E-9AFD-DC0648C01D6B}"/>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46" name="Rectangle 45">
            <a:extLst>
              <a:ext uri="{FF2B5EF4-FFF2-40B4-BE49-F238E27FC236}">
                <a16:creationId xmlns:a16="http://schemas.microsoft.com/office/drawing/2014/main" id="{AB1D2604-2E14-464E-A4C2-DB87391439DA}"/>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135342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D10F0-864F-414C-84E2-0B551230E7CF}"/>
              </a:ext>
            </a:extLst>
          </p:cNvPr>
          <p:cNvSpPr>
            <a:spLocks noGrp="1"/>
          </p:cNvSpPr>
          <p:nvPr>
            <p:ph type="title"/>
          </p:nvPr>
        </p:nvSpPr>
        <p:spPr/>
        <p:txBody>
          <a:bodyPr/>
          <a:lstStyle/>
          <a:p>
            <a:r>
              <a:rPr lang="en-US" dirty="0"/>
              <a:t>The Progress in NLP/QA</a:t>
            </a:r>
          </a:p>
        </p:txBody>
      </p:sp>
      <p:sp>
        <p:nvSpPr>
          <p:cNvPr id="3" name="Content Placeholder 2">
            <a:extLst>
              <a:ext uri="{FF2B5EF4-FFF2-40B4-BE49-F238E27FC236}">
                <a16:creationId xmlns:a16="http://schemas.microsoft.com/office/drawing/2014/main" id="{14549720-C577-AF46-8E85-EED39CB1818A}"/>
              </a:ext>
            </a:extLst>
          </p:cNvPr>
          <p:cNvSpPr>
            <a:spLocks noGrp="1"/>
          </p:cNvSpPr>
          <p:nvPr>
            <p:ph idx="1"/>
          </p:nvPr>
        </p:nvSpPr>
        <p:spPr/>
        <p:txBody>
          <a:bodyPr/>
          <a:lstStyle/>
          <a:p>
            <a:r>
              <a:rPr lang="en-US" dirty="0"/>
              <a:t>Many benchmarks in NLP: </a:t>
            </a:r>
          </a:p>
          <a:p>
            <a:pPr lvl="1"/>
            <a:r>
              <a:rPr lang="en-US" dirty="0" err="1"/>
              <a:t>SQuAD</a:t>
            </a:r>
            <a:r>
              <a:rPr lang="en-US" dirty="0"/>
              <a:t>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Rajpurkar</a:t>
            </a:r>
            <a:r>
              <a:rPr lang="en-US" sz="1600" dirty="0">
                <a:solidFill>
                  <a:schemeClr val="bg1">
                    <a:lumMod val="50000"/>
                  </a:schemeClr>
                </a:solidFill>
                <a:latin typeface="Corbel" panose="020B0503020204020204" pitchFamily="34" charset="0"/>
              </a:rPr>
              <a:t> et al. 2016]</a:t>
            </a:r>
            <a:endParaRPr lang="en-US" sz="1600" dirty="0">
              <a:latin typeface="Corbel" panose="020B0503020204020204" pitchFamily="34" charset="0"/>
            </a:endParaRPr>
          </a:p>
          <a:p>
            <a:pPr lvl="1"/>
            <a:r>
              <a:rPr lang="en-US" dirty="0"/>
              <a:t>ARC </a:t>
            </a:r>
            <a:r>
              <a:rPr lang="en-US" sz="1800" dirty="0">
                <a:solidFill>
                  <a:schemeClr val="bg1">
                    <a:lumMod val="50000"/>
                  </a:schemeClr>
                </a:solidFill>
                <a:latin typeface="Corbel" panose="020B0503020204020204" pitchFamily="34" charset="0"/>
              </a:rPr>
              <a:t>[Clark et al. 2018]</a:t>
            </a:r>
            <a:endParaRPr lang="en-US" sz="1800" dirty="0"/>
          </a:p>
          <a:p>
            <a:pPr lvl="1"/>
            <a:r>
              <a:rPr lang="en-US" dirty="0"/>
              <a:t>DROP </a:t>
            </a:r>
            <a:r>
              <a:rPr lang="en-US" sz="1600" dirty="0">
                <a:solidFill>
                  <a:schemeClr val="bg1">
                    <a:lumMod val="50000"/>
                  </a:schemeClr>
                </a:solidFill>
                <a:latin typeface="Corbel" panose="020B0503020204020204" pitchFamily="34" charset="0"/>
              </a:rPr>
              <a:t>[</a:t>
            </a:r>
            <a:r>
              <a:rPr lang="en-US" sz="1600" dirty="0" err="1">
                <a:solidFill>
                  <a:schemeClr val="bg1">
                    <a:lumMod val="50000"/>
                  </a:schemeClr>
                </a:solidFill>
                <a:latin typeface="Corbel" panose="020B0503020204020204" pitchFamily="34" charset="0"/>
              </a:rPr>
              <a:t>Dua</a:t>
            </a:r>
            <a:r>
              <a:rPr lang="en-US" sz="1600" dirty="0">
                <a:solidFill>
                  <a:schemeClr val="bg1">
                    <a:lumMod val="50000"/>
                  </a:schemeClr>
                </a:solidFill>
                <a:latin typeface="Corbel" panose="020B0503020204020204" pitchFamily="34" charset="0"/>
              </a:rPr>
              <a:t> et al. 2019]</a:t>
            </a:r>
            <a:endParaRPr lang="en-US" sz="1600" dirty="0"/>
          </a:p>
          <a:p>
            <a:pPr lvl="1"/>
            <a:r>
              <a:rPr lang="en-US" dirty="0"/>
              <a:t>… </a:t>
            </a:r>
          </a:p>
        </p:txBody>
      </p:sp>
      <p:sp>
        <p:nvSpPr>
          <p:cNvPr id="4" name="Slide Number Placeholder 3">
            <a:extLst>
              <a:ext uri="{FF2B5EF4-FFF2-40B4-BE49-F238E27FC236}">
                <a16:creationId xmlns:a16="http://schemas.microsoft.com/office/drawing/2014/main" id="{3C6FAAF8-DDB3-014C-83E2-A7C85BE6155A}"/>
              </a:ext>
            </a:extLst>
          </p:cNvPr>
          <p:cNvSpPr>
            <a:spLocks noGrp="1"/>
          </p:cNvSpPr>
          <p:nvPr>
            <p:ph type="sldNum" sz="quarter" idx="10"/>
          </p:nvPr>
        </p:nvSpPr>
        <p:spPr/>
        <p:txBody>
          <a:bodyPr/>
          <a:lstStyle/>
          <a:p>
            <a:pPr>
              <a:defRPr/>
            </a:pPr>
            <a:fld id="{0121240C-47AF-2F4D-83B3-CC3EDF50F794}" type="slidenum">
              <a:rPr lang="en-US" smtClean="0"/>
              <a:pPr>
                <a:defRPr/>
              </a:pPr>
              <a:t>4</a:t>
            </a:fld>
            <a:endParaRPr lang="en-US" dirty="0"/>
          </a:p>
        </p:txBody>
      </p:sp>
      <p:pic>
        <p:nvPicPr>
          <p:cNvPr id="6" name="Picture 5" descr="Text&#10;&#10;Description automatically generated">
            <a:extLst>
              <a:ext uri="{FF2B5EF4-FFF2-40B4-BE49-F238E27FC236}">
                <a16:creationId xmlns:a16="http://schemas.microsoft.com/office/drawing/2014/main" id="{93CD7D23-234C-F94C-9788-4374AA71C9BF}"/>
              </a:ext>
            </a:extLst>
          </p:cNvPr>
          <p:cNvPicPr>
            <a:picLocks noChangeAspect="1"/>
          </p:cNvPicPr>
          <p:nvPr/>
        </p:nvPicPr>
        <p:blipFill rotWithShape="1">
          <a:blip r:embed="rId3"/>
          <a:srcRect b="12131"/>
          <a:stretch/>
        </p:blipFill>
        <p:spPr>
          <a:xfrm>
            <a:off x="5127585" y="2579625"/>
            <a:ext cx="6582284" cy="3373872"/>
          </a:xfrm>
          <a:prstGeom prst="rect">
            <a:avLst/>
          </a:prstGeom>
        </p:spPr>
      </p:pic>
      <p:sp>
        <p:nvSpPr>
          <p:cNvPr id="5" name="Rectangle 4">
            <a:extLst>
              <a:ext uri="{FF2B5EF4-FFF2-40B4-BE49-F238E27FC236}">
                <a16:creationId xmlns:a16="http://schemas.microsoft.com/office/drawing/2014/main" id="{1BB5A7EA-8A5A-154B-B2C1-2C5967C5DE99}"/>
              </a:ext>
            </a:extLst>
          </p:cNvPr>
          <p:cNvSpPr/>
          <p:nvPr/>
        </p:nvSpPr>
        <p:spPr>
          <a:xfrm>
            <a:off x="7515377" y="2275897"/>
            <a:ext cx="2108269" cy="369332"/>
          </a:xfrm>
          <a:prstGeom prst="rect">
            <a:avLst/>
          </a:prstGeom>
        </p:spPr>
        <p:txBody>
          <a:bodyPr wrap="none">
            <a:spAutoFit/>
          </a:bodyPr>
          <a:lstStyle/>
          <a:p>
            <a:r>
              <a:rPr lang="en-US" dirty="0" err="1"/>
              <a:t>SQuAD</a:t>
            </a:r>
            <a:r>
              <a:rPr lang="en-US" dirty="0"/>
              <a:t> leaderboard</a:t>
            </a:r>
          </a:p>
        </p:txBody>
      </p:sp>
    </p:spTree>
    <p:extLst>
      <p:ext uri="{BB962C8B-B14F-4D97-AF65-F5344CB8AC3E}">
        <p14:creationId xmlns:p14="http://schemas.microsoft.com/office/powerpoint/2010/main" val="429377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54FE89B-20FC-364F-B0E2-14F0D8FA0D93}"/>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9" name="Down Arrow Callout 38">
            <a:extLst>
              <a:ext uri="{FF2B5EF4-FFF2-40B4-BE49-F238E27FC236}">
                <a16:creationId xmlns:a16="http://schemas.microsoft.com/office/drawing/2014/main" id="{BD0ECB37-C29F-E945-9B76-47D61272B27B}"/>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40" name="Down Arrow Callout 39">
            <a:extLst>
              <a:ext uri="{FF2B5EF4-FFF2-40B4-BE49-F238E27FC236}">
                <a16:creationId xmlns:a16="http://schemas.microsoft.com/office/drawing/2014/main" id="{2CF53477-EA4D-4A46-89D9-696B6888F144}"/>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40</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endCxn id="61" idx="2"/>
          </p:cNvCxnSpPr>
          <p:nvPr/>
        </p:nvCxnSpPr>
        <p:spPr>
          <a:xfrm rot="10800000">
            <a:off x="1799810" y="3686672"/>
            <a:ext cx="3838993" cy="1312296"/>
          </a:xfrm>
          <a:prstGeom prst="curvedConnector2">
            <a:avLst/>
          </a:prstGeom>
          <a:noFill/>
          <a:ln w="38100" cap="flat" cmpd="sng">
            <a:solidFill>
              <a:srgbClr val="FF0000"/>
            </a:solidFill>
            <a:prstDash val="solid"/>
            <a:round/>
            <a:headEnd type="stealth" w="lg" len="lg"/>
            <a:tailEnd type="stealth" w="lg" len="lg"/>
          </a:ln>
        </p:spPr>
      </p:cxnSp>
      <p:sp>
        <p:nvSpPr>
          <p:cNvPr id="34" name="Down Arrow Callout 33">
            <a:extLst>
              <a:ext uri="{FF2B5EF4-FFF2-40B4-BE49-F238E27FC236}">
                <a16:creationId xmlns:a16="http://schemas.microsoft.com/office/drawing/2014/main" id="{F09F267F-7F8A-A343-A642-034B9568A8B0}"/>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6" name="Picture 5" descr="Graphical user interface, text, application&#10;&#10;Description automatically generated">
            <a:extLst>
              <a:ext uri="{FF2B5EF4-FFF2-40B4-BE49-F238E27FC236}">
                <a16:creationId xmlns:a16="http://schemas.microsoft.com/office/drawing/2014/main" id="{60C2B732-00AC-8545-B03F-49BEDF817F4C}"/>
              </a:ext>
            </a:extLst>
          </p:cNvPr>
          <p:cNvPicPr>
            <a:picLocks noChangeAspect="1"/>
          </p:cNvPicPr>
          <p:nvPr/>
        </p:nvPicPr>
        <p:blipFill>
          <a:blip r:embed="rId3"/>
          <a:stretch>
            <a:fillRect/>
          </a:stretch>
        </p:blipFill>
        <p:spPr>
          <a:xfrm>
            <a:off x="5670200" y="1489701"/>
            <a:ext cx="5575556" cy="52825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4140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FE39DD8-E9B9-DD44-B2B3-F57FE5EF5F75}"/>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
        <p:nvSpPr>
          <p:cNvPr id="38" name="Down Arrow Callout 37">
            <a:extLst>
              <a:ext uri="{FF2B5EF4-FFF2-40B4-BE49-F238E27FC236}">
                <a16:creationId xmlns:a16="http://schemas.microsoft.com/office/drawing/2014/main" id="{E37E3A48-127C-2644-8DC8-B2668B3067F2}"/>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9" name="Down Arrow Callout 38">
            <a:extLst>
              <a:ext uri="{FF2B5EF4-FFF2-40B4-BE49-F238E27FC236}">
                <a16:creationId xmlns:a16="http://schemas.microsoft.com/office/drawing/2014/main" id="{38D0CA8A-C811-5948-BD94-277EB1012997}"/>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3" name="Down Arrow Callout 32">
            <a:extLst>
              <a:ext uri="{FF2B5EF4-FFF2-40B4-BE49-F238E27FC236}">
                <a16:creationId xmlns:a16="http://schemas.microsoft.com/office/drawing/2014/main" id="{F12E82B9-1F58-664B-B7CB-B9BD29A7468B}"/>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(3)</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41</a:t>
            </a:fld>
            <a:endParaRPr lang="en-US" dirty="0"/>
          </a:p>
        </p:txBody>
      </p:sp>
      <p:sp>
        <p:nvSpPr>
          <p:cNvPr id="56" name="Google Shape;908;p85">
            <a:extLst>
              <a:ext uri="{FF2B5EF4-FFF2-40B4-BE49-F238E27FC236}">
                <a16:creationId xmlns:a16="http://schemas.microsoft.com/office/drawing/2014/main" id="{2B87173F-8F2D-244E-961E-A24C4B34722F}"/>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57" name="Google Shape;909;p85">
            <a:extLst>
              <a:ext uri="{FF2B5EF4-FFF2-40B4-BE49-F238E27FC236}">
                <a16:creationId xmlns:a16="http://schemas.microsoft.com/office/drawing/2014/main" id="{BAB05A0B-47B3-E943-A81D-0BB56D809F4A}"/>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58" name="Google Shape;913;p85">
            <a:extLst>
              <a:ext uri="{FF2B5EF4-FFF2-40B4-BE49-F238E27FC236}">
                <a16:creationId xmlns:a16="http://schemas.microsoft.com/office/drawing/2014/main" id="{648BF6CE-9A19-9E42-9F15-A71B5937DDF0}"/>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59" name="Google Shape;914;p85">
            <a:extLst>
              <a:ext uri="{FF2B5EF4-FFF2-40B4-BE49-F238E27FC236}">
                <a16:creationId xmlns:a16="http://schemas.microsoft.com/office/drawing/2014/main" id="{8892B1B2-2C64-DC46-A16D-50AF0B0466D0}"/>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60" name="Google Shape;915;p85">
            <a:extLst>
              <a:ext uri="{FF2B5EF4-FFF2-40B4-BE49-F238E27FC236}">
                <a16:creationId xmlns:a16="http://schemas.microsoft.com/office/drawing/2014/main" id="{9397264D-9D71-DE43-A932-D4BC9BB05BD0}"/>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61" name="Google Shape;916;p85">
            <a:extLst>
              <a:ext uri="{FF2B5EF4-FFF2-40B4-BE49-F238E27FC236}">
                <a16:creationId xmlns:a16="http://schemas.microsoft.com/office/drawing/2014/main" id="{D1918A03-3D94-7541-85AB-21A44E732029}"/>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63" name="Google Shape;918;p85">
            <a:extLst>
              <a:ext uri="{FF2B5EF4-FFF2-40B4-BE49-F238E27FC236}">
                <a16:creationId xmlns:a16="http://schemas.microsoft.com/office/drawing/2014/main" id="{22023546-1570-0542-B797-CFFC97A3F75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64" name="Google Shape;919;p85">
            <a:extLst>
              <a:ext uri="{FF2B5EF4-FFF2-40B4-BE49-F238E27FC236}">
                <a16:creationId xmlns:a16="http://schemas.microsoft.com/office/drawing/2014/main" id="{C0493C1A-2164-D040-9A4D-34A28BDD94E6}"/>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65" name="Google Shape;920;p85">
            <a:extLst>
              <a:ext uri="{FF2B5EF4-FFF2-40B4-BE49-F238E27FC236}">
                <a16:creationId xmlns:a16="http://schemas.microsoft.com/office/drawing/2014/main" id="{E815FE10-D637-724C-BFB9-4EA7B6A49A79}"/>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71" name="Google Shape;926;p85">
            <a:extLst>
              <a:ext uri="{FF2B5EF4-FFF2-40B4-BE49-F238E27FC236}">
                <a16:creationId xmlns:a16="http://schemas.microsoft.com/office/drawing/2014/main" id="{BDE9EB91-8645-7246-9AA0-556D6241B333}"/>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85" name="Google Shape;909;p85">
            <a:extLst>
              <a:ext uri="{FF2B5EF4-FFF2-40B4-BE49-F238E27FC236}">
                <a16:creationId xmlns:a16="http://schemas.microsoft.com/office/drawing/2014/main" id="{77256334-4D26-5A44-A3B9-7AD87A579E00}"/>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86" name="Google Shape;916;p85">
            <a:extLst>
              <a:ext uri="{FF2B5EF4-FFF2-40B4-BE49-F238E27FC236}">
                <a16:creationId xmlns:a16="http://schemas.microsoft.com/office/drawing/2014/main" id="{D10EF0E7-F3F3-BA46-A46E-8E5178B5EC53}"/>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87" name="Google Shape;918;p85">
            <a:extLst>
              <a:ext uri="{FF2B5EF4-FFF2-40B4-BE49-F238E27FC236}">
                <a16:creationId xmlns:a16="http://schemas.microsoft.com/office/drawing/2014/main" id="{4BAC33A9-F1BA-7642-B0B4-8CF5C169EF95}"/>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88" name="Google Shape;919;p85">
            <a:extLst>
              <a:ext uri="{FF2B5EF4-FFF2-40B4-BE49-F238E27FC236}">
                <a16:creationId xmlns:a16="http://schemas.microsoft.com/office/drawing/2014/main" id="{C0C5AF69-F7B5-B046-93D4-8E0C4A0A7A39}"/>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89" name="Google Shape;920;p85">
            <a:extLst>
              <a:ext uri="{FF2B5EF4-FFF2-40B4-BE49-F238E27FC236}">
                <a16:creationId xmlns:a16="http://schemas.microsoft.com/office/drawing/2014/main" id="{A65F3AC3-205D-1B48-BB0A-88E019C90538}"/>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90" name="Google Shape;924;p85">
            <a:extLst>
              <a:ext uri="{FF2B5EF4-FFF2-40B4-BE49-F238E27FC236}">
                <a16:creationId xmlns:a16="http://schemas.microsoft.com/office/drawing/2014/main" id="{7C124A96-1869-A74D-8637-FBB1690F51ED}"/>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sp>
        <p:nvSpPr>
          <p:cNvPr id="5" name="Rectangle 4">
            <a:extLst>
              <a:ext uri="{FF2B5EF4-FFF2-40B4-BE49-F238E27FC236}">
                <a16:creationId xmlns:a16="http://schemas.microsoft.com/office/drawing/2014/main" id="{6B3F5C31-B8B7-F443-9C6A-D8C4CBD70999}"/>
              </a:ext>
            </a:extLst>
          </p:cNvPr>
          <p:cNvSpPr/>
          <p:nvPr/>
        </p:nvSpPr>
        <p:spPr>
          <a:xfrm>
            <a:off x="1695094" y="1489701"/>
            <a:ext cx="2164952" cy="369332"/>
          </a:xfrm>
          <a:prstGeom prst="rect">
            <a:avLst/>
          </a:prstGeom>
        </p:spPr>
        <p:txBody>
          <a:bodyPr wrap="none">
            <a:spAutoFit/>
          </a:bodyPr>
          <a:lstStyle/>
          <a:p>
            <a:pPr>
              <a:spcBef>
                <a:spcPts val="0"/>
              </a:spcBef>
              <a:spcAft>
                <a:spcPts val="0"/>
              </a:spcAft>
            </a:pPr>
            <a:r>
              <a:rPr lang="en-US" b="1">
                <a:solidFill>
                  <a:srgbClr val="980000"/>
                </a:solidFill>
                <a:latin typeface="Lato"/>
                <a:ea typeface="Lato"/>
                <a:cs typeface="Lato"/>
                <a:sym typeface="Lato"/>
              </a:rPr>
              <a:t>instructions </a:t>
            </a:r>
            <a:r>
              <a:rPr lang="en-US" b="1" dirty="0">
                <a:solidFill>
                  <a:srgbClr val="980000"/>
                </a:solidFill>
                <a:latin typeface="Lato"/>
                <a:ea typeface="Lato"/>
                <a:cs typeface="Lato"/>
                <a:sym typeface="Lato"/>
              </a:rPr>
              <a:t>schema</a:t>
            </a:r>
            <a:r>
              <a:rPr lang="en-US" b="1" dirty="0">
                <a:latin typeface="Lato"/>
                <a:ea typeface="Lato"/>
                <a:cs typeface="Lato"/>
                <a:sym typeface="Lato"/>
              </a:rPr>
              <a:t> </a:t>
            </a:r>
          </a:p>
        </p:txBody>
      </p:sp>
      <p:cxnSp>
        <p:nvCxnSpPr>
          <p:cNvPr id="36" name="Google Shape;902;p84">
            <a:extLst>
              <a:ext uri="{FF2B5EF4-FFF2-40B4-BE49-F238E27FC236}">
                <a16:creationId xmlns:a16="http://schemas.microsoft.com/office/drawing/2014/main" id="{2DBF220C-48CF-F64E-8AC3-57DA56F915B2}"/>
              </a:ext>
            </a:extLst>
          </p:cNvPr>
          <p:cNvCxnSpPr>
            <a:cxnSpLocks/>
            <a:stCxn id="7" idx="1"/>
            <a:endCxn id="85" idx="2"/>
          </p:cNvCxnSpPr>
          <p:nvPr/>
        </p:nvCxnSpPr>
        <p:spPr>
          <a:xfrm rot="10800000">
            <a:off x="3993426" y="3859120"/>
            <a:ext cx="1435128" cy="1170501"/>
          </a:xfrm>
          <a:prstGeom prst="curvedConnector2">
            <a:avLst/>
          </a:prstGeom>
          <a:noFill/>
          <a:ln w="38100" cap="flat" cmpd="sng">
            <a:solidFill>
              <a:srgbClr val="FF0000"/>
            </a:solidFill>
            <a:prstDash val="solid"/>
            <a:round/>
            <a:headEnd type="stealth" w="lg" len="lg"/>
            <a:tailEnd type="stealth" w="lg" len="lg"/>
          </a:ln>
        </p:spPr>
      </p:cxnSp>
      <p:sp>
        <p:nvSpPr>
          <p:cNvPr id="25" name="Rectangle 24">
            <a:extLst>
              <a:ext uri="{FF2B5EF4-FFF2-40B4-BE49-F238E27FC236}">
                <a16:creationId xmlns:a16="http://schemas.microsoft.com/office/drawing/2014/main" id="{528D9917-562D-4848-A97D-C4A3F687E821}"/>
              </a:ext>
            </a:extLst>
          </p:cNvPr>
          <p:cNvSpPr/>
          <p:nvPr/>
        </p:nvSpPr>
        <p:spPr>
          <a:xfrm>
            <a:off x="1070718" y="6306911"/>
            <a:ext cx="3320396" cy="425501"/>
          </a:xfrm>
          <a:prstGeom prst="rect">
            <a:avLst/>
          </a:prstGeom>
        </p:spPr>
        <p:txBody>
          <a:bodyPr wrap="none">
            <a:spAutoFit/>
          </a:bodyPr>
          <a:lstStyle/>
          <a:p>
            <a:pPr marL="795847" lvl="1">
              <a:lnSpc>
                <a:spcPct val="115000"/>
              </a:lnSpc>
              <a:spcBef>
                <a:spcPts val="0"/>
              </a:spcBef>
              <a:spcAft>
                <a:spcPts val="0"/>
              </a:spcAft>
              <a:buClr>
                <a:srgbClr val="434343"/>
              </a:buClr>
              <a:buSzPts val="1400"/>
            </a:pPr>
            <a:r>
              <a:rPr lang="en-US" sz="2000" dirty="0">
                <a:latin typeface="Lato"/>
                <a:ea typeface="Lato"/>
                <a:cs typeface="Lato"/>
                <a:sym typeface="Lato"/>
              </a:rPr>
              <a:t>MC-TACO </a:t>
            </a:r>
            <a:r>
              <a:rPr lang="en-US" sz="1400" dirty="0">
                <a:solidFill>
                  <a:schemeClr val="bg1">
                    <a:lumMod val="50000"/>
                  </a:schemeClr>
                </a:solidFill>
                <a:latin typeface="Lato"/>
                <a:ea typeface="Lato"/>
                <a:cs typeface="Lato"/>
                <a:sym typeface="Lato"/>
              </a:rPr>
              <a:t>[Zhou et al. 2019]</a:t>
            </a:r>
          </a:p>
        </p:txBody>
      </p:sp>
      <p:pic>
        <p:nvPicPr>
          <p:cNvPr id="7" name="Picture 6" descr="Graphical user interface, text, application, Teams&#10;&#10;Description automatically generated">
            <a:extLst>
              <a:ext uri="{FF2B5EF4-FFF2-40B4-BE49-F238E27FC236}">
                <a16:creationId xmlns:a16="http://schemas.microsoft.com/office/drawing/2014/main" id="{6FAFF9AA-8294-A04E-B651-CBDCD2025A80}"/>
              </a:ext>
            </a:extLst>
          </p:cNvPr>
          <p:cNvPicPr>
            <a:picLocks noChangeAspect="1"/>
          </p:cNvPicPr>
          <p:nvPr/>
        </p:nvPicPr>
        <p:blipFill>
          <a:blip r:embed="rId3"/>
          <a:stretch>
            <a:fillRect/>
          </a:stretch>
        </p:blipFill>
        <p:spPr>
          <a:xfrm>
            <a:off x="5428554" y="3465439"/>
            <a:ext cx="5661221" cy="3128361"/>
          </a:xfrm>
          <a:prstGeom prst="rect">
            <a:avLst/>
          </a:prstGeom>
          <a:ln>
            <a:noFill/>
          </a:ln>
          <a:effectLst>
            <a:outerShdw blurRad="63500" sx="102000" sy="102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98970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3B2-86EB-6549-954C-48E1BA26C5CE}"/>
              </a:ext>
            </a:extLst>
          </p:cNvPr>
          <p:cNvSpPr>
            <a:spLocks noGrp="1"/>
          </p:cNvSpPr>
          <p:nvPr>
            <p:ph type="title"/>
          </p:nvPr>
        </p:nvSpPr>
        <p:spPr/>
        <p:txBody>
          <a:bodyPr/>
          <a:lstStyle/>
          <a:p>
            <a:r>
              <a:rPr lang="en-US" dirty="0"/>
              <a:t>Natural-Instructions: Construction (4)</a:t>
            </a:r>
          </a:p>
        </p:txBody>
      </p:sp>
      <p:sp>
        <p:nvSpPr>
          <p:cNvPr id="3" name="Content Placeholder 2">
            <a:extLst>
              <a:ext uri="{FF2B5EF4-FFF2-40B4-BE49-F238E27FC236}">
                <a16:creationId xmlns:a16="http://schemas.microsoft.com/office/drawing/2014/main" id="{75D2F5FD-36EA-DD40-A19C-BCD96ED3B41F}"/>
              </a:ext>
            </a:extLst>
          </p:cNvPr>
          <p:cNvSpPr>
            <a:spLocks noGrp="1"/>
          </p:cNvSpPr>
          <p:nvPr>
            <p:ph idx="1"/>
          </p:nvPr>
        </p:nvSpPr>
        <p:spPr>
          <a:xfrm>
            <a:off x="827314" y="1825625"/>
            <a:ext cx="8230383" cy="4351338"/>
          </a:xfrm>
        </p:spPr>
        <p:txBody>
          <a:bodyPr/>
          <a:lstStyle/>
          <a:p>
            <a:r>
              <a:rPr lang="en-US" dirty="0"/>
              <a:t>Mapping crowdsourcing instructions to our schema:</a:t>
            </a:r>
          </a:p>
          <a:p>
            <a:pPr lvl="1"/>
            <a:r>
              <a:rPr lang="en-US" dirty="0"/>
              <a:t>Retained the original phrasing. </a:t>
            </a:r>
          </a:p>
          <a:p>
            <a:pPr lvl="1"/>
            <a:r>
              <a:rPr lang="en-US" dirty="0"/>
              <a:t>Redacted verbose/repetitive content. </a:t>
            </a:r>
          </a:p>
          <a:p>
            <a:pPr lvl="1"/>
            <a:r>
              <a:rPr lang="en-US" dirty="0"/>
              <a:t>Created negative examples wherever they were absent.</a:t>
            </a:r>
            <a:br>
              <a:rPr lang="en-US" dirty="0"/>
            </a:br>
            <a:endParaRPr lang="en-US" dirty="0"/>
          </a:p>
          <a:p>
            <a:r>
              <a:rPr lang="en-US" dirty="0"/>
              <a:t>This process was done by an expert annotator and verified by another. </a:t>
            </a:r>
          </a:p>
          <a:p>
            <a:pPr lvl="1"/>
            <a:r>
              <a:rPr lang="en-US" dirty="0"/>
              <a:t>Took ~20 hours  for each task </a:t>
            </a:r>
          </a:p>
        </p:txBody>
      </p:sp>
      <p:sp>
        <p:nvSpPr>
          <p:cNvPr id="4" name="Slide Number Placeholder 3">
            <a:extLst>
              <a:ext uri="{FF2B5EF4-FFF2-40B4-BE49-F238E27FC236}">
                <a16:creationId xmlns:a16="http://schemas.microsoft.com/office/drawing/2014/main" id="{C8CBF774-98F1-BA4B-A2EF-A7B6E0D679F7}"/>
              </a:ext>
            </a:extLst>
          </p:cNvPr>
          <p:cNvSpPr>
            <a:spLocks noGrp="1"/>
          </p:cNvSpPr>
          <p:nvPr>
            <p:ph type="sldNum" sz="quarter" idx="10"/>
          </p:nvPr>
        </p:nvSpPr>
        <p:spPr/>
        <p:txBody>
          <a:bodyPr/>
          <a:lstStyle/>
          <a:p>
            <a:pPr>
              <a:defRPr/>
            </a:pPr>
            <a:fld id="{0121240C-47AF-2F4D-83B3-CC3EDF50F794}" type="slidenum">
              <a:rPr lang="en-US" smtClean="0"/>
              <a:pPr>
                <a:defRPr/>
              </a:pPr>
              <a:t>42</a:t>
            </a:fld>
            <a:endParaRPr lang="en-US" dirty="0"/>
          </a:p>
        </p:txBody>
      </p:sp>
      <p:sp>
        <p:nvSpPr>
          <p:cNvPr id="29" name="Down Arrow Callout 28">
            <a:extLst>
              <a:ext uri="{FF2B5EF4-FFF2-40B4-BE49-F238E27FC236}">
                <a16:creationId xmlns:a16="http://schemas.microsoft.com/office/drawing/2014/main" id="{19411FA6-93F9-6340-A2CA-5227A99D9ABD}"/>
              </a:ext>
            </a:extLst>
          </p:cNvPr>
          <p:cNvSpPr/>
          <p:nvPr/>
        </p:nvSpPr>
        <p:spPr>
          <a:xfrm>
            <a:off x="9068586" y="1674795"/>
            <a:ext cx="2671705" cy="1071579"/>
          </a:xfrm>
          <a:prstGeom prst="downArrowCallout">
            <a:avLst>
              <a:gd name="adj1" fmla="val 25000"/>
              <a:gd name="adj2" fmla="val 25000"/>
              <a:gd name="adj3" fmla="val 15987"/>
              <a:gd name="adj4" fmla="val 7028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collecting existing datasets </a:t>
            </a:r>
          </a:p>
        </p:txBody>
      </p:sp>
      <p:sp>
        <p:nvSpPr>
          <p:cNvPr id="30" name="Down Arrow Callout 29">
            <a:extLst>
              <a:ext uri="{FF2B5EF4-FFF2-40B4-BE49-F238E27FC236}">
                <a16:creationId xmlns:a16="http://schemas.microsoft.com/office/drawing/2014/main" id="{1BE7BB46-3FBE-6146-AACB-95021CDFC02A}"/>
              </a:ext>
            </a:extLst>
          </p:cNvPr>
          <p:cNvSpPr/>
          <p:nvPr/>
        </p:nvSpPr>
        <p:spPr>
          <a:xfrm>
            <a:off x="9068586" y="2816965"/>
            <a:ext cx="2671705" cy="1071579"/>
          </a:xfrm>
          <a:prstGeom prst="downArrowCallout">
            <a:avLst>
              <a:gd name="adj1" fmla="val 25000"/>
              <a:gd name="adj2" fmla="val 25000"/>
              <a:gd name="adj3" fmla="val 15987"/>
              <a:gd name="adj4" fmla="val 702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i="1" dirty="0"/>
              <a:t>dividing crowdsourcing instructions into minimal tasks</a:t>
            </a:r>
          </a:p>
        </p:txBody>
      </p:sp>
      <p:sp>
        <p:nvSpPr>
          <p:cNvPr id="31" name="Down Arrow Callout 30">
            <a:extLst>
              <a:ext uri="{FF2B5EF4-FFF2-40B4-BE49-F238E27FC236}">
                <a16:creationId xmlns:a16="http://schemas.microsoft.com/office/drawing/2014/main" id="{FAEA2357-16C9-DA4D-9111-5E34096FF7EA}"/>
              </a:ext>
            </a:extLst>
          </p:cNvPr>
          <p:cNvSpPr/>
          <p:nvPr/>
        </p:nvSpPr>
        <p:spPr>
          <a:xfrm>
            <a:off x="9068584" y="3958041"/>
            <a:ext cx="2671705" cy="1071579"/>
          </a:xfrm>
          <a:prstGeom prst="downArrowCallout">
            <a:avLst>
              <a:gd name="adj1" fmla="val 25000"/>
              <a:gd name="adj2" fmla="val 25000"/>
              <a:gd name="adj3" fmla="val 16823"/>
              <a:gd name="adj4" fmla="val 6526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instructions schema</a:t>
            </a:r>
          </a:p>
        </p:txBody>
      </p:sp>
      <p:sp>
        <p:nvSpPr>
          <p:cNvPr id="32" name="Rectangle 31">
            <a:extLst>
              <a:ext uri="{FF2B5EF4-FFF2-40B4-BE49-F238E27FC236}">
                <a16:creationId xmlns:a16="http://schemas.microsoft.com/office/drawing/2014/main" id="{628C8D9B-3054-AF40-9519-19CA328CC7E3}"/>
              </a:ext>
            </a:extLst>
          </p:cNvPr>
          <p:cNvSpPr/>
          <p:nvPr/>
        </p:nvSpPr>
        <p:spPr>
          <a:xfrm>
            <a:off x="9068583" y="5109178"/>
            <a:ext cx="2671705" cy="7806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mapping crowdsourcing instructions to the schema</a:t>
            </a:r>
          </a:p>
        </p:txBody>
      </p:sp>
    </p:spTree>
    <p:extLst>
      <p:ext uri="{BB962C8B-B14F-4D97-AF65-F5344CB8AC3E}">
        <p14:creationId xmlns:p14="http://schemas.microsoft.com/office/powerpoint/2010/main" val="9087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599E-846E-C341-9E9D-97AB742474D6}"/>
              </a:ext>
            </a:extLst>
          </p:cNvPr>
          <p:cNvSpPr>
            <a:spLocks noGrp="1"/>
          </p:cNvSpPr>
          <p:nvPr>
            <p:ph type="title"/>
          </p:nvPr>
        </p:nvSpPr>
        <p:spPr/>
        <p:txBody>
          <a:bodyPr/>
          <a:lstStyle/>
          <a:p>
            <a:r>
              <a:rPr lang="en-US" dirty="0"/>
              <a:t>Natural Instructions: Statistics </a:t>
            </a:r>
          </a:p>
        </p:txBody>
      </p:sp>
      <p:sp>
        <p:nvSpPr>
          <p:cNvPr id="3" name="Content Placeholder 2">
            <a:extLst>
              <a:ext uri="{FF2B5EF4-FFF2-40B4-BE49-F238E27FC236}">
                <a16:creationId xmlns:a16="http://schemas.microsoft.com/office/drawing/2014/main" id="{A953F893-7BE2-6146-BD61-D2100F0A37F7}"/>
              </a:ext>
            </a:extLst>
          </p:cNvPr>
          <p:cNvSpPr>
            <a:spLocks noGrp="1"/>
          </p:cNvSpPr>
          <p:nvPr>
            <p:ph idx="1"/>
          </p:nvPr>
        </p:nvSpPr>
        <p:spPr/>
        <p:txBody>
          <a:bodyPr/>
          <a:lstStyle/>
          <a:p>
            <a:r>
              <a:rPr lang="en-US" dirty="0"/>
              <a:t>61 tasks and 160k input/output instances </a:t>
            </a:r>
          </a:p>
          <a:p>
            <a:endParaRPr lang="en-US" dirty="0"/>
          </a:p>
        </p:txBody>
      </p:sp>
      <p:sp>
        <p:nvSpPr>
          <p:cNvPr id="4" name="Slide Number Placeholder 3">
            <a:extLst>
              <a:ext uri="{FF2B5EF4-FFF2-40B4-BE49-F238E27FC236}">
                <a16:creationId xmlns:a16="http://schemas.microsoft.com/office/drawing/2014/main" id="{49068B90-5BEE-E64E-8704-6DF722C5E29F}"/>
              </a:ext>
            </a:extLst>
          </p:cNvPr>
          <p:cNvSpPr>
            <a:spLocks noGrp="1"/>
          </p:cNvSpPr>
          <p:nvPr>
            <p:ph type="sldNum" sz="quarter" idx="10"/>
          </p:nvPr>
        </p:nvSpPr>
        <p:spPr/>
        <p:txBody>
          <a:bodyPr/>
          <a:lstStyle/>
          <a:p>
            <a:pPr>
              <a:defRPr/>
            </a:pPr>
            <a:fld id="{0121240C-47AF-2F4D-83B3-CC3EDF50F794}" type="slidenum">
              <a:rPr lang="en-US" smtClean="0"/>
              <a:pPr>
                <a:defRPr/>
              </a:pPr>
              <a:t>43</a:t>
            </a:fld>
            <a:endParaRPr lang="en-US" dirty="0"/>
          </a:p>
        </p:txBody>
      </p:sp>
      <p:pic>
        <p:nvPicPr>
          <p:cNvPr id="6" name="Picture 5" descr="Chart, pie chart&#10;&#10;Description automatically generated">
            <a:extLst>
              <a:ext uri="{FF2B5EF4-FFF2-40B4-BE49-F238E27FC236}">
                <a16:creationId xmlns:a16="http://schemas.microsoft.com/office/drawing/2014/main" id="{C207A251-C9D3-D242-A31C-4C6E563922B6}"/>
              </a:ext>
            </a:extLst>
          </p:cNvPr>
          <p:cNvPicPr>
            <a:picLocks noChangeAspect="1"/>
          </p:cNvPicPr>
          <p:nvPr/>
        </p:nvPicPr>
        <p:blipFill>
          <a:blip r:embed="rId3"/>
          <a:stretch>
            <a:fillRect/>
          </a:stretch>
        </p:blipFill>
        <p:spPr>
          <a:xfrm>
            <a:off x="2088173" y="2450968"/>
            <a:ext cx="8015653" cy="3478491"/>
          </a:xfrm>
          <a:prstGeom prst="rect">
            <a:avLst/>
          </a:prstGeom>
        </p:spPr>
      </p:pic>
    </p:spTree>
    <p:extLst>
      <p:ext uri="{BB962C8B-B14F-4D97-AF65-F5344CB8AC3E}">
        <p14:creationId xmlns:p14="http://schemas.microsoft.com/office/powerpoint/2010/main" val="301297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44</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798089"/>
            <a:ext cx="1221049" cy="524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cxnSp>
        <p:nvCxnSpPr>
          <p:cNvPr id="64" name="Elbow Connector 63">
            <a:extLst>
              <a:ext uri="{FF2B5EF4-FFF2-40B4-BE49-F238E27FC236}">
                <a16:creationId xmlns:a16="http://schemas.microsoft.com/office/drawing/2014/main" id="{00702DB0-0D50-8D41-9D81-509215F246DF}"/>
              </a:ext>
            </a:extLst>
          </p:cNvPr>
          <p:cNvCxnSpPr>
            <a:cxnSpLocks/>
            <a:stCxn id="20" idx="3"/>
            <a:endCxn id="127" idx="1"/>
          </p:cNvCxnSpPr>
          <p:nvPr/>
        </p:nvCxnSpPr>
        <p:spPr>
          <a:xfrm flipV="1">
            <a:off x="5817316" y="3785389"/>
            <a:ext cx="857979" cy="3599"/>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71BF8D37-977B-F542-AD22-00845F025671}"/>
              </a:ext>
            </a:extLst>
          </p:cNvPr>
          <p:cNvGrpSpPr/>
          <p:nvPr/>
        </p:nvGrpSpPr>
        <p:grpSpPr>
          <a:xfrm>
            <a:off x="1332402" y="2682113"/>
            <a:ext cx="4484914" cy="2213749"/>
            <a:chOff x="664028" y="1825625"/>
            <a:chExt cx="4484914" cy="2213749"/>
          </a:xfrm>
        </p:grpSpPr>
        <p:sp>
          <p:nvSpPr>
            <p:cNvPr id="20" name="Google Shape;908;p85">
              <a:extLst>
                <a:ext uri="{FF2B5EF4-FFF2-40B4-BE49-F238E27FC236}">
                  <a16:creationId xmlns:a16="http://schemas.microsoft.com/office/drawing/2014/main" id="{6826585C-EDC5-A342-BE11-42B1633227E8}"/>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21" name="Google Shape;909;p85">
              <a:extLst>
                <a:ext uri="{FF2B5EF4-FFF2-40B4-BE49-F238E27FC236}">
                  <a16:creationId xmlns:a16="http://schemas.microsoft.com/office/drawing/2014/main" id="{5928D385-2112-FA4C-9853-50B78D34F618}"/>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22" name="Google Shape;913;p85">
              <a:extLst>
                <a:ext uri="{FF2B5EF4-FFF2-40B4-BE49-F238E27FC236}">
                  <a16:creationId xmlns:a16="http://schemas.microsoft.com/office/drawing/2014/main" id="{3CC15441-F1E0-2A4B-B759-B2A62CE66FDD}"/>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23" name="Google Shape;914;p85">
              <a:extLst>
                <a:ext uri="{FF2B5EF4-FFF2-40B4-BE49-F238E27FC236}">
                  <a16:creationId xmlns:a16="http://schemas.microsoft.com/office/drawing/2014/main" id="{8D6529C5-9F2C-9948-9B9A-D78B11795128}"/>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24" name="Google Shape;915;p85">
              <a:extLst>
                <a:ext uri="{FF2B5EF4-FFF2-40B4-BE49-F238E27FC236}">
                  <a16:creationId xmlns:a16="http://schemas.microsoft.com/office/drawing/2014/main" id="{C6DAF794-24BA-3949-8C59-60293C1A4797}"/>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25" name="Google Shape;916;p85">
              <a:extLst>
                <a:ext uri="{FF2B5EF4-FFF2-40B4-BE49-F238E27FC236}">
                  <a16:creationId xmlns:a16="http://schemas.microsoft.com/office/drawing/2014/main" id="{777398D1-3C75-CE46-A4A8-B2E3E3E71BD2}"/>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26" name="Google Shape;918;p85">
              <a:extLst>
                <a:ext uri="{FF2B5EF4-FFF2-40B4-BE49-F238E27FC236}">
                  <a16:creationId xmlns:a16="http://schemas.microsoft.com/office/drawing/2014/main" id="{5FB8BAA1-B029-DF40-8843-97EABBBBAD62}"/>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27" name="Google Shape;919;p85">
              <a:extLst>
                <a:ext uri="{FF2B5EF4-FFF2-40B4-BE49-F238E27FC236}">
                  <a16:creationId xmlns:a16="http://schemas.microsoft.com/office/drawing/2014/main" id="{5E04233D-6E87-0A49-88BF-3273D76D8D04}"/>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28" name="Google Shape;920;p85">
              <a:extLst>
                <a:ext uri="{FF2B5EF4-FFF2-40B4-BE49-F238E27FC236}">
                  <a16:creationId xmlns:a16="http://schemas.microsoft.com/office/drawing/2014/main" id="{64D6860B-628D-D14D-B0DF-38BDB334C664}"/>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29" name="Google Shape;926;p85">
              <a:extLst>
                <a:ext uri="{FF2B5EF4-FFF2-40B4-BE49-F238E27FC236}">
                  <a16:creationId xmlns:a16="http://schemas.microsoft.com/office/drawing/2014/main" id="{B4B47541-A71E-8E4E-907A-FA1173A3F45A}"/>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30" name="Google Shape;909;p85">
              <a:extLst>
                <a:ext uri="{FF2B5EF4-FFF2-40B4-BE49-F238E27FC236}">
                  <a16:creationId xmlns:a16="http://schemas.microsoft.com/office/drawing/2014/main" id="{761B7181-C84C-C543-8FA1-C33093FCA1A8}"/>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31" name="Google Shape;916;p85">
              <a:extLst>
                <a:ext uri="{FF2B5EF4-FFF2-40B4-BE49-F238E27FC236}">
                  <a16:creationId xmlns:a16="http://schemas.microsoft.com/office/drawing/2014/main" id="{4043F772-F96F-2748-851A-101D3A671D8D}"/>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32" name="Google Shape;918;p85">
              <a:extLst>
                <a:ext uri="{FF2B5EF4-FFF2-40B4-BE49-F238E27FC236}">
                  <a16:creationId xmlns:a16="http://schemas.microsoft.com/office/drawing/2014/main" id="{840720AA-4C34-1545-8C06-5D062562D6C6}"/>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3" name="Google Shape;919;p85">
              <a:extLst>
                <a:ext uri="{FF2B5EF4-FFF2-40B4-BE49-F238E27FC236}">
                  <a16:creationId xmlns:a16="http://schemas.microsoft.com/office/drawing/2014/main" id="{05854311-9761-4D4F-A15B-BD7F75738580}"/>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4" name="Google Shape;920;p85">
              <a:extLst>
                <a:ext uri="{FF2B5EF4-FFF2-40B4-BE49-F238E27FC236}">
                  <a16:creationId xmlns:a16="http://schemas.microsoft.com/office/drawing/2014/main" id="{ABAB58C8-E4D3-054B-82D1-9DE138653864}"/>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35" name="Google Shape;924;p85">
              <a:extLst>
                <a:ext uri="{FF2B5EF4-FFF2-40B4-BE49-F238E27FC236}">
                  <a16:creationId xmlns:a16="http://schemas.microsoft.com/office/drawing/2014/main" id="{20A105C7-8943-E744-B550-609D45A0E6EA}"/>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sp>
        <p:nvSpPr>
          <p:cNvPr id="38" name="Rectangle 37">
            <a:extLst>
              <a:ext uri="{FF2B5EF4-FFF2-40B4-BE49-F238E27FC236}">
                <a16:creationId xmlns:a16="http://schemas.microsoft.com/office/drawing/2014/main" id="{F25BE0F1-BF68-D247-84D8-6A4594CF95EF}"/>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Tree>
    <p:extLst>
      <p:ext uri="{BB962C8B-B14F-4D97-AF65-F5344CB8AC3E}">
        <p14:creationId xmlns:p14="http://schemas.microsoft.com/office/powerpoint/2010/main" val="391269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45</a:t>
            </a:fld>
            <a:endParaRPr lang="en-US" dirty="0"/>
          </a:p>
        </p:txBody>
      </p:sp>
      <p:cxnSp>
        <p:nvCxnSpPr>
          <p:cNvPr id="116" name="Elbow Connector 115">
            <a:extLst>
              <a:ext uri="{FF2B5EF4-FFF2-40B4-BE49-F238E27FC236}">
                <a16:creationId xmlns:a16="http://schemas.microsoft.com/office/drawing/2014/main" id="{FDA40792-95CC-764B-B54E-7E03B50DDC84}"/>
              </a:ext>
            </a:extLst>
          </p:cNvPr>
          <p:cNvCxnSpPr>
            <a:cxnSpLocks/>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9" y="3605442"/>
            <a:ext cx="5379231"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48207" y="4187531"/>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cxnSp>
        <p:nvCxnSpPr>
          <p:cNvPr id="64" name="Elbow Connector 63">
            <a:extLst>
              <a:ext uri="{FF2B5EF4-FFF2-40B4-BE49-F238E27FC236}">
                <a16:creationId xmlns:a16="http://schemas.microsoft.com/office/drawing/2014/main" id="{00702DB0-0D50-8D41-9D81-509215F246DF}"/>
              </a:ext>
            </a:extLst>
          </p:cNvPr>
          <p:cNvCxnSpPr>
            <a:cxnSpLocks/>
            <a:endCxn id="127" idx="1"/>
          </p:cNvCxnSpPr>
          <p:nvPr/>
        </p:nvCxnSpPr>
        <p:spPr>
          <a:xfrm>
            <a:off x="6095998" y="3785389"/>
            <a:ext cx="579297" cy="1270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8" name="Alternate Process 17">
            <a:extLst>
              <a:ext uri="{FF2B5EF4-FFF2-40B4-BE49-F238E27FC236}">
                <a16:creationId xmlns:a16="http://schemas.microsoft.com/office/drawing/2014/main" id="{8C133A4B-4FA8-5F4C-B98C-E441601B8E19}"/>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19" name="Rectangle 18">
            <a:extLst>
              <a:ext uri="{FF2B5EF4-FFF2-40B4-BE49-F238E27FC236}">
                <a16:creationId xmlns:a16="http://schemas.microsoft.com/office/drawing/2014/main" id="{58407148-F519-B14E-8E38-94F32717267A}"/>
              </a:ext>
            </a:extLst>
          </p:cNvPr>
          <p:cNvSpPr/>
          <p:nvPr/>
        </p:nvSpPr>
        <p:spPr>
          <a:xfrm>
            <a:off x="7989994" y="3573668"/>
            <a:ext cx="3103190" cy="707886"/>
          </a:xfrm>
          <a:prstGeom prst="rect">
            <a:avLst/>
          </a:prstGeom>
        </p:spPr>
        <p:txBody>
          <a:bodyPr wrap="square">
            <a:spAutoFit/>
          </a:bodyPr>
          <a:lstStyle/>
          <a:p>
            <a:pPr algn="ctr"/>
            <a:r>
              <a:rPr lang="en-US" sz="2000" i="1" dirty="0"/>
              <a:t>an output</a:t>
            </a:r>
            <a:br>
              <a:rPr lang="en-US" sz="2000" i="1" dirty="0"/>
            </a:br>
            <a:r>
              <a:rPr lang="en-US" sz="2000" i="1" dirty="0"/>
              <a:t>   </a:t>
            </a:r>
            <a:r>
              <a:rPr lang="en-US" sz="1600" i="1" dirty="0"/>
              <a:t>(question, answer, label, etc.)</a:t>
            </a:r>
            <a:endParaRPr lang="en-US" sz="2000" i="1" dirty="0"/>
          </a:p>
        </p:txBody>
      </p:sp>
    </p:spTree>
    <p:extLst>
      <p:ext uri="{BB962C8B-B14F-4D97-AF65-F5344CB8AC3E}">
        <p14:creationId xmlns:p14="http://schemas.microsoft.com/office/powerpoint/2010/main" val="68575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Natural-Instructions: Example </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46</a:t>
            </a:fld>
            <a:endParaRPr lang="en-US" dirty="0"/>
          </a:p>
        </p:txBody>
      </p:sp>
      <p:sp>
        <p:nvSpPr>
          <p:cNvPr id="83" name="Alternate Process 82">
            <a:extLst>
              <a:ext uri="{FF2B5EF4-FFF2-40B4-BE49-F238E27FC236}">
                <a16:creationId xmlns:a16="http://schemas.microsoft.com/office/drawing/2014/main" id="{CA96BC56-A22F-3E47-A3B6-D5F35EE8030D}"/>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r>
              <a:rPr lang="en-US" b="1" i="1" dirty="0">
                <a:solidFill>
                  <a:schemeClr val="tx1"/>
                </a:solidFill>
              </a:rPr>
              <a:t>Text: </a:t>
            </a:r>
            <a:r>
              <a:rPr lang="en-US" i="1" dirty="0">
                <a:solidFill>
                  <a:schemeClr val="tx1"/>
                </a:solidFill>
              </a:rPr>
              <a:t>She chose to make a salad for lunch tomorrow and Sunday. </a:t>
            </a:r>
          </a:p>
        </p:txBody>
      </p:sp>
      <p:cxnSp>
        <p:nvCxnSpPr>
          <p:cNvPr id="116" name="Elbow Connector 115">
            <a:extLst>
              <a:ext uri="{FF2B5EF4-FFF2-40B4-BE49-F238E27FC236}">
                <a16:creationId xmlns:a16="http://schemas.microsoft.com/office/drawing/2014/main" id="{FDA40792-95CC-764B-B54E-7E03B50DDC84}"/>
              </a:ext>
            </a:extLst>
          </p:cNvPr>
          <p:cNvCxnSpPr>
            <a:cxnSpLocks/>
            <a:endCxn id="120" idx="1"/>
          </p:cNvCxnSpPr>
          <p:nvPr/>
        </p:nvCxnSpPr>
        <p:spPr>
          <a:xfrm>
            <a:off x="7304192" y="3646218"/>
            <a:ext cx="1221049" cy="159128"/>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C9F79060-CACD-2D4A-A78E-DD88718F8385}"/>
              </a:ext>
            </a:extLst>
          </p:cNvPr>
          <p:cNvSpPr/>
          <p:nvPr/>
        </p:nvSpPr>
        <p:spPr>
          <a:xfrm>
            <a:off x="8525241" y="3451403"/>
            <a:ext cx="3103190" cy="707886"/>
          </a:xfrm>
          <a:prstGeom prst="rect">
            <a:avLst/>
          </a:prstGeom>
        </p:spPr>
        <p:txBody>
          <a:bodyPr wrap="square">
            <a:spAutoFit/>
          </a:bodyPr>
          <a:lstStyle/>
          <a:p>
            <a:pPr algn="ctr"/>
            <a:r>
              <a:rPr lang="en-US" sz="2000" i="1" dirty="0"/>
              <a:t>“how long did it take for her to make a salad?</a:t>
            </a:r>
          </a:p>
        </p:txBody>
      </p:sp>
      <p:sp>
        <p:nvSpPr>
          <p:cNvPr id="121" name="Google Shape;711;p72">
            <a:extLst>
              <a:ext uri="{FF2B5EF4-FFF2-40B4-BE49-F238E27FC236}">
                <a16:creationId xmlns:a16="http://schemas.microsoft.com/office/drawing/2014/main" id="{7702D299-EF49-B643-B7D7-E2789756A912}"/>
              </a:ext>
            </a:extLst>
          </p:cNvPr>
          <p:cNvSpPr txBox="1"/>
          <p:nvPr/>
        </p:nvSpPr>
        <p:spPr>
          <a:xfrm>
            <a:off x="196769" y="2017104"/>
            <a:ext cx="3583376" cy="492402"/>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US" sz="1600" i="1" dirty="0">
                <a:solidFill>
                  <a:srgbClr val="980000"/>
                </a:solidFill>
                <a:latin typeface="Lato"/>
                <a:ea typeface="Lato"/>
                <a:cs typeface="Lato"/>
                <a:sym typeface="Lato"/>
              </a:rPr>
              <a:t>Generating “duration” questions task</a:t>
            </a:r>
            <a:endParaRPr sz="1600" i="1" dirty="0">
              <a:solidFill>
                <a:srgbClr val="980000"/>
              </a:solidFill>
              <a:latin typeface="Lato"/>
              <a:ea typeface="Lato"/>
              <a:cs typeface="Lato"/>
              <a:sym typeface="Lato"/>
            </a:endParaRPr>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BBDFA55-7B2B-3D45-BDC7-C2F4915525CF}"/>
              </a:ext>
            </a:extLst>
          </p:cNvPr>
          <p:cNvPicPr>
            <a:picLocks noChangeAspect="1"/>
          </p:cNvPicPr>
          <p:nvPr/>
        </p:nvPicPr>
        <p:blipFill>
          <a:blip r:embed="rId3"/>
          <a:stretch>
            <a:fillRect/>
          </a:stretch>
        </p:blipFill>
        <p:spPr>
          <a:xfrm>
            <a:off x="6675295" y="3275585"/>
            <a:ext cx="1314699" cy="1019608"/>
          </a:xfrm>
          <a:prstGeom prst="rect">
            <a:avLst/>
          </a:prstGeom>
        </p:spPr>
      </p:pic>
      <p:sp>
        <p:nvSpPr>
          <p:cNvPr id="40" name="Google Shape;908;p85">
            <a:extLst>
              <a:ext uri="{FF2B5EF4-FFF2-40B4-BE49-F238E27FC236}">
                <a16:creationId xmlns:a16="http://schemas.microsoft.com/office/drawing/2014/main" id="{B9CD2231-494F-1E42-92CD-B4CDA574B48C}"/>
              </a:ext>
            </a:extLst>
          </p:cNvPr>
          <p:cNvSpPr/>
          <p:nvPr/>
        </p:nvSpPr>
        <p:spPr>
          <a:xfrm>
            <a:off x="424765" y="2383405"/>
            <a:ext cx="5671233" cy="4183612"/>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42" name="Google Shape;913;p85">
            <a:extLst>
              <a:ext uri="{FF2B5EF4-FFF2-40B4-BE49-F238E27FC236}">
                <a16:creationId xmlns:a16="http://schemas.microsoft.com/office/drawing/2014/main" id="{2F05DF3F-68D4-EA4B-8412-3C0858FE43CE}"/>
              </a:ext>
            </a:extLst>
          </p:cNvPr>
          <p:cNvSpPr/>
          <p:nvPr/>
        </p:nvSpPr>
        <p:spPr>
          <a:xfrm>
            <a:off x="563568" y="2539193"/>
            <a:ext cx="5380031" cy="957962"/>
          </a:xfrm>
          <a:prstGeom prst="roundRect">
            <a:avLst>
              <a:gd name="adj" fmla="val 6578"/>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91440" bIns="0" anchor="ctr" anchorCtr="0">
            <a:noAutofit/>
          </a:bodyPr>
          <a:lstStyle/>
          <a:p>
            <a:pPr>
              <a:spcBef>
                <a:spcPts val="0"/>
              </a:spcBef>
              <a:spcAft>
                <a:spcPts val="0"/>
              </a:spcAft>
            </a:pPr>
            <a:r>
              <a:rPr lang="en" sz="1333" b="1" i="1" dirty="0">
                <a:latin typeface="Lato"/>
                <a:ea typeface="Lato"/>
                <a:cs typeface="Lato"/>
                <a:sym typeface="Lato"/>
              </a:rPr>
              <a:t>Definition: </a:t>
            </a:r>
            <a:r>
              <a:rPr lang="en-US" sz="1333" i="1" dirty="0">
                <a:latin typeface="Lato"/>
                <a:ea typeface="Lato"/>
                <a:cs typeface="Lato"/>
                <a:sym typeface="Lato"/>
              </a:rPr>
              <a:t>In this task, we ask you to write a question that involves “event duration", based on a given sentence. Here, event duration is defined as the understanding of how long events typically last. For example, “brushing teeth”, usually takes few minutes. </a:t>
            </a:r>
            <a:endParaRPr dirty="0"/>
          </a:p>
        </p:txBody>
      </p:sp>
      <p:sp>
        <p:nvSpPr>
          <p:cNvPr id="43" name="Google Shape;914;p85">
            <a:extLst>
              <a:ext uri="{FF2B5EF4-FFF2-40B4-BE49-F238E27FC236}">
                <a16:creationId xmlns:a16="http://schemas.microsoft.com/office/drawing/2014/main" id="{AF4EF30C-FD5F-A04A-BEE0-E24005932DC9}"/>
              </a:ext>
            </a:extLst>
          </p:cNvPr>
          <p:cNvSpPr/>
          <p:nvPr/>
        </p:nvSpPr>
        <p:spPr>
          <a:xfrm>
            <a:off x="563569" y="3605442"/>
            <a:ext cx="5379231" cy="47918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Emphasize/Caution: </a:t>
            </a:r>
            <a:r>
              <a:rPr lang="en-US" sz="1333" i="1" dirty="0">
                <a:latin typeface="Lato"/>
                <a:ea typeface="Lato"/>
                <a:cs typeface="Lato"/>
                <a:sym typeface="Lato"/>
              </a:rPr>
              <a:t>The written questions are not required to have a single correct answer. </a:t>
            </a:r>
            <a:endParaRPr dirty="0"/>
          </a:p>
        </p:txBody>
      </p:sp>
      <p:sp>
        <p:nvSpPr>
          <p:cNvPr id="44" name="Google Shape;915;p85">
            <a:extLst>
              <a:ext uri="{FF2B5EF4-FFF2-40B4-BE49-F238E27FC236}">
                <a16:creationId xmlns:a16="http://schemas.microsoft.com/office/drawing/2014/main" id="{2B4084A9-7728-1744-95C0-6E6140E92181}"/>
              </a:ext>
            </a:extLst>
          </p:cNvPr>
          <p:cNvSpPr/>
          <p:nvPr/>
        </p:nvSpPr>
        <p:spPr>
          <a:xfrm>
            <a:off x="548207" y="4187531"/>
            <a:ext cx="5394593" cy="75458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0" anchor="ctr" anchorCtr="0">
            <a:noAutofit/>
          </a:bodyPr>
          <a:lstStyle/>
          <a:p>
            <a:pPr>
              <a:spcBef>
                <a:spcPts val="0"/>
              </a:spcBef>
              <a:spcAft>
                <a:spcPts val="0"/>
              </a:spcAft>
            </a:pPr>
            <a:r>
              <a:rPr lang="en" sz="1333" b="1" i="1" dirty="0">
                <a:latin typeface="Lato"/>
                <a:ea typeface="Lato"/>
                <a:cs typeface="Lato"/>
                <a:sym typeface="Lato"/>
              </a:rPr>
              <a:t>Things to Avoid:</a:t>
            </a:r>
            <a:r>
              <a:rPr lang="en" sz="1333" i="1" dirty="0">
                <a:latin typeface="Lato"/>
                <a:ea typeface="Lato"/>
                <a:cs typeface="Lato"/>
                <a:sym typeface="Lato"/>
              </a:rPr>
              <a:t> </a:t>
            </a:r>
            <a:r>
              <a:rPr lang="en-US" sz="1333" i="1" dirty="0">
                <a:latin typeface="Lato"/>
                <a:ea typeface="Lato"/>
                <a:cs typeface="Lato"/>
                <a:sym typeface="Lato"/>
              </a:rPr>
              <a:t>Don't create questions which have explicit mentions of answers in text. Instead, it has to be implied from what is given. In other words, we want you to use "instinct" or "common sense".</a:t>
            </a:r>
            <a:endParaRPr dirty="0"/>
          </a:p>
        </p:txBody>
      </p:sp>
      <p:sp>
        <p:nvSpPr>
          <p:cNvPr id="59" name="Google Shape;916;p85">
            <a:extLst>
              <a:ext uri="{FF2B5EF4-FFF2-40B4-BE49-F238E27FC236}">
                <a16:creationId xmlns:a16="http://schemas.microsoft.com/office/drawing/2014/main" id="{10C25EF6-62AB-9B43-97F0-2E97E34B9CDD}"/>
              </a:ext>
            </a:extLst>
          </p:cNvPr>
          <p:cNvSpPr/>
          <p:nvPr/>
        </p:nvSpPr>
        <p:spPr>
          <a:xfrm>
            <a:off x="563568" y="5037287"/>
            <a:ext cx="5394592" cy="12972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40" tIns="0" rIns="0" bIns="121900" anchor="t" anchorCtr="0">
            <a:noAutofit/>
          </a:bodyPr>
          <a:lstStyle/>
          <a:p>
            <a:pPr algn="ctr">
              <a:spcBef>
                <a:spcPts val="0"/>
              </a:spcBef>
              <a:spcAft>
                <a:spcPts val="0"/>
              </a:spcAft>
            </a:pPr>
            <a:r>
              <a:rPr lang="en" sz="1333" i="1" dirty="0">
                <a:latin typeface="Lato"/>
                <a:ea typeface="Lato"/>
                <a:cs typeface="Lato"/>
                <a:sym typeface="Lato"/>
              </a:rPr>
              <a:t>Positive example 1</a:t>
            </a:r>
          </a:p>
          <a:p>
            <a:pPr>
              <a:spcBef>
                <a:spcPts val="0"/>
              </a:spcBef>
              <a:spcAft>
                <a:spcPts val="0"/>
              </a:spcAft>
            </a:pPr>
            <a:r>
              <a:rPr lang="en" sz="1333" b="1" i="1" dirty="0">
                <a:latin typeface="Lato"/>
                <a:sym typeface="Lato"/>
              </a:rPr>
              <a:t>Input: </a:t>
            </a:r>
            <a:r>
              <a:rPr lang="en-US" sz="1333" i="1" dirty="0">
                <a:latin typeface="Lato"/>
                <a:sym typeface="Lato"/>
              </a:rPr>
              <a:t>Sentence: Jack played basketball after school, after which he was very tired. </a:t>
            </a:r>
          </a:p>
          <a:p>
            <a:pPr>
              <a:spcBef>
                <a:spcPts val="0"/>
              </a:spcBef>
              <a:spcAft>
                <a:spcPts val="0"/>
              </a:spcAft>
            </a:pPr>
            <a:r>
              <a:rPr lang="en-US" sz="1333" b="1" i="1" dirty="0">
                <a:latin typeface="Lato"/>
                <a:sym typeface="Lato"/>
              </a:rPr>
              <a:t>Output:</a:t>
            </a:r>
            <a:r>
              <a:rPr lang="en-US" sz="1333" i="1" dirty="0">
                <a:latin typeface="Lato"/>
                <a:sym typeface="Lato"/>
              </a:rPr>
              <a:t> How long did Jack play basketball?</a:t>
            </a:r>
          </a:p>
          <a:p>
            <a:pPr>
              <a:spcBef>
                <a:spcPts val="0"/>
              </a:spcBef>
              <a:spcAft>
                <a:spcPts val="0"/>
              </a:spcAft>
            </a:pPr>
            <a:r>
              <a:rPr lang="en-US" sz="1333" b="1" i="1" dirty="0">
                <a:latin typeface="Lato"/>
                <a:sym typeface="Lato"/>
              </a:rPr>
              <a:t>Reason:</a:t>
            </a:r>
            <a:r>
              <a:rPr lang="en-US" sz="1333" i="1" dirty="0">
                <a:latin typeface="Lato"/>
                <a:sym typeface="Lato"/>
              </a:rPr>
              <a:t> The question asks about the duration of an event; therefore it's a temporal event duration question.</a:t>
            </a:r>
            <a:endParaRPr dirty="0"/>
          </a:p>
        </p:txBody>
      </p:sp>
      <p:sp>
        <p:nvSpPr>
          <p:cNvPr id="7" name="Rectangle 6">
            <a:extLst>
              <a:ext uri="{FF2B5EF4-FFF2-40B4-BE49-F238E27FC236}">
                <a16:creationId xmlns:a16="http://schemas.microsoft.com/office/drawing/2014/main" id="{DF890F7A-A0C3-2A49-A4FF-5BDC6B52EF7A}"/>
              </a:ext>
            </a:extLst>
          </p:cNvPr>
          <p:cNvSpPr/>
          <p:nvPr/>
        </p:nvSpPr>
        <p:spPr>
          <a:xfrm>
            <a:off x="3046797" y="6197684"/>
            <a:ext cx="343364" cy="369332"/>
          </a:xfrm>
          <a:prstGeom prst="rect">
            <a:avLst/>
          </a:prstGeom>
        </p:spPr>
        <p:txBody>
          <a:bodyPr wrap="none">
            <a:spAutoFit/>
          </a:bodyPr>
          <a:lstStyle/>
          <a:p>
            <a:r>
              <a:rPr lang="en-US" i="1" dirty="0">
                <a:latin typeface="Lato"/>
                <a:ea typeface="Lato"/>
                <a:cs typeface="Lato"/>
                <a:sym typeface="Lato"/>
              </a:rPr>
              <a:t>…</a:t>
            </a:r>
            <a:endParaRPr lang="en-US" dirty="0"/>
          </a:p>
        </p:txBody>
      </p:sp>
      <p:cxnSp>
        <p:nvCxnSpPr>
          <p:cNvPr id="64" name="Elbow Connector 63">
            <a:extLst>
              <a:ext uri="{FF2B5EF4-FFF2-40B4-BE49-F238E27FC236}">
                <a16:creationId xmlns:a16="http://schemas.microsoft.com/office/drawing/2014/main" id="{00702DB0-0D50-8D41-9D81-509215F246DF}"/>
              </a:ext>
            </a:extLst>
          </p:cNvPr>
          <p:cNvCxnSpPr>
            <a:cxnSpLocks/>
            <a:endCxn id="127" idx="1"/>
          </p:cNvCxnSpPr>
          <p:nvPr/>
        </p:nvCxnSpPr>
        <p:spPr>
          <a:xfrm>
            <a:off x="6095998" y="3785389"/>
            <a:ext cx="579297" cy="1270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6F9F6D5F-90E3-6B42-B3CB-DB9620EE5A82}"/>
              </a:ext>
            </a:extLst>
          </p:cNvPr>
          <p:cNvSpPr/>
          <p:nvPr/>
        </p:nvSpPr>
        <p:spPr>
          <a:xfrm>
            <a:off x="6234801" y="5621396"/>
            <a:ext cx="5883342" cy="369332"/>
          </a:xfrm>
          <a:prstGeom prst="rect">
            <a:avLst/>
          </a:prstGeom>
        </p:spPr>
        <p:txBody>
          <a:bodyPr wrap="none">
            <a:spAutoFit/>
          </a:bodyPr>
          <a:lstStyle/>
          <a:p>
            <a:r>
              <a:rPr lang="en-US" dirty="0">
                <a:solidFill>
                  <a:srgbClr val="1700FF"/>
                </a:solidFill>
                <a:latin typeface="Consolas" panose="020B0609020204030204" pitchFamily="49" charset="0"/>
                <a:cs typeface="Consolas" panose="020B0609020204030204" pitchFamily="49" charset="0"/>
              </a:rPr>
              <a:t>https://</a:t>
            </a:r>
            <a:r>
              <a:rPr lang="en-US" dirty="0" err="1">
                <a:solidFill>
                  <a:srgbClr val="1700FF"/>
                </a:solidFill>
                <a:latin typeface="Consolas" panose="020B0609020204030204" pitchFamily="49" charset="0"/>
                <a:cs typeface="Consolas" panose="020B0609020204030204" pitchFamily="49" charset="0"/>
              </a:rPr>
              <a:t>instructions.apps.allenai.org</a:t>
            </a:r>
            <a:r>
              <a:rPr lang="en-US" dirty="0">
                <a:solidFill>
                  <a:srgbClr val="1700FF"/>
                </a:solidFill>
                <a:latin typeface="Consolas" panose="020B0609020204030204" pitchFamily="49" charset="0"/>
                <a:cs typeface="Consolas" panose="020B0609020204030204" pitchFamily="49" charset="0"/>
              </a:rPr>
              <a:t>/explore</a:t>
            </a:r>
          </a:p>
        </p:txBody>
      </p:sp>
    </p:spTree>
    <p:extLst>
      <p:ext uri="{BB962C8B-B14F-4D97-AF65-F5344CB8AC3E}">
        <p14:creationId xmlns:p14="http://schemas.microsoft.com/office/powerpoint/2010/main" val="265813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47</a:t>
            </a:fld>
            <a:endParaRPr lang="en-US" dirty="0"/>
          </a:p>
        </p:txBody>
      </p:sp>
      <p:cxnSp>
        <p:nvCxnSpPr>
          <p:cNvPr id="123" name="Straight Arrow Connector 122">
            <a:extLst>
              <a:ext uri="{FF2B5EF4-FFF2-40B4-BE49-F238E27FC236}">
                <a16:creationId xmlns:a16="http://schemas.microsoft.com/office/drawing/2014/main" id="{D69DDFC2-8BAF-4F42-AECF-DDC6F59EA368}"/>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cxnSp>
        <p:nvCxnSpPr>
          <p:cNvPr id="19" name="Elbow Connector 18">
            <a:extLst>
              <a:ext uri="{FF2B5EF4-FFF2-40B4-BE49-F238E27FC236}">
                <a16:creationId xmlns:a16="http://schemas.microsoft.com/office/drawing/2014/main" id="{68254D5A-B675-2140-A357-E34F6CC76040}"/>
              </a:ext>
            </a:extLst>
          </p:cNvPr>
          <p:cNvCxnSpPr>
            <a:cxnSpLocks/>
            <a:stCxn id="22" idx="3"/>
          </p:cNvCxnSpPr>
          <p:nvPr/>
        </p:nvCxnSpPr>
        <p:spPr>
          <a:xfrm>
            <a:off x="7980395" y="3785812"/>
            <a:ext cx="560290" cy="12700"/>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A68FE1A-0999-454F-B569-574008ABFC2F}"/>
              </a:ext>
            </a:extLst>
          </p:cNvPr>
          <p:cNvSpPr/>
          <p:nvPr/>
        </p:nvSpPr>
        <p:spPr>
          <a:xfrm>
            <a:off x="7989994" y="3564241"/>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cxnSp>
        <p:nvCxnSpPr>
          <p:cNvPr id="21" name="Straight Arrow Connector 20">
            <a:extLst>
              <a:ext uri="{FF2B5EF4-FFF2-40B4-BE49-F238E27FC236}">
                <a16:creationId xmlns:a16="http://schemas.microsoft.com/office/drawing/2014/main" id="{BFBB0676-2268-EC49-A644-AFA9E09DBEB2}"/>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BD92C1D-6D01-0646-8D85-42D000602094}"/>
              </a:ext>
            </a:extLst>
          </p:cNvPr>
          <p:cNvPicPr>
            <a:picLocks noChangeAspect="1"/>
          </p:cNvPicPr>
          <p:nvPr/>
        </p:nvPicPr>
        <p:blipFill>
          <a:blip r:embed="rId3"/>
          <a:stretch>
            <a:fillRect/>
          </a:stretch>
        </p:blipFill>
        <p:spPr>
          <a:xfrm>
            <a:off x="6665696" y="3276008"/>
            <a:ext cx="1314699" cy="1019608"/>
          </a:xfrm>
          <a:prstGeom prst="rect">
            <a:avLst/>
          </a:prstGeom>
        </p:spPr>
      </p:pic>
      <p:cxnSp>
        <p:nvCxnSpPr>
          <p:cNvPr id="23" name="Elbow Connector 22">
            <a:extLst>
              <a:ext uri="{FF2B5EF4-FFF2-40B4-BE49-F238E27FC236}">
                <a16:creationId xmlns:a16="http://schemas.microsoft.com/office/drawing/2014/main" id="{BB30D429-4A11-8640-8F92-04B4583B5F7E}"/>
              </a:ext>
            </a:extLst>
          </p:cNvPr>
          <p:cNvCxnSpPr>
            <a:cxnSpLocks/>
            <a:stCxn id="25" idx="3"/>
            <a:endCxn id="22" idx="1"/>
          </p:cNvCxnSpPr>
          <p:nvPr/>
        </p:nvCxnSpPr>
        <p:spPr>
          <a:xfrm flipV="1">
            <a:off x="5817316" y="3785812"/>
            <a:ext cx="848380" cy="3176"/>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1C891DAC-67EE-CF46-822C-481B31BD2EA9}"/>
              </a:ext>
            </a:extLst>
          </p:cNvPr>
          <p:cNvGrpSpPr/>
          <p:nvPr/>
        </p:nvGrpSpPr>
        <p:grpSpPr>
          <a:xfrm>
            <a:off x="1332402" y="2682113"/>
            <a:ext cx="4484914" cy="2213749"/>
            <a:chOff x="664028" y="1825625"/>
            <a:chExt cx="4484914" cy="2213749"/>
          </a:xfrm>
        </p:grpSpPr>
        <p:sp>
          <p:nvSpPr>
            <p:cNvPr id="25" name="Google Shape;908;p85">
              <a:extLst>
                <a:ext uri="{FF2B5EF4-FFF2-40B4-BE49-F238E27FC236}">
                  <a16:creationId xmlns:a16="http://schemas.microsoft.com/office/drawing/2014/main" id="{28DF1958-22C0-7547-9F53-C2314ED2DC13}"/>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26" name="Google Shape;909;p85">
              <a:extLst>
                <a:ext uri="{FF2B5EF4-FFF2-40B4-BE49-F238E27FC236}">
                  <a16:creationId xmlns:a16="http://schemas.microsoft.com/office/drawing/2014/main" id="{848EFE73-BCCF-BA4E-85AA-5B829B2F2B59}"/>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27" name="Google Shape;913;p85">
              <a:extLst>
                <a:ext uri="{FF2B5EF4-FFF2-40B4-BE49-F238E27FC236}">
                  <a16:creationId xmlns:a16="http://schemas.microsoft.com/office/drawing/2014/main" id="{D7A3BD6E-BB82-DF4F-AA04-1919008E2CE8}"/>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28" name="Google Shape;914;p85">
              <a:extLst>
                <a:ext uri="{FF2B5EF4-FFF2-40B4-BE49-F238E27FC236}">
                  <a16:creationId xmlns:a16="http://schemas.microsoft.com/office/drawing/2014/main" id="{63390683-67A5-DC44-8DD3-9F86FB23CB3F}"/>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29" name="Google Shape;915;p85">
              <a:extLst>
                <a:ext uri="{FF2B5EF4-FFF2-40B4-BE49-F238E27FC236}">
                  <a16:creationId xmlns:a16="http://schemas.microsoft.com/office/drawing/2014/main" id="{1B190F03-CE9B-7D42-874D-8267BC8A509A}"/>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30" name="Google Shape;916;p85">
              <a:extLst>
                <a:ext uri="{FF2B5EF4-FFF2-40B4-BE49-F238E27FC236}">
                  <a16:creationId xmlns:a16="http://schemas.microsoft.com/office/drawing/2014/main" id="{64E520D0-2D8E-C545-A7C8-9C1D8AB1A277}"/>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31" name="Google Shape;918;p85">
              <a:extLst>
                <a:ext uri="{FF2B5EF4-FFF2-40B4-BE49-F238E27FC236}">
                  <a16:creationId xmlns:a16="http://schemas.microsoft.com/office/drawing/2014/main" id="{3D9128EB-F53B-9A48-9C0D-8246BEC4E13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2" name="Google Shape;919;p85">
              <a:extLst>
                <a:ext uri="{FF2B5EF4-FFF2-40B4-BE49-F238E27FC236}">
                  <a16:creationId xmlns:a16="http://schemas.microsoft.com/office/drawing/2014/main" id="{D0F2A16F-CC8C-784B-95DD-1EB5024F908A}"/>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3" name="Google Shape;920;p85">
              <a:extLst>
                <a:ext uri="{FF2B5EF4-FFF2-40B4-BE49-F238E27FC236}">
                  <a16:creationId xmlns:a16="http://schemas.microsoft.com/office/drawing/2014/main" id="{2C39D4FC-44EC-F148-A677-E9B17127097D}"/>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4" name="Google Shape;926;p85">
              <a:extLst>
                <a:ext uri="{FF2B5EF4-FFF2-40B4-BE49-F238E27FC236}">
                  <a16:creationId xmlns:a16="http://schemas.microsoft.com/office/drawing/2014/main" id="{16C8B4BE-1195-DC4D-A7D7-6BFECDAAEF0D}"/>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35" name="Google Shape;909;p85">
              <a:extLst>
                <a:ext uri="{FF2B5EF4-FFF2-40B4-BE49-F238E27FC236}">
                  <a16:creationId xmlns:a16="http://schemas.microsoft.com/office/drawing/2014/main" id="{C78F9F0E-27CE-9543-B1FF-9713DE575E56}"/>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36" name="Google Shape;916;p85">
              <a:extLst>
                <a:ext uri="{FF2B5EF4-FFF2-40B4-BE49-F238E27FC236}">
                  <a16:creationId xmlns:a16="http://schemas.microsoft.com/office/drawing/2014/main" id="{A120002A-FD39-944D-857D-DC37F22BFF39}"/>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37" name="Google Shape;918;p85">
              <a:extLst>
                <a:ext uri="{FF2B5EF4-FFF2-40B4-BE49-F238E27FC236}">
                  <a16:creationId xmlns:a16="http://schemas.microsoft.com/office/drawing/2014/main" id="{AF45C007-4AB5-EB40-8B27-C4D2E79970B8}"/>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8" name="Google Shape;919;p85">
              <a:extLst>
                <a:ext uri="{FF2B5EF4-FFF2-40B4-BE49-F238E27FC236}">
                  <a16:creationId xmlns:a16="http://schemas.microsoft.com/office/drawing/2014/main" id="{BA6C53D0-D09F-9749-A4A2-8D74E5C31325}"/>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9" name="Google Shape;920;p85">
              <a:extLst>
                <a:ext uri="{FF2B5EF4-FFF2-40B4-BE49-F238E27FC236}">
                  <a16:creationId xmlns:a16="http://schemas.microsoft.com/office/drawing/2014/main" id="{84DEF510-459B-1F4A-9805-46DBC9149F5E}"/>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41" name="Google Shape;924;p85">
              <a:extLst>
                <a:ext uri="{FF2B5EF4-FFF2-40B4-BE49-F238E27FC236}">
                  <a16:creationId xmlns:a16="http://schemas.microsoft.com/office/drawing/2014/main" id="{3561DD83-9D3B-8149-A3E2-0FE28946B763}"/>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spTree>
    <p:extLst>
      <p:ext uri="{BB962C8B-B14F-4D97-AF65-F5344CB8AC3E}">
        <p14:creationId xmlns:p14="http://schemas.microsoft.com/office/powerpoint/2010/main" val="84287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3F90-AAD2-D54C-B136-0BFAC95414F4}"/>
              </a:ext>
            </a:extLst>
          </p:cNvPr>
          <p:cNvSpPr>
            <a:spLocks noGrp="1"/>
          </p:cNvSpPr>
          <p:nvPr>
            <p:ph type="title"/>
          </p:nvPr>
        </p:nvSpPr>
        <p:spPr/>
        <p:txBody>
          <a:bodyPr/>
          <a:lstStyle/>
          <a:p>
            <a:r>
              <a:rPr lang="en-US" dirty="0"/>
              <a:t>Encoding Instructions</a:t>
            </a:r>
          </a:p>
        </p:txBody>
      </p:sp>
      <p:sp>
        <p:nvSpPr>
          <p:cNvPr id="4" name="Slide Number Placeholder 3">
            <a:extLst>
              <a:ext uri="{FF2B5EF4-FFF2-40B4-BE49-F238E27FC236}">
                <a16:creationId xmlns:a16="http://schemas.microsoft.com/office/drawing/2014/main" id="{BA94DDCD-CCB8-4843-9AB7-8E73AE8A81DB}"/>
              </a:ext>
            </a:extLst>
          </p:cNvPr>
          <p:cNvSpPr>
            <a:spLocks noGrp="1"/>
          </p:cNvSpPr>
          <p:nvPr>
            <p:ph type="sldNum" sz="quarter" idx="10"/>
          </p:nvPr>
        </p:nvSpPr>
        <p:spPr/>
        <p:txBody>
          <a:bodyPr/>
          <a:lstStyle/>
          <a:p>
            <a:pPr>
              <a:defRPr/>
            </a:pPr>
            <a:fld id="{0121240C-47AF-2F4D-83B3-CC3EDF50F794}" type="slidenum">
              <a:rPr lang="en-US" smtClean="0"/>
              <a:pPr>
                <a:defRPr/>
              </a:pPr>
              <a:t>48</a:t>
            </a:fld>
            <a:endParaRPr lang="en-US" dirty="0"/>
          </a:p>
        </p:txBody>
      </p:sp>
      <p:sp>
        <p:nvSpPr>
          <p:cNvPr id="3" name="Rectangle 2">
            <a:extLst>
              <a:ext uri="{FF2B5EF4-FFF2-40B4-BE49-F238E27FC236}">
                <a16:creationId xmlns:a16="http://schemas.microsoft.com/office/drawing/2014/main" id="{3C2AD43B-6ED9-4C4D-A95F-C5AE0AEB3A9E}"/>
              </a:ext>
            </a:extLst>
          </p:cNvPr>
          <p:cNvSpPr/>
          <p:nvPr/>
        </p:nvSpPr>
        <p:spPr>
          <a:xfrm>
            <a:off x="8709007" y="4757404"/>
            <a:ext cx="2924198" cy="1015663"/>
          </a:xfrm>
          <a:prstGeom prst="rect">
            <a:avLst/>
          </a:prstGeom>
        </p:spPr>
        <p:txBody>
          <a:bodyPr wrap="none">
            <a:spAutoFit/>
          </a:bodyPr>
          <a:lstStyle/>
          <a:p>
            <a:r>
              <a:rPr lang="en-US" sz="2000" dirty="0"/>
              <a:t>text to text architectures: </a:t>
            </a:r>
          </a:p>
          <a:p>
            <a:pPr marL="285750" indent="-285750">
              <a:buFontTx/>
              <a:buChar char="-"/>
            </a:pPr>
            <a:r>
              <a:rPr lang="en-US" sz="2000" dirty="0"/>
              <a:t>BART </a:t>
            </a:r>
            <a:r>
              <a:rPr lang="en-US" sz="1600" dirty="0">
                <a:solidFill>
                  <a:schemeClr val="bg1">
                    <a:lumMod val="50000"/>
                  </a:schemeClr>
                </a:solidFill>
                <a:latin typeface="Lato"/>
                <a:ea typeface="Lato"/>
                <a:cs typeface="Lato"/>
                <a:sym typeface="Lato"/>
              </a:rPr>
              <a:t>[Lewis et al. 2019]</a:t>
            </a:r>
            <a:endParaRPr lang="en-US" sz="1600" dirty="0"/>
          </a:p>
          <a:p>
            <a:pPr marL="285750" indent="-285750">
              <a:buFontTx/>
              <a:buChar char="-"/>
            </a:pPr>
            <a:r>
              <a:rPr lang="en-US" sz="2000" dirty="0"/>
              <a:t>GPT3 </a:t>
            </a:r>
            <a:r>
              <a:rPr lang="en-US" sz="1600" dirty="0">
                <a:solidFill>
                  <a:schemeClr val="bg1">
                    <a:lumMod val="50000"/>
                  </a:schemeClr>
                </a:solidFill>
                <a:latin typeface="Lato"/>
                <a:ea typeface="Lato"/>
                <a:cs typeface="Lato"/>
                <a:sym typeface="Lato"/>
              </a:rPr>
              <a:t>[Brown et al. 2020]</a:t>
            </a:r>
            <a:endParaRPr lang="en-US" sz="2000" dirty="0">
              <a:solidFill>
                <a:schemeClr val="bg1">
                  <a:lumMod val="50000"/>
                </a:schemeClr>
              </a:solidFill>
              <a:latin typeface="Lato"/>
              <a:ea typeface="Lato"/>
              <a:cs typeface="Lato"/>
              <a:sym typeface="Lato"/>
            </a:endParaRPr>
          </a:p>
        </p:txBody>
      </p:sp>
      <p:sp>
        <p:nvSpPr>
          <p:cNvPr id="18" name="Alternate Process 17">
            <a:extLst>
              <a:ext uri="{FF2B5EF4-FFF2-40B4-BE49-F238E27FC236}">
                <a16:creationId xmlns:a16="http://schemas.microsoft.com/office/drawing/2014/main" id="{98542263-A8D0-CD4A-B8AB-013BDA1B3451}"/>
              </a:ext>
            </a:extLst>
          </p:cNvPr>
          <p:cNvSpPr/>
          <p:nvPr/>
        </p:nvSpPr>
        <p:spPr>
          <a:xfrm>
            <a:off x="3915167" y="1592764"/>
            <a:ext cx="6464835" cy="51077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82880" tIns="91440" rIns="91440" bIns="91440">
            <a:spAutoFit/>
          </a:bodyPr>
          <a:lstStyle/>
          <a:p>
            <a:pPr algn="ctr"/>
            <a:r>
              <a:rPr lang="en-US" i="1" dirty="0">
                <a:solidFill>
                  <a:schemeClr val="tx1"/>
                </a:solidFill>
              </a:rPr>
              <a:t>input instance </a:t>
            </a:r>
            <a:r>
              <a:rPr lang="en-US" sz="1600" i="1" dirty="0">
                <a:solidFill>
                  <a:schemeClr val="tx1"/>
                </a:solidFill>
              </a:rPr>
              <a:t>(paragraph, story, etc.)</a:t>
            </a:r>
          </a:p>
        </p:txBody>
      </p:sp>
      <p:sp>
        <p:nvSpPr>
          <p:cNvPr id="20" name="Rectangle 19">
            <a:extLst>
              <a:ext uri="{FF2B5EF4-FFF2-40B4-BE49-F238E27FC236}">
                <a16:creationId xmlns:a16="http://schemas.microsoft.com/office/drawing/2014/main" id="{AA68FE1A-0999-454F-B569-574008ABFC2F}"/>
              </a:ext>
            </a:extLst>
          </p:cNvPr>
          <p:cNvSpPr/>
          <p:nvPr/>
        </p:nvSpPr>
        <p:spPr>
          <a:xfrm>
            <a:off x="7989994" y="3573668"/>
            <a:ext cx="3103190" cy="646331"/>
          </a:xfrm>
          <a:prstGeom prst="rect">
            <a:avLst/>
          </a:prstGeom>
        </p:spPr>
        <p:txBody>
          <a:bodyPr wrap="square">
            <a:spAutoFit/>
          </a:bodyPr>
          <a:lstStyle/>
          <a:p>
            <a:pPr algn="ctr"/>
            <a:r>
              <a:rPr lang="en-US" sz="2000" i="1" dirty="0"/>
              <a:t>some output</a:t>
            </a:r>
            <a:br>
              <a:rPr lang="en-US" sz="2000" i="1" dirty="0"/>
            </a:br>
            <a:r>
              <a:rPr lang="en-US" sz="1600" i="1" dirty="0"/>
              <a:t>(question, answer, label, etc.)</a:t>
            </a:r>
            <a:endParaRPr lang="en-US" sz="2000" i="1" dirty="0"/>
          </a:p>
        </p:txBody>
      </p:sp>
      <p:grpSp>
        <p:nvGrpSpPr>
          <p:cNvPr id="24" name="Group 23">
            <a:extLst>
              <a:ext uri="{FF2B5EF4-FFF2-40B4-BE49-F238E27FC236}">
                <a16:creationId xmlns:a16="http://schemas.microsoft.com/office/drawing/2014/main" id="{1C891DAC-67EE-CF46-822C-481B31BD2EA9}"/>
              </a:ext>
            </a:extLst>
          </p:cNvPr>
          <p:cNvGrpSpPr/>
          <p:nvPr/>
        </p:nvGrpSpPr>
        <p:grpSpPr>
          <a:xfrm>
            <a:off x="1332402" y="2682113"/>
            <a:ext cx="4484914" cy="2213749"/>
            <a:chOff x="664028" y="1825625"/>
            <a:chExt cx="4484914" cy="2213749"/>
          </a:xfrm>
        </p:grpSpPr>
        <p:sp>
          <p:nvSpPr>
            <p:cNvPr id="25" name="Google Shape;908;p85">
              <a:extLst>
                <a:ext uri="{FF2B5EF4-FFF2-40B4-BE49-F238E27FC236}">
                  <a16:creationId xmlns:a16="http://schemas.microsoft.com/office/drawing/2014/main" id="{28DF1958-22C0-7547-9F53-C2314ED2DC13}"/>
                </a:ext>
              </a:extLst>
            </p:cNvPr>
            <p:cNvSpPr/>
            <p:nvPr/>
          </p:nvSpPr>
          <p:spPr>
            <a:xfrm>
              <a:off x="664028" y="1825625"/>
              <a:ext cx="4484914" cy="2213749"/>
            </a:xfrm>
            <a:prstGeom prst="rect">
              <a:avLst/>
            </a:prstGeom>
            <a:noFill/>
            <a:ln w="9525" cap="flat" cmpd="sng">
              <a:solidFill>
                <a:srgbClr val="1A4595"/>
              </a:solidFill>
              <a:prstDash val="dash"/>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endParaRPr sz="1333" i="1" dirty="0">
                <a:latin typeface="Lato"/>
                <a:ea typeface="Lato"/>
                <a:cs typeface="Lato"/>
                <a:sym typeface="Lato"/>
              </a:endParaRPr>
            </a:p>
          </p:txBody>
        </p:sp>
        <p:sp>
          <p:nvSpPr>
            <p:cNvPr id="26" name="Google Shape;909;p85">
              <a:extLst>
                <a:ext uri="{FF2B5EF4-FFF2-40B4-BE49-F238E27FC236}">
                  <a16:creationId xmlns:a16="http://schemas.microsoft.com/office/drawing/2014/main" id="{848EFE73-BCCF-BA4E-85AA-5B829B2F2B59}"/>
                </a:ext>
              </a:extLst>
            </p:cNvPr>
            <p:cNvSpPr/>
            <p:nvPr/>
          </p:nvSpPr>
          <p:spPr>
            <a:xfrm>
              <a:off x="819888" y="2377335"/>
              <a:ext cx="1925023"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Positive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27" name="Google Shape;913;p85">
              <a:extLst>
                <a:ext uri="{FF2B5EF4-FFF2-40B4-BE49-F238E27FC236}">
                  <a16:creationId xmlns:a16="http://schemas.microsoft.com/office/drawing/2014/main" id="{D7A3BD6E-BB82-DF4F-AA04-1919008E2CE8}"/>
                </a:ext>
              </a:extLst>
            </p:cNvPr>
            <p:cNvSpPr/>
            <p:nvPr/>
          </p:nvSpPr>
          <p:spPr>
            <a:xfrm>
              <a:off x="802831" y="1981413"/>
              <a:ext cx="751481"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Definition</a:t>
              </a:r>
              <a:endParaRPr dirty="0"/>
            </a:p>
          </p:txBody>
        </p:sp>
        <p:sp>
          <p:nvSpPr>
            <p:cNvPr id="28" name="Google Shape;914;p85">
              <a:extLst>
                <a:ext uri="{FF2B5EF4-FFF2-40B4-BE49-F238E27FC236}">
                  <a16:creationId xmlns:a16="http://schemas.microsoft.com/office/drawing/2014/main" id="{63390683-67A5-DC44-8DD3-9F86FB23CB3F}"/>
                </a:ext>
              </a:extLst>
            </p:cNvPr>
            <p:cNvSpPr/>
            <p:nvPr/>
          </p:nvSpPr>
          <p:spPr>
            <a:xfrm>
              <a:off x="1601082" y="1983521"/>
              <a:ext cx="1190784"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Things to Avoid</a:t>
              </a:r>
              <a:endParaRPr dirty="0"/>
            </a:p>
          </p:txBody>
        </p:sp>
        <p:sp>
          <p:nvSpPr>
            <p:cNvPr id="29" name="Google Shape;915;p85">
              <a:extLst>
                <a:ext uri="{FF2B5EF4-FFF2-40B4-BE49-F238E27FC236}">
                  <a16:creationId xmlns:a16="http://schemas.microsoft.com/office/drawing/2014/main" id="{1B190F03-CE9B-7D42-874D-8267BC8A509A}"/>
                </a:ext>
              </a:extLst>
            </p:cNvPr>
            <p:cNvSpPr/>
            <p:nvPr/>
          </p:nvSpPr>
          <p:spPr>
            <a:xfrm>
              <a:off x="2847602" y="1981413"/>
              <a:ext cx="1434306" cy="2737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Emphasize/Caution</a:t>
              </a:r>
              <a:endParaRPr dirty="0"/>
            </a:p>
          </p:txBody>
        </p:sp>
        <p:sp>
          <p:nvSpPr>
            <p:cNvPr id="30" name="Google Shape;916;p85">
              <a:extLst>
                <a:ext uri="{FF2B5EF4-FFF2-40B4-BE49-F238E27FC236}">
                  <a16:creationId xmlns:a16="http://schemas.microsoft.com/office/drawing/2014/main" id="{64E520D0-2D8E-C545-A7C8-9C1D8AB1A277}"/>
                </a:ext>
              </a:extLst>
            </p:cNvPr>
            <p:cNvSpPr/>
            <p:nvPr/>
          </p:nvSpPr>
          <p:spPr>
            <a:xfrm>
              <a:off x="1129404" y="2754505"/>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31" name="Google Shape;918;p85">
              <a:extLst>
                <a:ext uri="{FF2B5EF4-FFF2-40B4-BE49-F238E27FC236}">
                  <a16:creationId xmlns:a16="http://schemas.microsoft.com/office/drawing/2014/main" id="{3D9128EB-F53B-9A48-9C0D-8246BEC4E131}"/>
                </a:ext>
              </a:extLst>
            </p:cNvPr>
            <p:cNvSpPr/>
            <p:nvPr/>
          </p:nvSpPr>
          <p:spPr>
            <a:xfrm>
              <a:off x="1232008"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2" name="Google Shape;919;p85">
              <a:extLst>
                <a:ext uri="{FF2B5EF4-FFF2-40B4-BE49-F238E27FC236}">
                  <a16:creationId xmlns:a16="http://schemas.microsoft.com/office/drawing/2014/main" id="{D0F2A16F-CC8C-784B-95DD-1EB5024F908A}"/>
                </a:ext>
              </a:extLst>
            </p:cNvPr>
            <p:cNvSpPr/>
            <p:nvPr/>
          </p:nvSpPr>
          <p:spPr>
            <a:xfrm>
              <a:off x="1845024" y="3108815"/>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3" name="Google Shape;920;p85">
              <a:extLst>
                <a:ext uri="{FF2B5EF4-FFF2-40B4-BE49-F238E27FC236}">
                  <a16:creationId xmlns:a16="http://schemas.microsoft.com/office/drawing/2014/main" id="{2C39D4FC-44EC-F148-A677-E9B17127097D}"/>
                </a:ext>
              </a:extLst>
            </p:cNvPr>
            <p:cNvSpPr/>
            <p:nvPr/>
          </p:nvSpPr>
          <p:spPr>
            <a:xfrm>
              <a:off x="1539935" y="339877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Reason</a:t>
              </a:r>
              <a:endParaRPr sz="1600"/>
            </a:p>
          </p:txBody>
        </p:sp>
        <p:sp>
          <p:nvSpPr>
            <p:cNvPr id="34" name="Google Shape;926;p85">
              <a:extLst>
                <a:ext uri="{FF2B5EF4-FFF2-40B4-BE49-F238E27FC236}">
                  <a16:creationId xmlns:a16="http://schemas.microsoft.com/office/drawing/2014/main" id="{16C8B4BE-1195-DC4D-A7D7-6BFECDAAEF0D}"/>
                </a:ext>
              </a:extLst>
            </p:cNvPr>
            <p:cNvSpPr/>
            <p:nvPr/>
          </p:nvSpPr>
          <p:spPr>
            <a:xfrm>
              <a:off x="4337644" y="1981413"/>
              <a:ext cx="642681" cy="273706"/>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333" i="1" dirty="0">
                  <a:latin typeface="Lato"/>
                  <a:ea typeface="Lato"/>
                  <a:cs typeface="Lato"/>
                  <a:sym typeface="Lato"/>
                </a:rPr>
                <a:t>Prompt</a:t>
              </a:r>
              <a:endParaRPr dirty="0"/>
            </a:p>
          </p:txBody>
        </p:sp>
        <p:sp>
          <p:nvSpPr>
            <p:cNvPr id="35" name="Google Shape;909;p85">
              <a:extLst>
                <a:ext uri="{FF2B5EF4-FFF2-40B4-BE49-F238E27FC236}">
                  <a16:creationId xmlns:a16="http://schemas.microsoft.com/office/drawing/2014/main" id="{C78F9F0E-27CE-9543-B1FF-9713DE575E56}"/>
                </a:ext>
              </a:extLst>
            </p:cNvPr>
            <p:cNvSpPr/>
            <p:nvPr/>
          </p:nvSpPr>
          <p:spPr>
            <a:xfrm>
              <a:off x="3024523" y="2374028"/>
              <a:ext cx="1937806" cy="1485091"/>
            </a:xfrm>
            <a:prstGeom prst="rect">
              <a:avLst/>
            </a:prstGeom>
            <a:noFill/>
            <a:ln w="9525" cap="flat" cmpd="sng">
              <a:solidFill>
                <a:srgbClr val="1A4595"/>
              </a:solidFill>
              <a:prstDash val="dash"/>
              <a:round/>
              <a:headEnd type="none" w="sm" len="sm"/>
              <a:tailEnd type="none" w="sm" len="sm"/>
            </a:ln>
          </p:spPr>
          <p:txBody>
            <a:bodyPr spcFirstLastPara="1" wrap="square" lIns="121900" tIns="91440" rIns="121900" bIns="121900" anchor="t" anchorCtr="0">
              <a:noAutofit/>
            </a:bodyPr>
            <a:lstStyle/>
            <a:p>
              <a:pPr algn="ctr">
                <a:spcBef>
                  <a:spcPts val="0"/>
                </a:spcBef>
                <a:spcAft>
                  <a:spcPts val="0"/>
                </a:spcAft>
              </a:pPr>
              <a:r>
                <a:rPr lang="en" sz="1333" b="1" dirty="0">
                  <a:solidFill>
                    <a:srgbClr val="980000"/>
                  </a:solidFill>
                  <a:latin typeface="Lato"/>
                  <a:ea typeface="Lato"/>
                  <a:cs typeface="Lato"/>
                  <a:sym typeface="Lato"/>
                </a:rPr>
                <a:t>Negative Examples:</a:t>
              </a:r>
              <a:r>
                <a:rPr lang="en" sz="1333" b="1" dirty="0">
                  <a:latin typeface="Lato"/>
                  <a:ea typeface="Lato"/>
                  <a:cs typeface="Lato"/>
                  <a:sym typeface="Lato"/>
                </a:rPr>
                <a:t> </a:t>
              </a:r>
              <a:endParaRPr sz="1333" b="1" i="1" dirty="0">
                <a:latin typeface="Lato"/>
                <a:ea typeface="Lato"/>
                <a:cs typeface="Lato"/>
                <a:sym typeface="Lato"/>
              </a:endParaRPr>
            </a:p>
          </p:txBody>
        </p:sp>
        <p:sp>
          <p:nvSpPr>
            <p:cNvPr id="36" name="Google Shape;916;p85">
              <a:extLst>
                <a:ext uri="{FF2B5EF4-FFF2-40B4-BE49-F238E27FC236}">
                  <a16:creationId xmlns:a16="http://schemas.microsoft.com/office/drawing/2014/main" id="{A120002A-FD39-944D-857D-DC37F22BFF39}"/>
                </a:ext>
              </a:extLst>
            </p:cNvPr>
            <p:cNvSpPr/>
            <p:nvPr/>
          </p:nvSpPr>
          <p:spPr>
            <a:xfrm>
              <a:off x="3354966" y="2751198"/>
              <a:ext cx="1340810" cy="9321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121900" anchor="t" anchorCtr="0">
              <a:noAutofit/>
            </a:bodyPr>
            <a:lstStyle/>
            <a:p>
              <a:pPr algn="ctr">
                <a:spcBef>
                  <a:spcPts val="0"/>
                </a:spcBef>
                <a:spcAft>
                  <a:spcPts val="0"/>
                </a:spcAft>
              </a:pPr>
              <a:r>
                <a:rPr lang="en" sz="1333" i="1" dirty="0">
                  <a:latin typeface="Lato"/>
                  <a:ea typeface="Lato"/>
                  <a:cs typeface="Lato"/>
                  <a:sym typeface="Lato"/>
                </a:rPr>
                <a:t>Positive example</a:t>
              </a:r>
              <a:endParaRPr dirty="0"/>
            </a:p>
          </p:txBody>
        </p:sp>
        <p:sp>
          <p:nvSpPr>
            <p:cNvPr id="37" name="Google Shape;918;p85">
              <a:extLst>
                <a:ext uri="{FF2B5EF4-FFF2-40B4-BE49-F238E27FC236}">
                  <a16:creationId xmlns:a16="http://schemas.microsoft.com/office/drawing/2014/main" id="{AF45C007-4AB5-EB40-8B27-C4D2E79970B8}"/>
                </a:ext>
              </a:extLst>
            </p:cNvPr>
            <p:cNvSpPr/>
            <p:nvPr/>
          </p:nvSpPr>
          <p:spPr>
            <a:xfrm>
              <a:off x="3457570"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a:latin typeface="Lato"/>
                  <a:ea typeface="Lato"/>
                  <a:cs typeface="Lato"/>
                  <a:sym typeface="Lato"/>
                </a:rPr>
                <a:t>Input</a:t>
              </a:r>
              <a:endParaRPr sz="1600" dirty="0"/>
            </a:p>
          </p:txBody>
        </p:sp>
        <p:sp>
          <p:nvSpPr>
            <p:cNvPr id="38" name="Google Shape;919;p85">
              <a:extLst>
                <a:ext uri="{FF2B5EF4-FFF2-40B4-BE49-F238E27FC236}">
                  <a16:creationId xmlns:a16="http://schemas.microsoft.com/office/drawing/2014/main" id="{BA6C53D0-D09F-9749-A4A2-8D74E5C31325}"/>
                </a:ext>
              </a:extLst>
            </p:cNvPr>
            <p:cNvSpPr/>
            <p:nvPr/>
          </p:nvSpPr>
          <p:spPr>
            <a:xfrm>
              <a:off x="4070586" y="3105508"/>
              <a:ext cx="5400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Output</a:t>
              </a:r>
              <a:endParaRPr sz="1600" dirty="0"/>
            </a:p>
          </p:txBody>
        </p:sp>
        <p:sp>
          <p:nvSpPr>
            <p:cNvPr id="39" name="Google Shape;920;p85">
              <a:extLst>
                <a:ext uri="{FF2B5EF4-FFF2-40B4-BE49-F238E27FC236}">
                  <a16:creationId xmlns:a16="http://schemas.microsoft.com/office/drawing/2014/main" id="{84DEF510-459B-1F4A-9805-46DBC9149F5E}"/>
                </a:ext>
              </a:extLst>
            </p:cNvPr>
            <p:cNvSpPr/>
            <p:nvPr/>
          </p:nvSpPr>
          <p:spPr>
            <a:xfrm>
              <a:off x="3441200" y="3379214"/>
              <a:ext cx="509376"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Reason</a:t>
              </a:r>
              <a:endParaRPr sz="1600" dirty="0"/>
            </a:p>
          </p:txBody>
        </p:sp>
        <p:sp>
          <p:nvSpPr>
            <p:cNvPr id="41" name="Google Shape;924;p85">
              <a:extLst>
                <a:ext uri="{FF2B5EF4-FFF2-40B4-BE49-F238E27FC236}">
                  <a16:creationId xmlns:a16="http://schemas.microsoft.com/office/drawing/2014/main" id="{3561DD83-9D3B-8149-A3E2-0FE28946B763}"/>
                </a:ext>
              </a:extLst>
            </p:cNvPr>
            <p:cNvSpPr/>
            <p:nvPr/>
          </p:nvSpPr>
          <p:spPr>
            <a:xfrm>
              <a:off x="3981976" y="3379653"/>
              <a:ext cx="682400" cy="20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r>
                <a:rPr lang="en" sz="1067" i="1" dirty="0">
                  <a:latin typeface="Lato"/>
                  <a:ea typeface="Lato"/>
                  <a:cs typeface="Lato"/>
                  <a:sym typeface="Lato"/>
                </a:rPr>
                <a:t>Suggestion</a:t>
              </a:r>
              <a:endParaRPr sz="1600" dirty="0"/>
            </a:p>
          </p:txBody>
        </p:sp>
      </p:grpSp>
      <p:cxnSp>
        <p:nvCxnSpPr>
          <p:cNvPr id="49" name="Elbow Connector 48">
            <a:extLst>
              <a:ext uri="{FF2B5EF4-FFF2-40B4-BE49-F238E27FC236}">
                <a16:creationId xmlns:a16="http://schemas.microsoft.com/office/drawing/2014/main" id="{2899DBE0-7547-3947-A150-12C20B3D28D8}"/>
              </a:ext>
            </a:extLst>
          </p:cNvPr>
          <p:cNvCxnSpPr>
            <a:cxnSpLocks/>
            <a:stCxn id="51" idx="3"/>
          </p:cNvCxnSpPr>
          <p:nvPr/>
        </p:nvCxnSpPr>
        <p:spPr>
          <a:xfrm flipV="1">
            <a:off x="7924699" y="3789070"/>
            <a:ext cx="574902" cy="1393743"/>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pic>
        <p:nvPicPr>
          <p:cNvPr id="51" name="Picture 50">
            <a:extLst>
              <a:ext uri="{FF2B5EF4-FFF2-40B4-BE49-F238E27FC236}">
                <a16:creationId xmlns:a16="http://schemas.microsoft.com/office/drawing/2014/main" id="{9FD206DE-1B74-774B-8B70-B0BC169F925F}"/>
              </a:ext>
            </a:extLst>
          </p:cNvPr>
          <p:cNvPicPr>
            <a:picLocks noChangeAspect="1"/>
          </p:cNvPicPr>
          <p:nvPr/>
        </p:nvPicPr>
        <p:blipFill>
          <a:blip r:embed="rId3"/>
          <a:stretch>
            <a:fillRect/>
          </a:stretch>
        </p:blipFill>
        <p:spPr>
          <a:xfrm>
            <a:off x="6610000" y="4673009"/>
            <a:ext cx="1314699" cy="1019608"/>
          </a:xfrm>
          <a:prstGeom prst="rect">
            <a:avLst/>
          </a:prstGeom>
        </p:spPr>
      </p:pic>
      <p:sp>
        <p:nvSpPr>
          <p:cNvPr id="52" name="Rectangle 51">
            <a:extLst>
              <a:ext uri="{FF2B5EF4-FFF2-40B4-BE49-F238E27FC236}">
                <a16:creationId xmlns:a16="http://schemas.microsoft.com/office/drawing/2014/main" id="{33409C1D-5CE5-6146-B681-EEE3D59A641D}"/>
              </a:ext>
            </a:extLst>
          </p:cNvPr>
          <p:cNvSpPr/>
          <p:nvPr/>
        </p:nvSpPr>
        <p:spPr>
          <a:xfrm>
            <a:off x="6610010" y="3497367"/>
            <a:ext cx="1314689" cy="584775"/>
          </a:xfrm>
          <a:prstGeom prst="rect">
            <a:avLst/>
          </a:prstGeom>
        </p:spPr>
        <p:txBody>
          <a:bodyPr wrap="square">
            <a:spAutoFit/>
          </a:bodyPr>
          <a:lstStyle/>
          <a:p>
            <a:pPr algn="ctr"/>
            <a:r>
              <a:rPr lang="en-US" sz="3200" i="1" dirty="0">
                <a:latin typeface="Times New Roman" panose="02020603050405020304" pitchFamily="18" charset="0"/>
                <a:cs typeface="Times New Roman" panose="02020603050405020304" pitchFamily="18" charset="0"/>
              </a:rPr>
              <a:t>enc(.)</a:t>
            </a:r>
          </a:p>
        </p:txBody>
      </p:sp>
      <p:cxnSp>
        <p:nvCxnSpPr>
          <p:cNvPr id="53" name="Elbow Connector 52">
            <a:extLst>
              <a:ext uri="{FF2B5EF4-FFF2-40B4-BE49-F238E27FC236}">
                <a16:creationId xmlns:a16="http://schemas.microsoft.com/office/drawing/2014/main" id="{C1C8F360-E141-6548-BF4E-AB64BB3E7E88}"/>
              </a:ext>
            </a:extLst>
          </p:cNvPr>
          <p:cNvCxnSpPr>
            <a:cxnSpLocks/>
            <a:stCxn id="52" idx="2"/>
            <a:endCxn id="51" idx="0"/>
          </p:cNvCxnSpPr>
          <p:nvPr/>
        </p:nvCxnSpPr>
        <p:spPr>
          <a:xfrm rot="5400000">
            <a:off x="6971920" y="4377573"/>
            <a:ext cx="590867" cy="5"/>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82DE9E8-BA57-0D42-ADCE-0FD1551CFBAD}"/>
              </a:ext>
            </a:extLst>
          </p:cNvPr>
          <p:cNvCxnSpPr>
            <a:cxnSpLocks/>
          </p:cNvCxnSpPr>
          <p:nvPr/>
        </p:nvCxnSpPr>
        <p:spPr>
          <a:xfrm>
            <a:off x="7245560" y="2172443"/>
            <a:ext cx="0" cy="110314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EEAF6B1B-9425-254F-924E-B360D0267CA6}"/>
              </a:ext>
            </a:extLst>
          </p:cNvPr>
          <p:cNvCxnSpPr>
            <a:cxnSpLocks/>
          </p:cNvCxnSpPr>
          <p:nvPr/>
        </p:nvCxnSpPr>
        <p:spPr>
          <a:xfrm flipV="1">
            <a:off x="5817316" y="3785812"/>
            <a:ext cx="848380" cy="3176"/>
          </a:xfrm>
          <a:prstGeom prst="bentConnector3">
            <a:avLst>
              <a:gd name="adj1" fmla="val 50000"/>
            </a:avLst>
          </a:prstGeom>
          <a:ln w="38100">
            <a:solidFill>
              <a:schemeClr val="tx1">
                <a:lumMod val="50000"/>
              </a:schemeClr>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11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AE95-F1C0-3341-9E0F-D02D2638D5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AB44D6-4AF6-394D-81F4-EFF16E4FF2F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9B06CCB-BAF6-BC4A-8501-75769562EF6A}"/>
              </a:ext>
            </a:extLst>
          </p:cNvPr>
          <p:cNvSpPr>
            <a:spLocks noGrp="1"/>
          </p:cNvSpPr>
          <p:nvPr>
            <p:ph type="sldNum" sz="quarter" idx="10"/>
          </p:nvPr>
        </p:nvSpPr>
        <p:spPr/>
        <p:txBody>
          <a:bodyPr/>
          <a:lstStyle/>
          <a:p>
            <a:pPr>
              <a:defRPr/>
            </a:pPr>
            <a:fld id="{0121240C-47AF-2F4D-83B3-CC3EDF50F794}" type="slidenum">
              <a:rPr lang="en-US" smtClean="0"/>
              <a:pPr>
                <a:defRPr/>
              </a:pPr>
              <a:t>49</a:t>
            </a:fld>
            <a:endParaRPr lang="en-US" dirty="0"/>
          </a:p>
        </p:txBody>
      </p:sp>
      <p:sp>
        <p:nvSpPr>
          <p:cNvPr id="5" name="Google Shape;1037;p96">
            <a:extLst>
              <a:ext uri="{FF2B5EF4-FFF2-40B4-BE49-F238E27FC236}">
                <a16:creationId xmlns:a16="http://schemas.microsoft.com/office/drawing/2014/main" id="{1844F55E-4DD4-CE49-93AA-0D71E24F8ED4}"/>
              </a:ext>
            </a:extLst>
          </p:cNvPr>
          <p:cNvSpPr txBox="1"/>
          <p:nvPr/>
        </p:nvSpPr>
        <p:spPr>
          <a:xfrm>
            <a:off x="4597299" y="1920915"/>
            <a:ext cx="4083442" cy="301617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spAutoFit/>
          </a:bodyPr>
          <a:lstStyle/>
          <a:p>
            <a:pPr>
              <a:spcBef>
                <a:spcPts val="0"/>
              </a:spcBef>
              <a:spcAft>
                <a:spcPts val="0"/>
              </a:spcAft>
            </a:pPr>
            <a:r>
              <a:rPr lang="en" dirty="0">
                <a:latin typeface="Consolas"/>
                <a:ea typeface="Consolas"/>
                <a:cs typeface="Consolas"/>
                <a:sym typeface="Consolas"/>
              </a:rPr>
              <a:t>“definition: </a:t>
            </a:r>
            <a:r>
              <a:rPr lang="en" dirty="0">
                <a:solidFill>
                  <a:srgbClr val="9900FF"/>
                </a:solidFill>
                <a:latin typeface="Consolas"/>
                <a:ea typeface="Consolas"/>
                <a:cs typeface="Consolas"/>
                <a:sym typeface="Consolas"/>
              </a:rPr>
              <a:t>${def} </a:t>
            </a:r>
          </a:p>
          <a:p>
            <a:pPr>
              <a:spcBef>
                <a:spcPts val="0"/>
              </a:spcBef>
              <a:spcAft>
                <a:spcPts val="0"/>
              </a:spcAft>
            </a:pPr>
            <a:r>
              <a:rPr lang="en-US" dirty="0">
                <a:latin typeface="Consolas"/>
                <a:ea typeface="Consolas"/>
                <a:cs typeface="Consolas"/>
                <a:sym typeface="Consolas"/>
              </a:rPr>
              <a:t> things to avoid</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${avoid} </a:t>
            </a:r>
          </a:p>
          <a:p>
            <a:pPr>
              <a:spcBef>
                <a:spcPts val="0"/>
              </a:spcBef>
              <a:spcAft>
                <a:spcPts val="0"/>
              </a:spcAft>
            </a:pPr>
            <a:r>
              <a:rPr lang="en-US" dirty="0">
                <a:latin typeface="Consolas"/>
                <a:ea typeface="Consolas"/>
                <a:cs typeface="Consolas"/>
                <a:sym typeface="Consolas"/>
              </a:rPr>
              <a:t> emphasis/caution</a:t>
            </a:r>
            <a:r>
              <a:rPr lang="en" dirty="0">
                <a:latin typeface="Consolas"/>
                <a:ea typeface="Consolas"/>
                <a:cs typeface="Consolas"/>
                <a:sym typeface="Consolas"/>
              </a:rPr>
              <a:t>: </a:t>
            </a:r>
            <a:r>
              <a:rPr lang="en" dirty="0">
                <a:solidFill>
                  <a:srgbClr val="9900FF"/>
                </a:solidFill>
                <a:latin typeface="Consolas"/>
                <a:ea typeface="Consolas"/>
                <a:cs typeface="Consolas"/>
                <a:sym typeface="Consolas"/>
              </a:rPr>
              <a:t>${emphasis} </a:t>
            </a:r>
            <a:endParaRPr lang="en" dirty="0">
              <a:latin typeface="Consolas"/>
              <a:ea typeface="Consolas"/>
              <a:cs typeface="Consolas"/>
              <a:sym typeface="Consolas"/>
            </a:endParaRPr>
          </a:p>
          <a:p>
            <a:pPr>
              <a:spcBef>
                <a:spcPts val="0"/>
              </a:spcBef>
              <a:spcAft>
                <a:spcPts val="0"/>
              </a:spcAft>
            </a:pPr>
            <a:r>
              <a:rPr lang="en-US" dirty="0">
                <a:latin typeface="Consolas"/>
                <a:ea typeface="Consolas"/>
                <a:cs typeface="Consolas"/>
                <a:sym typeface="Consolas"/>
              </a:rPr>
              <a:t> Positive example1</a:t>
            </a:r>
            <a:r>
              <a:rPr lang="en" dirty="0">
                <a:latin typeface="Consolas"/>
                <a:ea typeface="Consolas"/>
                <a:cs typeface="Consolas"/>
                <a:sym typeface="Consolas"/>
              </a:rPr>
              <a:t>:</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ex_in</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ex_out</a:t>
            </a:r>
            <a:r>
              <a:rPr lang="en" dirty="0">
                <a:solidFill>
                  <a:srgbClr val="9900FF"/>
                </a:solidFill>
                <a:latin typeface="Consolas"/>
                <a:ea typeface="Consolas"/>
                <a:cs typeface="Consolas"/>
                <a:sym typeface="Consolas"/>
              </a:rPr>
              <a: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reason: </a:t>
            </a:r>
            <a:r>
              <a:rPr lang="en" dirty="0">
                <a:solidFill>
                  <a:srgbClr val="9900FF"/>
                </a:solidFill>
                <a:latin typeface="Consolas"/>
                <a:ea typeface="Consolas"/>
                <a:cs typeface="Consolas"/>
                <a:sym typeface="Consolas"/>
              </a:rPr>
              <a:t>${</a:t>
            </a:r>
            <a:r>
              <a:rPr lang="en" dirty="0" err="1">
                <a:solidFill>
                  <a:srgbClr val="9900FF"/>
                </a:solidFill>
                <a:latin typeface="Consolas"/>
                <a:ea typeface="Consolas"/>
                <a:cs typeface="Consolas"/>
                <a:sym typeface="Consolas"/>
              </a:rPr>
              <a:t>ex_reas</a:t>
            </a:r>
            <a:r>
              <a:rPr lang="en" dirty="0">
                <a:solidFill>
                  <a:srgbClr val="9900FF"/>
                </a:solidFill>
                <a:latin typeface="Consolas"/>
                <a:ea typeface="Consolas"/>
                <a:cs typeface="Consolas"/>
                <a:sym typeface="Consolas"/>
              </a:rPr>
              <a:t>}</a:t>
            </a:r>
            <a:endParaRPr lang="en" dirty="0">
              <a:latin typeface="Consolas"/>
              <a:ea typeface="Consolas"/>
              <a:cs typeface="Consolas"/>
              <a:sym typeface="Consolas"/>
            </a:endParaRPr>
          </a:p>
          <a:p>
            <a:pPr>
              <a:spcBef>
                <a:spcPts val="0"/>
              </a:spcBef>
              <a:spcAft>
                <a:spcPts val="0"/>
              </a:spcAft>
            </a:pPr>
            <a:r>
              <a:rPr lang="en" dirty="0">
                <a:latin typeface="Consolas"/>
                <a:ea typeface="Consolas"/>
                <a:cs typeface="Consolas"/>
                <a:sym typeface="Consolas"/>
              </a:rPr>
              <a:t> prompt:</a:t>
            </a:r>
            <a:r>
              <a:rPr lang="en" dirty="0">
                <a:solidFill>
                  <a:srgbClr val="9900FF"/>
                </a:solidFill>
                <a:latin typeface="Consolas"/>
                <a:ea typeface="Consolas"/>
                <a:cs typeface="Consolas"/>
                <a:sym typeface="Consolas"/>
              </a:rPr>
              <a:t>${prompt}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input: </a:t>
            </a:r>
            <a:r>
              <a:rPr lang="en" dirty="0">
                <a:solidFill>
                  <a:srgbClr val="9900FF"/>
                </a:solidFill>
                <a:latin typeface="Consolas"/>
                <a:ea typeface="Consolas"/>
                <a:cs typeface="Consolas"/>
                <a:sym typeface="Consolas"/>
              </a:rPr>
              <a:t>${input}</a:t>
            </a:r>
            <a:r>
              <a:rPr lang="en" dirty="0">
                <a:latin typeface="Consolas"/>
                <a:ea typeface="Consolas"/>
                <a:cs typeface="Consolas"/>
                <a:sym typeface="Consolas"/>
              </a:rPr>
              <a:t> </a:t>
            </a:r>
          </a:p>
          <a:p>
            <a:pPr>
              <a:spcBef>
                <a:spcPts val="0"/>
              </a:spcBef>
              <a:spcAft>
                <a:spcPts val="0"/>
              </a:spcAft>
            </a:pPr>
            <a:r>
              <a:rPr lang="en" dirty="0">
                <a:latin typeface="Consolas"/>
                <a:ea typeface="Consolas"/>
                <a:cs typeface="Consolas"/>
                <a:sym typeface="Consolas"/>
              </a:rPr>
              <a:t> output:”</a:t>
            </a:r>
            <a:endParaRPr dirty="0">
              <a:latin typeface="Consolas"/>
              <a:ea typeface="Consolas"/>
              <a:cs typeface="Consolas"/>
              <a:sym typeface="Consolas"/>
            </a:endParaRPr>
          </a:p>
        </p:txBody>
      </p:sp>
    </p:spTree>
    <p:extLst>
      <p:ext uri="{BB962C8B-B14F-4D97-AF65-F5344CB8AC3E}">
        <p14:creationId xmlns:p14="http://schemas.microsoft.com/office/powerpoint/2010/main" val="28254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C47D838-FA31-2F4F-BA91-BB72D3A9E798}"/>
              </a:ext>
            </a:extLst>
          </p:cNvPr>
          <p:cNvSpPr/>
          <p:nvPr/>
        </p:nvSpPr>
        <p:spPr>
          <a:xfrm>
            <a:off x="2023695" y="2454812"/>
            <a:ext cx="7877951" cy="3874628"/>
          </a:xfrm>
          <a:prstGeom prst="ellipse">
            <a:avLst/>
          </a:prstGeom>
          <a:solidFill>
            <a:schemeClr val="bg1">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A4A93-514E-CE4D-A3D2-0641CD91D8DE}"/>
              </a:ext>
            </a:extLst>
          </p:cNvPr>
          <p:cNvSpPr>
            <a:spLocks noGrp="1"/>
          </p:cNvSpPr>
          <p:nvPr>
            <p:ph type="title"/>
          </p:nvPr>
        </p:nvSpPr>
        <p:spPr/>
        <p:txBody>
          <a:bodyPr/>
          <a:lstStyle/>
          <a:p>
            <a:r>
              <a:rPr lang="en-US" dirty="0"/>
              <a:t>Limits of Our Progress</a:t>
            </a:r>
          </a:p>
        </p:txBody>
      </p:sp>
      <p:sp>
        <p:nvSpPr>
          <p:cNvPr id="3" name="Content Placeholder 2">
            <a:extLst>
              <a:ext uri="{FF2B5EF4-FFF2-40B4-BE49-F238E27FC236}">
                <a16:creationId xmlns:a16="http://schemas.microsoft.com/office/drawing/2014/main" id="{92B2EC28-932F-0A48-BC55-C0B42EBB5F3A}"/>
              </a:ext>
            </a:extLst>
          </p:cNvPr>
          <p:cNvSpPr>
            <a:spLocks noGrp="1"/>
          </p:cNvSpPr>
          <p:nvPr>
            <p:ph idx="1"/>
          </p:nvPr>
        </p:nvSpPr>
        <p:spPr/>
        <p:txBody>
          <a:bodyPr/>
          <a:lstStyle/>
          <a:p>
            <a:r>
              <a:rPr lang="en-US" dirty="0"/>
              <a:t>Successes in NLP are focused on niche domains</a:t>
            </a:r>
          </a:p>
        </p:txBody>
      </p:sp>
      <p:sp>
        <p:nvSpPr>
          <p:cNvPr id="4" name="Slide Number Placeholder 3">
            <a:extLst>
              <a:ext uri="{FF2B5EF4-FFF2-40B4-BE49-F238E27FC236}">
                <a16:creationId xmlns:a16="http://schemas.microsoft.com/office/drawing/2014/main" id="{B4EF0DE4-419C-A344-9886-B771B4C04E75}"/>
              </a:ext>
            </a:extLst>
          </p:cNvPr>
          <p:cNvSpPr>
            <a:spLocks noGrp="1"/>
          </p:cNvSpPr>
          <p:nvPr>
            <p:ph type="sldNum" sz="quarter" idx="10"/>
          </p:nvPr>
        </p:nvSpPr>
        <p:spPr/>
        <p:txBody>
          <a:bodyPr/>
          <a:lstStyle/>
          <a:p>
            <a:pPr>
              <a:defRPr/>
            </a:pPr>
            <a:fld id="{0121240C-47AF-2F4D-83B3-CC3EDF50F794}" type="slidenum">
              <a:rPr lang="en-US" smtClean="0"/>
              <a:pPr>
                <a:defRPr/>
              </a:pPr>
              <a:t>5</a:t>
            </a:fld>
            <a:endParaRPr lang="en-US" dirty="0"/>
          </a:p>
        </p:txBody>
      </p:sp>
      <p:grpSp>
        <p:nvGrpSpPr>
          <p:cNvPr id="20" name="Group 19">
            <a:extLst>
              <a:ext uri="{FF2B5EF4-FFF2-40B4-BE49-F238E27FC236}">
                <a16:creationId xmlns:a16="http://schemas.microsoft.com/office/drawing/2014/main" id="{1D3E7EC9-7E44-5143-BA83-CCEE2A555079}"/>
              </a:ext>
            </a:extLst>
          </p:cNvPr>
          <p:cNvGrpSpPr/>
          <p:nvPr/>
        </p:nvGrpSpPr>
        <p:grpSpPr>
          <a:xfrm>
            <a:off x="7233016" y="3796457"/>
            <a:ext cx="2170271" cy="1404090"/>
            <a:chOff x="7183778" y="3683913"/>
            <a:chExt cx="2170271" cy="1404090"/>
          </a:xfrm>
        </p:grpSpPr>
        <p:sp>
          <p:nvSpPr>
            <p:cNvPr id="8" name="Oval 7">
              <a:extLst>
                <a:ext uri="{FF2B5EF4-FFF2-40B4-BE49-F238E27FC236}">
                  <a16:creationId xmlns:a16="http://schemas.microsoft.com/office/drawing/2014/main" id="{E59DD53A-B426-AC40-A36E-4120C1B9B3CC}"/>
                </a:ext>
              </a:extLst>
            </p:cNvPr>
            <p:cNvSpPr/>
            <p:nvPr/>
          </p:nvSpPr>
          <p:spPr>
            <a:xfrm>
              <a:off x="7183778" y="3683913"/>
              <a:ext cx="2170271" cy="1404090"/>
            </a:xfrm>
            <a:prstGeom prst="ellipse">
              <a:avLst/>
            </a:prstGeom>
            <a:solidFill>
              <a:srgbClr val="00B050">
                <a:alpha val="36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008478F-27D8-F74D-8B1A-74CF4CD10412}"/>
                </a:ext>
              </a:extLst>
            </p:cNvPr>
            <p:cNvSpPr txBox="1"/>
            <p:nvPr/>
          </p:nvSpPr>
          <p:spPr>
            <a:xfrm>
              <a:off x="7238083" y="3920518"/>
              <a:ext cx="2061662" cy="572733"/>
            </a:xfrm>
            <a:prstGeom prst="rect">
              <a:avLst/>
            </a:prstGeom>
            <a:noFill/>
          </p:spPr>
          <p:txBody>
            <a:bodyPr wrap="square" rtlCol="0">
              <a:spAutoFit/>
            </a:bodyPr>
            <a:lstStyle/>
            <a:p>
              <a:pPr algn="ctr"/>
              <a:r>
                <a:rPr lang="en-US" sz="2000" b="1" dirty="0" err="1"/>
                <a:t>NarrativeQA</a:t>
              </a:r>
              <a:endParaRPr lang="en-US" sz="2000" b="1" dirty="0"/>
            </a:p>
            <a:p>
              <a:pPr algn="ctr"/>
              <a:r>
                <a:rPr lang="en-US" dirty="0"/>
                <a:t>Narrative understanding</a:t>
              </a:r>
            </a:p>
          </p:txBody>
        </p:sp>
      </p:grpSp>
      <p:grpSp>
        <p:nvGrpSpPr>
          <p:cNvPr id="19" name="Group 18">
            <a:extLst>
              <a:ext uri="{FF2B5EF4-FFF2-40B4-BE49-F238E27FC236}">
                <a16:creationId xmlns:a16="http://schemas.microsoft.com/office/drawing/2014/main" id="{057A9094-491C-724A-823A-431540E0F40B}"/>
              </a:ext>
            </a:extLst>
          </p:cNvPr>
          <p:cNvGrpSpPr/>
          <p:nvPr/>
        </p:nvGrpSpPr>
        <p:grpSpPr>
          <a:xfrm>
            <a:off x="4866708" y="3025557"/>
            <a:ext cx="2141545" cy="1408058"/>
            <a:chOff x="4817470" y="2913013"/>
            <a:chExt cx="2141545" cy="1408058"/>
          </a:xfrm>
        </p:grpSpPr>
        <p:sp>
          <p:nvSpPr>
            <p:cNvPr id="6" name="Oval 5">
              <a:extLst>
                <a:ext uri="{FF2B5EF4-FFF2-40B4-BE49-F238E27FC236}">
                  <a16:creationId xmlns:a16="http://schemas.microsoft.com/office/drawing/2014/main" id="{004EF460-0916-834A-9F22-9D494EB39F6F}"/>
                </a:ext>
              </a:extLst>
            </p:cNvPr>
            <p:cNvSpPr/>
            <p:nvPr/>
          </p:nvSpPr>
          <p:spPr>
            <a:xfrm>
              <a:off x="4817470" y="2913013"/>
              <a:ext cx="2141545" cy="1408058"/>
            </a:xfrm>
            <a:prstGeom prst="ellipse">
              <a:avLst/>
            </a:prstGeom>
            <a:solidFill>
              <a:srgbClr val="FF0000">
                <a:alpha val="20000"/>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CAAAE5-8D8A-BF48-B4AA-4D2BD85B88FD}"/>
                </a:ext>
              </a:extLst>
            </p:cNvPr>
            <p:cNvSpPr txBox="1"/>
            <p:nvPr/>
          </p:nvSpPr>
          <p:spPr>
            <a:xfrm>
              <a:off x="4895230" y="3257732"/>
              <a:ext cx="1959899" cy="437946"/>
            </a:xfrm>
            <a:prstGeom prst="rect">
              <a:avLst/>
            </a:prstGeom>
            <a:noFill/>
          </p:spPr>
          <p:txBody>
            <a:bodyPr wrap="square" rtlCol="0">
              <a:spAutoFit/>
            </a:bodyPr>
            <a:lstStyle/>
            <a:p>
              <a:pPr algn="ctr"/>
              <a:r>
                <a:rPr lang="en-US" sz="2000" b="1" dirty="0" err="1"/>
                <a:t>HotpotQA</a:t>
              </a:r>
              <a:endParaRPr lang="en-US" sz="1600" b="1" dirty="0"/>
            </a:p>
            <a:p>
              <a:pPr algn="ctr"/>
              <a:r>
                <a:rPr lang="en-US" sz="1600" dirty="0"/>
                <a:t>Multi-hop reasoning</a:t>
              </a:r>
            </a:p>
          </p:txBody>
        </p:sp>
      </p:grpSp>
      <p:grpSp>
        <p:nvGrpSpPr>
          <p:cNvPr id="18" name="Group 17">
            <a:extLst>
              <a:ext uri="{FF2B5EF4-FFF2-40B4-BE49-F238E27FC236}">
                <a16:creationId xmlns:a16="http://schemas.microsoft.com/office/drawing/2014/main" id="{7809EC7C-DC2E-884A-962F-F9F88EEE875C}"/>
              </a:ext>
            </a:extLst>
          </p:cNvPr>
          <p:cNvGrpSpPr/>
          <p:nvPr/>
        </p:nvGrpSpPr>
        <p:grpSpPr>
          <a:xfrm>
            <a:off x="2544912" y="3687453"/>
            <a:ext cx="2144183" cy="1428779"/>
            <a:chOff x="2495674" y="3574909"/>
            <a:chExt cx="2144183" cy="1428779"/>
          </a:xfrm>
        </p:grpSpPr>
        <p:sp>
          <p:nvSpPr>
            <p:cNvPr id="5" name="Oval 4">
              <a:extLst>
                <a:ext uri="{FF2B5EF4-FFF2-40B4-BE49-F238E27FC236}">
                  <a16:creationId xmlns:a16="http://schemas.microsoft.com/office/drawing/2014/main" id="{53921619-1257-7841-BBA8-78712462B99D}"/>
                </a:ext>
              </a:extLst>
            </p:cNvPr>
            <p:cNvSpPr/>
            <p:nvPr/>
          </p:nvSpPr>
          <p:spPr>
            <a:xfrm>
              <a:off x="2498312" y="3574909"/>
              <a:ext cx="2141545" cy="1428779"/>
            </a:xfrm>
            <a:prstGeom prst="ellipse">
              <a:avLst/>
            </a:prstGeom>
            <a:solidFill>
              <a:schemeClr val="tx2">
                <a:lumMod val="20000"/>
                <a:lumOff val="80000"/>
                <a:alpha val="4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69CF4FE-6835-9942-A27D-C6FD30FD4826}"/>
                </a:ext>
              </a:extLst>
            </p:cNvPr>
            <p:cNvSpPr txBox="1"/>
            <p:nvPr/>
          </p:nvSpPr>
          <p:spPr>
            <a:xfrm>
              <a:off x="2495674" y="3872688"/>
              <a:ext cx="2141545" cy="923330"/>
            </a:xfrm>
            <a:prstGeom prst="rect">
              <a:avLst/>
            </a:prstGeom>
            <a:noFill/>
          </p:spPr>
          <p:txBody>
            <a:bodyPr wrap="square" rtlCol="0">
              <a:spAutoFit/>
            </a:bodyPr>
            <a:lstStyle/>
            <a:p>
              <a:pPr algn="ctr"/>
              <a:r>
                <a:rPr lang="en-US" b="1" dirty="0" err="1"/>
                <a:t>SQuAD</a:t>
              </a:r>
              <a:endParaRPr lang="en-US" b="1" dirty="0"/>
            </a:p>
            <a:p>
              <a:pPr algn="ctr"/>
              <a:r>
                <a:rPr lang="en-US" dirty="0"/>
                <a:t>Predicate/argument structure</a:t>
              </a:r>
            </a:p>
          </p:txBody>
        </p:sp>
      </p:grpSp>
      <p:grpSp>
        <p:nvGrpSpPr>
          <p:cNvPr id="21" name="Group 20">
            <a:extLst>
              <a:ext uri="{FF2B5EF4-FFF2-40B4-BE49-F238E27FC236}">
                <a16:creationId xmlns:a16="http://schemas.microsoft.com/office/drawing/2014/main" id="{25BBA5EE-5931-7D42-9D99-04920F6FCCFC}"/>
              </a:ext>
            </a:extLst>
          </p:cNvPr>
          <p:cNvGrpSpPr/>
          <p:nvPr/>
        </p:nvGrpSpPr>
        <p:grpSpPr>
          <a:xfrm>
            <a:off x="4884366" y="4705708"/>
            <a:ext cx="2183227" cy="1404090"/>
            <a:chOff x="4835128" y="4593164"/>
            <a:chExt cx="2183227" cy="1404090"/>
          </a:xfrm>
        </p:grpSpPr>
        <p:sp>
          <p:nvSpPr>
            <p:cNvPr id="10" name="Oval 9">
              <a:extLst>
                <a:ext uri="{FF2B5EF4-FFF2-40B4-BE49-F238E27FC236}">
                  <a16:creationId xmlns:a16="http://schemas.microsoft.com/office/drawing/2014/main" id="{23C12A80-F695-3A4C-AE1B-8C0AF2548070}"/>
                </a:ext>
              </a:extLst>
            </p:cNvPr>
            <p:cNvSpPr/>
            <p:nvPr/>
          </p:nvSpPr>
          <p:spPr>
            <a:xfrm>
              <a:off x="4851154" y="4593164"/>
              <a:ext cx="2141545" cy="1404090"/>
            </a:xfrm>
            <a:prstGeom prst="ellipse">
              <a:avLst/>
            </a:prstGeom>
            <a:solidFill>
              <a:schemeClr val="accent4">
                <a:alpha val="3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9418C1-75BC-B64F-88A7-C68A34F64BB4}"/>
                </a:ext>
              </a:extLst>
            </p:cNvPr>
            <p:cNvSpPr/>
            <p:nvPr/>
          </p:nvSpPr>
          <p:spPr>
            <a:xfrm>
              <a:off x="4835128" y="4875854"/>
              <a:ext cx="2183227" cy="406456"/>
            </a:xfrm>
            <a:prstGeom prst="rect">
              <a:avLst/>
            </a:prstGeom>
          </p:spPr>
          <p:txBody>
            <a:bodyPr wrap="square">
              <a:spAutoFit/>
            </a:bodyPr>
            <a:lstStyle/>
            <a:p>
              <a:pPr algn="ctr"/>
              <a:r>
                <a:rPr lang="en-US" sz="2000" b="1" dirty="0"/>
                <a:t>DROP </a:t>
              </a:r>
            </a:p>
            <a:p>
              <a:pPr algn="ctr"/>
              <a:r>
                <a:rPr lang="en-US" dirty="0"/>
                <a:t>Arithmetic reasoning</a:t>
              </a:r>
            </a:p>
          </p:txBody>
        </p:sp>
      </p:grpSp>
      <p:sp>
        <p:nvSpPr>
          <p:cNvPr id="23" name="Curved Down Arrow 22">
            <a:extLst>
              <a:ext uri="{FF2B5EF4-FFF2-40B4-BE49-F238E27FC236}">
                <a16:creationId xmlns:a16="http://schemas.microsoft.com/office/drawing/2014/main" id="{9D998DB2-CE5F-0840-9568-3FBBE360E291}"/>
              </a:ext>
            </a:extLst>
          </p:cNvPr>
          <p:cNvSpPr/>
          <p:nvPr/>
        </p:nvSpPr>
        <p:spPr>
          <a:xfrm rot="20046819">
            <a:off x="3759358" y="2953561"/>
            <a:ext cx="1619794" cy="697497"/>
          </a:xfrm>
          <a:prstGeom prst="curvedDownArrow">
            <a:avLst>
              <a:gd name="adj1" fmla="val 10966"/>
              <a:gd name="adj2" fmla="val 46368"/>
              <a:gd name="adj3" fmla="val 336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C74B059F-17DB-364F-A740-73849E5C339A}"/>
              </a:ext>
            </a:extLst>
          </p:cNvPr>
          <p:cNvSpPr txBox="1"/>
          <p:nvPr/>
        </p:nvSpPr>
        <p:spPr>
          <a:xfrm>
            <a:off x="3887923" y="2506843"/>
            <a:ext cx="4065632" cy="369332"/>
          </a:xfrm>
          <a:prstGeom prst="rect">
            <a:avLst/>
          </a:prstGeom>
          <a:noFill/>
        </p:spPr>
        <p:txBody>
          <a:bodyPr wrap="square" rtlCol="0">
            <a:spAutoFit/>
          </a:bodyPr>
          <a:lstStyle/>
          <a:p>
            <a:pPr algn="ctr"/>
            <a:r>
              <a:rPr lang="en-US" b="1" dirty="0">
                <a:solidFill>
                  <a:srgbClr val="0051CA"/>
                </a:solidFill>
              </a:rPr>
              <a:t>language understanding tasks</a:t>
            </a:r>
          </a:p>
        </p:txBody>
      </p:sp>
      <p:sp>
        <p:nvSpPr>
          <p:cNvPr id="25" name="Rectangle 24">
            <a:extLst>
              <a:ext uri="{FF2B5EF4-FFF2-40B4-BE49-F238E27FC236}">
                <a16:creationId xmlns:a16="http://schemas.microsoft.com/office/drawing/2014/main" id="{F1834474-B076-B548-AC71-C5C21AEFF64F}"/>
              </a:ext>
            </a:extLst>
          </p:cNvPr>
          <p:cNvSpPr/>
          <p:nvPr/>
        </p:nvSpPr>
        <p:spPr>
          <a:xfrm>
            <a:off x="4129462" y="3057384"/>
            <a:ext cx="543739" cy="523220"/>
          </a:xfrm>
          <a:prstGeom prst="rect">
            <a:avLst/>
          </a:prstGeom>
        </p:spPr>
        <p:txBody>
          <a:bodyPr wrap="none">
            <a:spAutoFit/>
          </a:bodyPr>
          <a:lstStyle/>
          <a:p>
            <a:pPr algn="ctr"/>
            <a:r>
              <a:rPr lang="en-US" sz="2800" dirty="0"/>
              <a:t>🤮</a:t>
            </a:r>
            <a:endParaRPr lang="en-US" dirty="0"/>
          </a:p>
        </p:txBody>
      </p:sp>
    </p:spTree>
    <p:extLst>
      <p:ext uri="{BB962C8B-B14F-4D97-AF65-F5344CB8AC3E}">
        <p14:creationId xmlns:p14="http://schemas.microsoft.com/office/powerpoint/2010/main" val="40472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Evaluating GPT3</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4380849" cy="4351338"/>
          </a:xfrm>
        </p:spPr>
        <p:txBody>
          <a:bodyPr/>
          <a:lstStyle/>
          <a:p>
            <a:r>
              <a:rPr lang="en-US" sz="2400" dirty="0"/>
              <a:t>Does GPT3 understand task instructions? </a:t>
            </a:r>
            <a:br>
              <a:rPr lang="en-US" sz="2400" dirty="0"/>
            </a:br>
            <a:br>
              <a:rPr lang="en-US" sz="2400" dirty="0"/>
            </a:br>
            <a:endParaRPr lang="en-US" sz="2400" dirty="0"/>
          </a:p>
          <a:p>
            <a:r>
              <a:rPr lang="en-US" sz="2400" dirty="0"/>
              <a:t>Instructions </a:t>
            </a:r>
            <a:r>
              <a:rPr lang="en-US" sz="2400" b="1" dirty="0"/>
              <a:t>improve</a:t>
            </a:r>
            <a:r>
              <a:rPr lang="en-US" sz="2400" dirty="0"/>
              <a:t> GPT3's performance! 🎉  </a:t>
            </a:r>
          </a:p>
          <a:p>
            <a:pPr marL="0" indent="0">
              <a:buNone/>
            </a:pPr>
            <a:endParaRPr lang="en-US" sz="2400" dirty="0"/>
          </a:p>
          <a:p>
            <a:r>
              <a:rPr lang="en-US" sz="2400" dirty="0"/>
              <a:t>A wide margin to be solved 🤔 </a:t>
            </a:r>
          </a:p>
          <a:p>
            <a:pPr lvl="1"/>
            <a:r>
              <a:rPr lang="en-US" sz="2000" dirty="0"/>
              <a:t>A task-specific BART scores ~70%</a:t>
            </a:r>
          </a:p>
          <a:p>
            <a:pPr marL="0" indent="0">
              <a:buNone/>
            </a:pPr>
            <a:endParaRPr lang="en-US" sz="2400" dirty="0"/>
          </a:p>
          <a:p>
            <a:pPr indent="0">
              <a:buNone/>
            </a:pPr>
            <a:endParaRPr lang="en-US" sz="2400" dirty="0"/>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50</a:t>
            </a:fld>
            <a:endParaRPr lang="en-US" dirty="0"/>
          </a:p>
        </p:txBody>
      </p:sp>
      <p:grpSp>
        <p:nvGrpSpPr>
          <p:cNvPr id="14" name="Group 13">
            <a:extLst>
              <a:ext uri="{FF2B5EF4-FFF2-40B4-BE49-F238E27FC236}">
                <a16:creationId xmlns:a16="http://schemas.microsoft.com/office/drawing/2014/main" id="{C7EBA375-83C0-D940-A419-4FBDC2E42826}"/>
              </a:ext>
            </a:extLst>
          </p:cNvPr>
          <p:cNvGrpSpPr/>
          <p:nvPr/>
        </p:nvGrpSpPr>
        <p:grpSpPr>
          <a:xfrm>
            <a:off x="5429050" y="2535810"/>
            <a:ext cx="2186819" cy="2670202"/>
            <a:chOff x="5429050" y="2535810"/>
            <a:chExt cx="2186819" cy="2670202"/>
          </a:xfrm>
        </p:grpSpPr>
        <p:sp>
          <p:nvSpPr>
            <p:cNvPr id="39" name="Rectangle 38">
              <a:extLst>
                <a:ext uri="{FF2B5EF4-FFF2-40B4-BE49-F238E27FC236}">
                  <a16:creationId xmlns:a16="http://schemas.microsoft.com/office/drawing/2014/main" id="{10ED7A32-B4C4-0246-9D34-50ADC54882CA}"/>
                </a:ext>
              </a:extLst>
            </p:cNvPr>
            <p:cNvSpPr/>
            <p:nvPr/>
          </p:nvSpPr>
          <p:spPr>
            <a:xfrm>
              <a:off x="5429052" y="2767189"/>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429052" y="3345856"/>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429051" y="3909301"/>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429050" y="4447899"/>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615869" y="2535810"/>
              <a:ext cx="0" cy="26702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10E76E6C-BD6A-CF42-83F0-2944EEC530C3}"/>
              </a:ext>
            </a:extLst>
          </p:cNvPr>
          <p:cNvSpPr/>
          <p:nvPr/>
        </p:nvSpPr>
        <p:spPr>
          <a:xfrm rot="5400000">
            <a:off x="8151105" y="2238976"/>
            <a:ext cx="370395" cy="142683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30</a:t>
            </a:r>
            <a:endParaRPr lang="en-US" b="1" dirty="0">
              <a:solidFill>
                <a:schemeClr val="bg1"/>
              </a:solidFill>
              <a:latin typeface="Merriweather Sans" panose="02000503060000020004" pitchFamily="2" charset="77"/>
            </a:endParaRP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277404" y="2723920"/>
            <a:ext cx="369332" cy="164666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35</a:t>
            </a:r>
            <a:endParaRPr lang="en-US" b="1" dirty="0">
              <a:solidFill>
                <a:schemeClr val="bg1"/>
              </a:solidFill>
              <a:latin typeface="Merriweather Sans" panose="02000503060000020004" pitchFamily="2" charset="77"/>
            </a:endParaRP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084155" y="3499856"/>
            <a:ext cx="369332" cy="126016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24</a:t>
            </a:r>
            <a:endParaRPr lang="en-US" b="1" dirty="0">
              <a:solidFill>
                <a:schemeClr val="bg1"/>
              </a:solidFill>
              <a:latin typeface="Merriweather Sans" panose="02000503060000020004" pitchFamily="2" charset="77"/>
            </a:endParaRP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451799" y="3755586"/>
            <a:ext cx="369332" cy="199545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Ins="182880" rtlCol="0" anchor="ctr"/>
          <a:lstStyle/>
          <a:p>
            <a:pPr algn="ctr"/>
            <a:r>
              <a:rPr lang="en-US" b="1" dirty="0"/>
              <a:t>44</a:t>
            </a:r>
            <a:endParaRPr lang="en-US" b="1" dirty="0">
              <a:solidFill>
                <a:schemeClr val="bg1"/>
              </a:solidFill>
              <a:latin typeface="Merriweather Sans" panose="02000503060000020004" pitchFamily="2" charset="77"/>
            </a:endParaRPr>
          </a:p>
        </p:txBody>
      </p:sp>
      <p:grpSp>
        <p:nvGrpSpPr>
          <p:cNvPr id="15" name="Group 14">
            <a:extLst>
              <a:ext uri="{FF2B5EF4-FFF2-40B4-BE49-F238E27FC236}">
                <a16:creationId xmlns:a16="http://schemas.microsoft.com/office/drawing/2014/main" id="{AE9D9A18-AD62-3446-9C3E-FC96BF05242E}"/>
              </a:ext>
            </a:extLst>
          </p:cNvPr>
          <p:cNvGrpSpPr/>
          <p:nvPr/>
        </p:nvGrpSpPr>
        <p:grpSpPr>
          <a:xfrm>
            <a:off x="10452177" y="2522460"/>
            <a:ext cx="1102738" cy="3102730"/>
            <a:chOff x="10452177" y="2522460"/>
            <a:chExt cx="1102738" cy="3102730"/>
          </a:xfrm>
        </p:grpSpPr>
        <p:cxnSp>
          <p:nvCxnSpPr>
            <p:cNvPr id="21" name="Google Shape;1065;p99">
              <a:extLst>
                <a:ext uri="{FF2B5EF4-FFF2-40B4-BE49-F238E27FC236}">
                  <a16:creationId xmlns:a16="http://schemas.microsoft.com/office/drawing/2014/main" id="{5C0F2022-329A-BA4E-A35E-B97E9D7EABB4}"/>
                </a:ext>
              </a:extLst>
            </p:cNvPr>
            <p:cNvCxnSpPr>
              <a:cxnSpLocks/>
              <a:stCxn id="6" idx="0"/>
            </p:cNvCxnSpPr>
            <p:nvPr/>
          </p:nvCxnSpPr>
          <p:spPr>
            <a:xfrm flipV="1">
              <a:off x="11003546" y="2522460"/>
              <a:ext cx="18854" cy="2579510"/>
            </a:xfrm>
            <a:prstGeom prst="straightConnector1">
              <a:avLst/>
            </a:prstGeom>
            <a:noFill/>
            <a:ln w="28575" cap="flat" cmpd="sng">
              <a:solidFill>
                <a:srgbClr val="FF0000"/>
              </a:solidFill>
              <a:prstDash val="dash"/>
              <a:round/>
              <a:headEnd type="none" w="med" len="med"/>
              <a:tailEnd type="none" w="med" len="med"/>
            </a:ln>
          </p:spPr>
        </p:cxnSp>
        <p:sp>
          <p:nvSpPr>
            <p:cNvPr id="6" name="Rectangle 5">
              <a:extLst>
                <a:ext uri="{FF2B5EF4-FFF2-40B4-BE49-F238E27FC236}">
                  <a16:creationId xmlns:a16="http://schemas.microsoft.com/office/drawing/2014/main" id="{3BAC1035-E0F0-1E4E-92EC-2825CB47B210}"/>
                </a:ext>
              </a:extLst>
            </p:cNvPr>
            <p:cNvSpPr/>
            <p:nvPr/>
          </p:nvSpPr>
          <p:spPr>
            <a:xfrm>
              <a:off x="10452177" y="5101970"/>
              <a:ext cx="1102738" cy="523220"/>
            </a:xfrm>
            <a:prstGeom prst="rect">
              <a:avLst/>
            </a:prstGeom>
          </p:spPr>
          <p:txBody>
            <a:bodyPr wrap="none">
              <a:spAutoFit/>
            </a:bodyPr>
            <a:lstStyle/>
            <a:p>
              <a:pPr algn="ctr"/>
              <a:r>
                <a:rPr lang="en-US" sz="1400" i="1" dirty="0">
                  <a:solidFill>
                    <a:srgbClr val="C00000"/>
                  </a:solidFill>
                </a:rPr>
                <a:t>task-specific </a:t>
              </a:r>
            </a:p>
            <a:p>
              <a:pPr algn="ctr"/>
              <a:r>
                <a:rPr lang="en-US" sz="1400" i="1" dirty="0">
                  <a:solidFill>
                    <a:srgbClr val="C00000"/>
                  </a:solidFill>
                </a:rPr>
                <a:t>models</a:t>
              </a:r>
            </a:p>
          </p:txBody>
        </p:sp>
      </p:grpSp>
      <p:grpSp>
        <p:nvGrpSpPr>
          <p:cNvPr id="13" name="Group 12">
            <a:extLst>
              <a:ext uri="{FF2B5EF4-FFF2-40B4-BE49-F238E27FC236}">
                <a16:creationId xmlns:a16="http://schemas.microsoft.com/office/drawing/2014/main" id="{01A0D32F-10EF-9548-B65D-D349AC261C7B}"/>
              </a:ext>
            </a:extLst>
          </p:cNvPr>
          <p:cNvGrpSpPr/>
          <p:nvPr/>
        </p:nvGrpSpPr>
        <p:grpSpPr>
          <a:xfrm>
            <a:off x="7503994" y="1948066"/>
            <a:ext cx="4166385" cy="602675"/>
            <a:chOff x="7503994" y="1948066"/>
            <a:chExt cx="4166385" cy="602675"/>
          </a:xfrm>
        </p:grpSpPr>
        <p:sp>
          <p:nvSpPr>
            <p:cNvPr id="12" name="TextBox 11">
              <a:extLst>
                <a:ext uri="{FF2B5EF4-FFF2-40B4-BE49-F238E27FC236}">
                  <a16:creationId xmlns:a16="http://schemas.microsoft.com/office/drawing/2014/main" id="{45D0358D-3E08-A840-B972-F7254ABB27E2}"/>
                </a:ext>
              </a:extLst>
            </p:cNvPr>
            <p:cNvSpPr txBox="1"/>
            <p:nvPr/>
          </p:nvSpPr>
          <p:spPr>
            <a:xfrm>
              <a:off x="7503994" y="2179838"/>
              <a:ext cx="4166385" cy="369332"/>
            </a:xfrm>
            <a:prstGeom prst="rect">
              <a:avLst/>
            </a:prstGeom>
            <a:noFill/>
          </p:spPr>
          <p:txBody>
            <a:bodyPr wrap="square" rtlCol="0" anchor="ctr" anchorCtr="0">
              <a:spAutoFit/>
            </a:bodyPr>
            <a:lstStyle/>
            <a:p>
              <a:r>
                <a:rPr lang="en-US" dirty="0">
                  <a:latin typeface="+mn-lt"/>
                </a:rPr>
                <a:t>0	20	40	60	70</a:t>
              </a:r>
            </a:p>
          </p:txBody>
        </p:sp>
        <p:sp>
          <p:nvSpPr>
            <p:cNvPr id="20" name="Rectangle 19">
              <a:extLst>
                <a:ext uri="{FF2B5EF4-FFF2-40B4-BE49-F238E27FC236}">
                  <a16:creationId xmlns:a16="http://schemas.microsoft.com/office/drawing/2014/main" id="{F2F9F012-319B-4444-B8BC-E1A2D0EA3374}"/>
                </a:ext>
              </a:extLst>
            </p:cNvPr>
            <p:cNvSpPr/>
            <p:nvPr/>
          </p:nvSpPr>
          <p:spPr>
            <a:xfrm>
              <a:off x="8353726" y="1948066"/>
              <a:ext cx="1951175" cy="307777"/>
            </a:xfrm>
            <a:prstGeom prst="rect">
              <a:avLst/>
            </a:prstGeom>
          </p:spPr>
          <p:txBody>
            <a:bodyPr wrap="none">
              <a:spAutoFit/>
            </a:bodyPr>
            <a:lstStyle/>
            <a:p>
              <a:r>
                <a:rPr lang="en-US" sz="1400" dirty="0"/>
                <a:t>output quality (ROUGE)</a:t>
              </a:r>
            </a:p>
          </p:txBody>
        </p:sp>
        <p:cxnSp>
          <p:nvCxnSpPr>
            <p:cNvPr id="29" name="Straight Connector 28">
              <a:extLst>
                <a:ext uri="{FF2B5EF4-FFF2-40B4-BE49-F238E27FC236}">
                  <a16:creationId xmlns:a16="http://schemas.microsoft.com/office/drawing/2014/main" id="{32027556-BA01-6845-8872-9885C9BD9857}"/>
                </a:ext>
              </a:extLst>
            </p:cNvPr>
            <p:cNvCxnSpPr>
              <a:cxnSpLocks/>
            </p:cNvCxnSpPr>
            <p:nvPr/>
          </p:nvCxnSpPr>
          <p:spPr>
            <a:xfrm flipH="1" flipV="1">
              <a:off x="7562457" y="2550740"/>
              <a:ext cx="4070214" cy="1"/>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380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fade">
                                      <p:cBhvr>
                                        <p:cTn id="42" dur="500"/>
                                        <p:tgtEl>
                                          <p:spTgt spid="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3" end="3"/>
                                            </p:txEl>
                                          </p:spTgt>
                                        </p:tgtEl>
                                        <p:attrNameLst>
                                          <p:attrName>style.visibility</p:attrName>
                                        </p:attrNameLst>
                                      </p:cBhvr>
                                      <p:to>
                                        <p:strVal val="visible"/>
                                      </p:to>
                                    </p:set>
                                    <p:animEffect transition="in" filter="fade">
                                      <p:cBhvr>
                                        <p:cTn id="52" dur="500"/>
                                        <p:tgtEl>
                                          <p:spTgt spid="2">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
                                            <p:txEl>
                                              <p:pRg st="4" end="4"/>
                                            </p:txEl>
                                          </p:spTgt>
                                        </p:tgtEl>
                                        <p:attrNameLst>
                                          <p:attrName>style.visibility</p:attrName>
                                        </p:attrNameLst>
                                      </p:cBhvr>
                                      <p:to>
                                        <p:strVal val="visible"/>
                                      </p:to>
                                    </p:set>
                                    <p:animEffect transition="in" filter="fade">
                                      <p:cBhvr>
                                        <p:cTn id="5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9" grpId="0" animBg="1"/>
      <p:bldP spid="7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8046511" y="2622471"/>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13</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 Generalization over a Random Split</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200" y="1825625"/>
            <a:ext cx="7768472" cy="4351338"/>
          </a:xfrm>
        </p:spPr>
        <p:txBody>
          <a:bodyPr/>
          <a:lstStyle/>
          <a:p>
            <a:r>
              <a:rPr lang="en-US" sz="2400" dirty="0"/>
              <a:t>Can models learn to act </a:t>
            </a:r>
            <a:r>
              <a:rPr lang="en-US" sz="2400" dirty="0" err="1"/>
              <a:t>w.r.p</a:t>
            </a:r>
            <a:r>
              <a:rPr lang="en-US" sz="2400" dirty="0"/>
              <a:t>. instructions?  </a:t>
            </a:r>
          </a:p>
          <a:p>
            <a:pPr lvl="1"/>
            <a:r>
              <a:rPr lang="en-US" sz="2000" dirty="0"/>
              <a:t>BART (base) </a:t>
            </a:r>
            <a:r>
              <a:rPr lang="en-US" sz="2000" dirty="0">
                <a:solidFill>
                  <a:schemeClr val="bg1">
                    <a:lumMod val="50000"/>
                  </a:schemeClr>
                </a:solidFill>
                <a:latin typeface="Lato"/>
                <a:ea typeface="Lato"/>
                <a:cs typeface="Lato"/>
                <a:sym typeface="Lato"/>
              </a:rPr>
              <a:t>[Lewis et al. 2019]</a:t>
            </a:r>
            <a:endParaRPr lang="en-US" sz="2000" dirty="0"/>
          </a:p>
          <a:p>
            <a:endParaRPr lang="en-US" sz="2400" dirty="0"/>
          </a:p>
          <a:p>
            <a:r>
              <a:rPr lang="en-US" sz="2400" dirty="0"/>
              <a:t>Randomly split the tasks </a:t>
            </a:r>
          </a:p>
          <a:p>
            <a:pPr lvl="1"/>
            <a:r>
              <a:rPr lang="en-US" sz="2000" dirty="0"/>
              <a:t>12 </a:t>
            </a:r>
            <a:r>
              <a:rPr lang="en-US" sz="2000" b="1" dirty="0"/>
              <a:t>evaluation</a:t>
            </a:r>
            <a:r>
              <a:rPr lang="en-US" sz="2000" dirty="0"/>
              <a:t> tasks </a:t>
            </a:r>
          </a:p>
          <a:p>
            <a:pPr lvl="1"/>
            <a:r>
              <a:rPr lang="en-US" sz="2000" dirty="0"/>
              <a:t>49 </a:t>
            </a:r>
            <a:r>
              <a:rPr lang="en-US" sz="2000" b="1" dirty="0"/>
              <a:t>supervision</a:t>
            </a:r>
            <a:r>
              <a:rPr lang="en-US" sz="2000" dirty="0"/>
              <a:t> tasks </a:t>
            </a:r>
            <a:endParaRPr lang="en-US" sz="2400" dirty="0"/>
          </a:p>
          <a:p>
            <a:pPr marL="0" indent="0">
              <a:buNone/>
            </a:pPr>
            <a:endParaRPr lang="en-US" sz="2400" dirty="0"/>
          </a:p>
          <a:p>
            <a:r>
              <a:rPr lang="en-US" sz="2400" dirty="0"/>
              <a:t>Small models, too, generalize</a:t>
            </a:r>
            <a:br>
              <a:rPr lang="en-US" sz="2400" dirty="0"/>
            </a:br>
            <a:r>
              <a:rPr lang="en-US" sz="2400" dirty="0"/>
              <a:t>to </a:t>
            </a:r>
            <a:r>
              <a:rPr lang="en-US" sz="2400" b="1" dirty="0"/>
              <a:t>unseen</a:t>
            </a:r>
            <a:r>
              <a:rPr lang="en-US" sz="2400" dirty="0"/>
              <a:t> tasks! 🥳</a:t>
            </a:r>
          </a:p>
          <a:p>
            <a:endParaRPr lang="en-US" sz="2400" dirty="0"/>
          </a:p>
          <a:p>
            <a:r>
              <a:rPr lang="en-US" sz="2400" dirty="0"/>
              <a:t>Do models cheat because of train/eval overlap? </a:t>
            </a:r>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51</a:t>
            </a:fld>
            <a:endParaRPr lang="en-US" dirty="0"/>
          </a:p>
        </p:txBody>
      </p:sp>
      <p:sp>
        <p:nvSpPr>
          <p:cNvPr id="60" name="Rectangle 59">
            <a:extLst>
              <a:ext uri="{FF2B5EF4-FFF2-40B4-BE49-F238E27FC236}">
                <a16:creationId xmlns:a16="http://schemas.microsoft.com/office/drawing/2014/main" id="{10E76E6C-BD6A-CF42-83F0-2944EEC530C3}"/>
              </a:ext>
            </a:extLst>
          </p:cNvPr>
          <p:cNvSpPr/>
          <p:nvPr/>
        </p:nvSpPr>
        <p:spPr>
          <a:xfrm rot="5400000">
            <a:off x="8329941" y="2899128"/>
            <a:ext cx="370395" cy="148284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20</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8663625" y="3176687"/>
            <a:ext cx="369332" cy="211744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30</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8739039" y="3683959"/>
            <a:ext cx="369332" cy="226827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32</a:t>
            </a:r>
          </a:p>
        </p:txBody>
      </p:sp>
      <p:sp>
        <p:nvSpPr>
          <p:cNvPr id="71" name="Rectangle 70">
            <a:extLst>
              <a:ext uri="{FF2B5EF4-FFF2-40B4-BE49-F238E27FC236}">
                <a16:creationId xmlns:a16="http://schemas.microsoft.com/office/drawing/2014/main" id="{9465AF6C-1503-2543-A623-50E51B641BBA}"/>
              </a:ext>
            </a:extLst>
          </p:cNvPr>
          <p:cNvSpPr/>
          <p:nvPr/>
        </p:nvSpPr>
        <p:spPr>
          <a:xfrm rot="5400000">
            <a:off x="8880447" y="4165926"/>
            <a:ext cx="369332" cy="255109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35</a:t>
            </a:r>
          </a:p>
        </p:txBody>
      </p:sp>
      <p:grpSp>
        <p:nvGrpSpPr>
          <p:cNvPr id="7" name="Group 6">
            <a:extLst>
              <a:ext uri="{FF2B5EF4-FFF2-40B4-BE49-F238E27FC236}">
                <a16:creationId xmlns:a16="http://schemas.microsoft.com/office/drawing/2014/main" id="{2806D302-2516-2B40-A3AA-C3CD78D77C1D}"/>
              </a:ext>
            </a:extLst>
          </p:cNvPr>
          <p:cNvGrpSpPr/>
          <p:nvPr/>
        </p:nvGrpSpPr>
        <p:grpSpPr>
          <a:xfrm>
            <a:off x="5579879" y="2117749"/>
            <a:ext cx="5548710" cy="3682152"/>
            <a:chOff x="5579879" y="2117749"/>
            <a:chExt cx="5548710" cy="3682152"/>
          </a:xfrm>
        </p:grpSpPr>
        <p:sp>
          <p:nvSpPr>
            <p:cNvPr id="12" name="TextBox 11">
              <a:extLst>
                <a:ext uri="{FF2B5EF4-FFF2-40B4-BE49-F238E27FC236}">
                  <a16:creationId xmlns:a16="http://schemas.microsoft.com/office/drawing/2014/main" id="{45D0358D-3E08-A840-B972-F7254ABB27E2}"/>
                </a:ext>
              </a:extLst>
            </p:cNvPr>
            <p:cNvSpPr txBox="1"/>
            <p:nvPr/>
          </p:nvSpPr>
          <p:spPr>
            <a:xfrm>
              <a:off x="7654824" y="2349521"/>
              <a:ext cx="3308546" cy="369332"/>
            </a:xfrm>
            <a:prstGeom prst="rect">
              <a:avLst/>
            </a:prstGeom>
            <a:noFill/>
          </p:spPr>
          <p:txBody>
            <a:bodyPr wrap="square" rtlCol="0" anchor="ctr" anchorCtr="0">
              <a:spAutoFit/>
            </a:bodyPr>
            <a:lstStyle/>
            <a:p>
              <a:r>
                <a:rPr lang="en-US" dirty="0">
                  <a:latin typeface="+mn-lt"/>
                </a:rPr>
                <a:t>0             10           20          30          40</a:t>
              </a:r>
            </a:p>
          </p:txBody>
        </p:sp>
        <p:sp>
          <p:nvSpPr>
            <p:cNvPr id="38" name="Rectangle 37">
              <a:extLst>
                <a:ext uri="{FF2B5EF4-FFF2-40B4-BE49-F238E27FC236}">
                  <a16:creationId xmlns:a16="http://schemas.microsoft.com/office/drawing/2014/main" id="{FD1B8278-B02F-134D-B97D-7B4A2BC6DD12}"/>
                </a:ext>
              </a:extLst>
            </p:cNvPr>
            <p:cNvSpPr/>
            <p:nvPr/>
          </p:nvSpPr>
          <p:spPr>
            <a:xfrm>
              <a:off x="5598735" y="2829546"/>
              <a:ext cx="1593706" cy="369332"/>
            </a:xfrm>
            <a:prstGeom prst="rect">
              <a:avLst/>
            </a:prstGeom>
          </p:spPr>
          <p:txBody>
            <a:bodyPr wrap="none">
              <a:spAutoFit/>
            </a:bodyPr>
            <a:lstStyle/>
            <a:p>
              <a:r>
                <a:rPr lang="en-US" dirty="0">
                  <a:latin typeface="+mn-lt"/>
                </a:rPr>
                <a:t>no instructions</a:t>
              </a:r>
            </a:p>
          </p:txBody>
        </p:sp>
        <p:sp>
          <p:nvSpPr>
            <p:cNvPr id="39" name="Rectangle 38">
              <a:extLst>
                <a:ext uri="{FF2B5EF4-FFF2-40B4-BE49-F238E27FC236}">
                  <a16:creationId xmlns:a16="http://schemas.microsoft.com/office/drawing/2014/main" id="{10ED7A32-B4C4-0246-9D34-50ADC54882CA}"/>
                </a:ext>
              </a:extLst>
            </p:cNvPr>
            <p:cNvSpPr/>
            <p:nvPr/>
          </p:nvSpPr>
          <p:spPr>
            <a:xfrm>
              <a:off x="5579881" y="3455348"/>
              <a:ext cx="899605" cy="369332"/>
            </a:xfrm>
            <a:prstGeom prst="rect">
              <a:avLst/>
            </a:prstGeom>
          </p:spPr>
          <p:txBody>
            <a:bodyPr wrap="none">
              <a:spAutoFit/>
            </a:bodyPr>
            <a:lstStyle/>
            <a:p>
              <a:r>
                <a:rPr lang="en-US" dirty="0">
                  <a:latin typeface="+mn-lt"/>
                </a:rPr>
                <a:t>prompt</a:t>
              </a:r>
            </a:p>
          </p:txBody>
        </p:sp>
        <p:sp>
          <p:nvSpPr>
            <p:cNvPr id="41" name="Rectangle 40">
              <a:extLst>
                <a:ext uri="{FF2B5EF4-FFF2-40B4-BE49-F238E27FC236}">
                  <a16:creationId xmlns:a16="http://schemas.microsoft.com/office/drawing/2014/main" id="{03B0432A-BAF4-0D4D-8FAB-401C6EAB90E0}"/>
                </a:ext>
              </a:extLst>
            </p:cNvPr>
            <p:cNvSpPr/>
            <p:nvPr/>
          </p:nvSpPr>
          <p:spPr>
            <a:xfrm>
              <a:off x="5579881" y="4034015"/>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5579880" y="4597460"/>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5579879" y="5136058"/>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7766698" y="2718855"/>
              <a:ext cx="0" cy="308104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2F9F012-319B-4444-B8BC-E1A2D0EA3374}"/>
                </a:ext>
              </a:extLst>
            </p:cNvPr>
            <p:cNvSpPr/>
            <p:nvPr/>
          </p:nvSpPr>
          <p:spPr>
            <a:xfrm>
              <a:off x="8231177" y="2117749"/>
              <a:ext cx="1951175" cy="307777"/>
            </a:xfrm>
            <a:prstGeom prst="rect">
              <a:avLst/>
            </a:prstGeom>
          </p:spPr>
          <p:txBody>
            <a:bodyPr wrap="none">
              <a:spAutoFit/>
            </a:bodyPr>
            <a:lstStyle/>
            <a:p>
              <a:r>
                <a:rPr lang="en-US" sz="1400" dirty="0"/>
                <a:t>output quality (ROUGE)</a:t>
              </a:r>
            </a:p>
          </p:txBody>
        </p:sp>
        <p:cxnSp>
          <p:nvCxnSpPr>
            <p:cNvPr id="18" name="Straight Connector 17">
              <a:extLst>
                <a:ext uri="{FF2B5EF4-FFF2-40B4-BE49-F238E27FC236}">
                  <a16:creationId xmlns:a16="http://schemas.microsoft.com/office/drawing/2014/main" id="{B3EC7992-8A5A-E144-8398-E280D4121C5B}"/>
                </a:ext>
              </a:extLst>
            </p:cNvPr>
            <p:cNvCxnSpPr>
              <a:cxnSpLocks/>
            </p:cNvCxnSpPr>
            <p:nvPr/>
          </p:nvCxnSpPr>
          <p:spPr>
            <a:xfrm flipH="1">
              <a:off x="7747844" y="2718855"/>
              <a:ext cx="3380745" cy="18854"/>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03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left)">
                                      <p:cBhvr>
                                        <p:cTn id="38" dur="500"/>
                                        <p:tgtEl>
                                          <p:spTgt spid="6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wipe(left)">
                                      <p:cBhvr>
                                        <p:cTn id="48" dur="500"/>
                                        <p:tgtEl>
                                          <p:spTgt spid="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animEffect transition="in" filter="fade">
                                      <p:cBhvr>
                                        <p:cTn id="6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0" grpId="0" animBg="1"/>
      <p:bldP spid="61" grpId="0" animBg="1"/>
      <p:bldP spid="69"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4F404C0-DCA0-2443-8B7D-C833F1A5DD90}"/>
              </a:ext>
            </a:extLst>
          </p:cNvPr>
          <p:cNvSpPr/>
          <p:nvPr/>
        </p:nvSpPr>
        <p:spPr>
          <a:xfrm rot="5400000">
            <a:off x="3869364" y="2707312"/>
            <a:ext cx="369332" cy="90515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11</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a:xfrm>
            <a:off x="838199" y="290984"/>
            <a:ext cx="11353801" cy="960438"/>
          </a:xfrm>
        </p:spPr>
        <p:txBody>
          <a:bodyPr/>
          <a:lstStyle/>
          <a:p>
            <a:r>
              <a:rPr lang="en-US" dirty="0"/>
              <a:t>Exp: Generalization to Unseen Task Categories</a:t>
            </a:r>
          </a:p>
        </p:txBody>
      </p:sp>
      <p:sp>
        <p:nvSpPr>
          <p:cNvPr id="2" name="Content Placeholder 1">
            <a:extLst>
              <a:ext uri="{FF2B5EF4-FFF2-40B4-BE49-F238E27FC236}">
                <a16:creationId xmlns:a16="http://schemas.microsoft.com/office/drawing/2014/main" id="{3895A3B9-85EA-C445-A4C9-D791F1FCD156}"/>
              </a:ext>
            </a:extLst>
          </p:cNvPr>
          <p:cNvSpPr>
            <a:spLocks noGrp="1"/>
          </p:cNvSpPr>
          <p:nvPr>
            <p:ph idx="1"/>
          </p:nvPr>
        </p:nvSpPr>
        <p:spPr>
          <a:xfrm>
            <a:off x="838199" y="1825625"/>
            <a:ext cx="9936637" cy="735975"/>
          </a:xfrm>
        </p:spPr>
        <p:txBody>
          <a:bodyPr/>
          <a:lstStyle/>
          <a:p>
            <a:r>
              <a:rPr lang="en-US" sz="2400" dirty="0"/>
              <a:t>Evaluate on task of a </a:t>
            </a:r>
            <a:r>
              <a:rPr lang="en-US" sz="2400" u="sng" dirty="0"/>
              <a:t>particular category</a:t>
            </a:r>
            <a:r>
              <a:rPr lang="en-US" sz="2400" dirty="0"/>
              <a:t> and train on </a:t>
            </a:r>
            <a:r>
              <a:rPr lang="en-US" sz="2400" u="sng" dirty="0"/>
              <a:t>the rest</a:t>
            </a:r>
            <a:r>
              <a:rPr lang="en-US" sz="2400" dirty="0"/>
              <a:t>.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Instructions improve generalization to tasks of </a:t>
            </a:r>
            <a:r>
              <a:rPr lang="en-US" sz="2400" b="1" dirty="0"/>
              <a:t>unseen</a:t>
            </a:r>
            <a:r>
              <a:rPr lang="en-US" sz="2400" dirty="0"/>
              <a:t> categories! ✨</a:t>
            </a:r>
          </a:p>
          <a:p>
            <a:pPr marL="0" indent="0">
              <a:buNone/>
            </a:pPr>
            <a:endParaRPr lang="en-US" sz="2400" dirty="0"/>
          </a:p>
          <a:p>
            <a:endParaRPr lang="en-US" sz="2400" dirty="0"/>
          </a:p>
        </p:txBody>
      </p:sp>
      <p:sp>
        <p:nvSpPr>
          <p:cNvPr id="17" name="Slide Number Placeholder 16">
            <a:extLst>
              <a:ext uri="{FF2B5EF4-FFF2-40B4-BE49-F238E27FC236}">
                <a16:creationId xmlns:a16="http://schemas.microsoft.com/office/drawing/2014/main" id="{AD735698-923B-DF47-B2E9-B5E38CD148F2}"/>
              </a:ext>
            </a:extLst>
          </p:cNvPr>
          <p:cNvSpPr>
            <a:spLocks noGrp="1"/>
          </p:cNvSpPr>
          <p:nvPr>
            <p:ph type="sldNum" sz="quarter" idx="10"/>
          </p:nvPr>
        </p:nvSpPr>
        <p:spPr/>
        <p:txBody>
          <a:bodyPr/>
          <a:lstStyle/>
          <a:p>
            <a:pPr>
              <a:defRPr/>
            </a:pPr>
            <a:fld id="{0121240C-47AF-2F4D-83B3-CC3EDF50F794}" type="slidenum">
              <a:rPr lang="en-US" smtClean="0"/>
              <a:pPr>
                <a:defRPr/>
              </a:pPr>
              <a:t>52</a:t>
            </a:fld>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3477677" y="2509778"/>
            <a:ext cx="1909451" cy="369332"/>
          </a:xfrm>
          <a:prstGeom prst="rect">
            <a:avLst/>
          </a:prstGeom>
          <a:noFill/>
        </p:spPr>
        <p:txBody>
          <a:bodyPr wrap="square" rtlCol="0" anchor="ctr" anchorCtr="0">
            <a:spAutoFit/>
          </a:bodyPr>
          <a:lstStyle/>
          <a:p>
            <a:r>
              <a:rPr lang="en-US" dirty="0">
                <a:latin typeface="+mn-lt"/>
              </a:rPr>
              <a:t>0             10           20</a:t>
            </a:r>
          </a:p>
        </p:txBody>
      </p:sp>
      <p:sp>
        <p:nvSpPr>
          <p:cNvPr id="38" name="Rectangle 37">
            <a:extLst>
              <a:ext uri="{FF2B5EF4-FFF2-40B4-BE49-F238E27FC236}">
                <a16:creationId xmlns:a16="http://schemas.microsoft.com/office/drawing/2014/main" id="{FD1B8278-B02F-134D-B97D-7B4A2BC6DD12}"/>
              </a:ext>
            </a:extLst>
          </p:cNvPr>
          <p:cNvSpPr/>
          <p:nvPr/>
        </p:nvSpPr>
        <p:spPr>
          <a:xfrm>
            <a:off x="1421588" y="2914387"/>
            <a:ext cx="1593706" cy="369332"/>
          </a:xfrm>
          <a:prstGeom prst="rect">
            <a:avLst/>
          </a:prstGeom>
        </p:spPr>
        <p:txBody>
          <a:bodyPr wrap="none">
            <a:spAutoFit/>
          </a:bodyPr>
          <a:lstStyle/>
          <a:p>
            <a:r>
              <a:rPr lang="en-US" dirty="0">
                <a:latin typeface="+mn-lt"/>
              </a:rPr>
              <a:t>no instructions</a:t>
            </a:r>
          </a:p>
        </p:txBody>
      </p:sp>
      <p:sp>
        <p:nvSpPr>
          <p:cNvPr id="41" name="Rectangle 40">
            <a:extLst>
              <a:ext uri="{FF2B5EF4-FFF2-40B4-BE49-F238E27FC236}">
                <a16:creationId xmlns:a16="http://schemas.microsoft.com/office/drawing/2014/main" id="{03B0432A-BAF4-0D4D-8FAB-401C6EAB90E0}"/>
              </a:ext>
            </a:extLst>
          </p:cNvPr>
          <p:cNvSpPr/>
          <p:nvPr/>
        </p:nvSpPr>
        <p:spPr>
          <a:xfrm>
            <a:off x="1421590" y="3429860"/>
            <a:ext cx="2029723" cy="369332"/>
          </a:xfrm>
          <a:prstGeom prst="rect">
            <a:avLst/>
          </a:prstGeom>
        </p:spPr>
        <p:txBody>
          <a:bodyPr wrap="none">
            <a:spAutoFit/>
          </a:bodyPr>
          <a:lstStyle/>
          <a:p>
            <a:r>
              <a:rPr lang="en-US" dirty="0">
                <a:latin typeface="+mn-lt"/>
              </a:rPr>
              <a:t>prompt + definition</a:t>
            </a:r>
          </a:p>
        </p:txBody>
      </p:sp>
      <p:sp>
        <p:nvSpPr>
          <p:cNvPr id="43" name="Rectangle 42">
            <a:extLst>
              <a:ext uri="{FF2B5EF4-FFF2-40B4-BE49-F238E27FC236}">
                <a16:creationId xmlns:a16="http://schemas.microsoft.com/office/drawing/2014/main" id="{201FE170-DE36-6B49-8861-9332BF995375}"/>
              </a:ext>
            </a:extLst>
          </p:cNvPr>
          <p:cNvSpPr/>
          <p:nvPr/>
        </p:nvSpPr>
        <p:spPr>
          <a:xfrm>
            <a:off x="1421589" y="3927316"/>
            <a:ext cx="1694695" cy="369332"/>
          </a:xfrm>
          <a:prstGeom prst="rect">
            <a:avLst/>
          </a:prstGeom>
        </p:spPr>
        <p:txBody>
          <a:bodyPr wrap="none">
            <a:spAutoFit/>
          </a:bodyPr>
          <a:lstStyle/>
          <a:p>
            <a:r>
              <a:rPr lang="en-US" dirty="0">
                <a:latin typeface="+mn-lt"/>
              </a:rPr>
              <a:t>full instructions</a:t>
            </a:r>
          </a:p>
        </p:txBody>
      </p:sp>
      <p:sp>
        <p:nvSpPr>
          <p:cNvPr id="44" name="Rectangle 43">
            <a:extLst>
              <a:ext uri="{FF2B5EF4-FFF2-40B4-BE49-F238E27FC236}">
                <a16:creationId xmlns:a16="http://schemas.microsoft.com/office/drawing/2014/main" id="{114559CF-C912-9C4D-A221-CB27CF1BBE74}"/>
              </a:ext>
            </a:extLst>
          </p:cNvPr>
          <p:cNvSpPr/>
          <p:nvPr/>
        </p:nvSpPr>
        <p:spPr>
          <a:xfrm>
            <a:off x="1421588"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45" name="Straight Connector 44">
            <a:extLst>
              <a:ext uri="{FF2B5EF4-FFF2-40B4-BE49-F238E27FC236}">
                <a16:creationId xmlns:a16="http://schemas.microsoft.com/office/drawing/2014/main" id="{ED6F071A-6441-A647-B381-B7E64D69C95B}"/>
              </a:ext>
            </a:extLst>
          </p:cNvPr>
          <p:cNvCxnSpPr>
            <a:cxnSpLocks/>
          </p:cNvCxnSpPr>
          <p:nvPr/>
        </p:nvCxnSpPr>
        <p:spPr>
          <a:xfrm flipV="1">
            <a:off x="3589552" y="2850832"/>
            <a:ext cx="0" cy="206995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0E76E6C-BD6A-CF42-83F0-2944EEC530C3}"/>
              </a:ext>
            </a:extLst>
          </p:cNvPr>
          <p:cNvSpPr/>
          <p:nvPr/>
        </p:nvSpPr>
        <p:spPr>
          <a:xfrm rot="5400000">
            <a:off x="4094542" y="2947952"/>
            <a:ext cx="370395" cy="1366338"/>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18</a:t>
            </a:r>
          </a:p>
        </p:txBody>
      </p:sp>
      <p:sp>
        <p:nvSpPr>
          <p:cNvPr id="61" name="Rectangle 60">
            <a:extLst>
              <a:ext uri="{FF2B5EF4-FFF2-40B4-BE49-F238E27FC236}">
                <a16:creationId xmlns:a16="http://schemas.microsoft.com/office/drawing/2014/main" id="{0490403A-D47A-EB43-995D-5F560131C662}"/>
              </a:ext>
            </a:extLst>
          </p:cNvPr>
          <p:cNvSpPr/>
          <p:nvPr/>
        </p:nvSpPr>
        <p:spPr>
          <a:xfrm rot="5400000">
            <a:off x="4145426" y="3414044"/>
            <a:ext cx="369332" cy="1454196"/>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69" name="Rectangle 68">
            <a:extLst>
              <a:ext uri="{FF2B5EF4-FFF2-40B4-BE49-F238E27FC236}">
                <a16:creationId xmlns:a16="http://schemas.microsoft.com/office/drawing/2014/main" id="{4457CBC1-D3DB-7D48-866E-A9F0A8920399}"/>
              </a:ext>
            </a:extLst>
          </p:cNvPr>
          <p:cNvSpPr/>
          <p:nvPr/>
        </p:nvSpPr>
        <p:spPr>
          <a:xfrm rot="5400000">
            <a:off x="4310394" y="3728065"/>
            <a:ext cx="369332" cy="178413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21</a:t>
            </a:r>
          </a:p>
        </p:txBody>
      </p:sp>
      <p:sp>
        <p:nvSpPr>
          <p:cNvPr id="19" name="Rectangle 18">
            <a:extLst>
              <a:ext uri="{FF2B5EF4-FFF2-40B4-BE49-F238E27FC236}">
                <a16:creationId xmlns:a16="http://schemas.microsoft.com/office/drawing/2014/main" id="{0A0B5642-0F4C-A441-83CC-D57E691D498C}"/>
              </a:ext>
            </a:extLst>
          </p:cNvPr>
          <p:cNvSpPr/>
          <p:nvPr/>
        </p:nvSpPr>
        <p:spPr>
          <a:xfrm rot="5400000">
            <a:off x="8799763" y="2924486"/>
            <a:ext cx="369332" cy="470803"/>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6</a:t>
            </a:r>
          </a:p>
        </p:txBody>
      </p:sp>
      <p:sp>
        <p:nvSpPr>
          <p:cNvPr id="20" name="TextBox 19">
            <a:extLst>
              <a:ext uri="{FF2B5EF4-FFF2-40B4-BE49-F238E27FC236}">
                <a16:creationId xmlns:a16="http://schemas.microsoft.com/office/drawing/2014/main" id="{E6B968A1-5D53-F144-9ED8-025D37660FA6}"/>
              </a:ext>
            </a:extLst>
          </p:cNvPr>
          <p:cNvSpPr txBox="1"/>
          <p:nvPr/>
        </p:nvSpPr>
        <p:spPr>
          <a:xfrm>
            <a:off x="8625250" y="2509778"/>
            <a:ext cx="1909451" cy="369332"/>
          </a:xfrm>
          <a:prstGeom prst="rect">
            <a:avLst/>
          </a:prstGeom>
          <a:noFill/>
        </p:spPr>
        <p:txBody>
          <a:bodyPr wrap="square" rtlCol="0" anchor="ctr" anchorCtr="0">
            <a:spAutoFit/>
          </a:bodyPr>
          <a:lstStyle/>
          <a:p>
            <a:r>
              <a:rPr lang="en-US" dirty="0">
                <a:latin typeface="+mn-lt"/>
              </a:rPr>
              <a:t>0             10           20</a:t>
            </a:r>
          </a:p>
        </p:txBody>
      </p:sp>
      <p:sp>
        <p:nvSpPr>
          <p:cNvPr id="21" name="Rectangle 20">
            <a:extLst>
              <a:ext uri="{FF2B5EF4-FFF2-40B4-BE49-F238E27FC236}">
                <a16:creationId xmlns:a16="http://schemas.microsoft.com/office/drawing/2014/main" id="{AE7EAF33-266B-9C49-BF07-F9D632665067}"/>
              </a:ext>
            </a:extLst>
          </p:cNvPr>
          <p:cNvSpPr/>
          <p:nvPr/>
        </p:nvSpPr>
        <p:spPr>
          <a:xfrm>
            <a:off x="6569161" y="2914387"/>
            <a:ext cx="1593706" cy="369332"/>
          </a:xfrm>
          <a:prstGeom prst="rect">
            <a:avLst/>
          </a:prstGeom>
        </p:spPr>
        <p:txBody>
          <a:bodyPr wrap="none">
            <a:spAutoFit/>
          </a:bodyPr>
          <a:lstStyle/>
          <a:p>
            <a:r>
              <a:rPr lang="en-US" dirty="0">
                <a:latin typeface="+mn-lt"/>
              </a:rPr>
              <a:t>no instructions</a:t>
            </a:r>
          </a:p>
        </p:txBody>
      </p:sp>
      <p:sp>
        <p:nvSpPr>
          <p:cNvPr id="22" name="Rectangle 21">
            <a:extLst>
              <a:ext uri="{FF2B5EF4-FFF2-40B4-BE49-F238E27FC236}">
                <a16:creationId xmlns:a16="http://schemas.microsoft.com/office/drawing/2014/main" id="{6ABA10B0-CF6A-664C-BCB7-EDE24CF6D068}"/>
              </a:ext>
            </a:extLst>
          </p:cNvPr>
          <p:cNvSpPr/>
          <p:nvPr/>
        </p:nvSpPr>
        <p:spPr>
          <a:xfrm>
            <a:off x="6569163" y="3429860"/>
            <a:ext cx="2029723" cy="369332"/>
          </a:xfrm>
          <a:prstGeom prst="rect">
            <a:avLst/>
          </a:prstGeom>
        </p:spPr>
        <p:txBody>
          <a:bodyPr wrap="none">
            <a:spAutoFit/>
          </a:bodyPr>
          <a:lstStyle/>
          <a:p>
            <a:r>
              <a:rPr lang="en-US" dirty="0">
                <a:latin typeface="+mn-lt"/>
              </a:rPr>
              <a:t>prompt + definition</a:t>
            </a:r>
          </a:p>
        </p:txBody>
      </p:sp>
      <p:sp>
        <p:nvSpPr>
          <p:cNvPr id="23" name="Rectangle 22">
            <a:extLst>
              <a:ext uri="{FF2B5EF4-FFF2-40B4-BE49-F238E27FC236}">
                <a16:creationId xmlns:a16="http://schemas.microsoft.com/office/drawing/2014/main" id="{6B88E82E-E5E8-DA45-9697-9E4761E74290}"/>
              </a:ext>
            </a:extLst>
          </p:cNvPr>
          <p:cNvSpPr/>
          <p:nvPr/>
        </p:nvSpPr>
        <p:spPr>
          <a:xfrm>
            <a:off x="6569162" y="3927316"/>
            <a:ext cx="1694695" cy="369332"/>
          </a:xfrm>
          <a:prstGeom prst="rect">
            <a:avLst/>
          </a:prstGeom>
        </p:spPr>
        <p:txBody>
          <a:bodyPr wrap="none">
            <a:spAutoFit/>
          </a:bodyPr>
          <a:lstStyle/>
          <a:p>
            <a:r>
              <a:rPr lang="en-US" dirty="0">
                <a:latin typeface="+mn-lt"/>
              </a:rPr>
              <a:t>full instructions</a:t>
            </a:r>
          </a:p>
        </p:txBody>
      </p:sp>
      <p:sp>
        <p:nvSpPr>
          <p:cNvPr id="24" name="Rectangle 23">
            <a:extLst>
              <a:ext uri="{FF2B5EF4-FFF2-40B4-BE49-F238E27FC236}">
                <a16:creationId xmlns:a16="http://schemas.microsoft.com/office/drawing/2014/main" id="{8D9D8BB4-E2D8-3044-B704-5284A6630AB7}"/>
              </a:ext>
            </a:extLst>
          </p:cNvPr>
          <p:cNvSpPr/>
          <p:nvPr/>
        </p:nvSpPr>
        <p:spPr>
          <a:xfrm>
            <a:off x="6569161" y="4390500"/>
            <a:ext cx="1976823" cy="646331"/>
          </a:xfrm>
          <a:prstGeom prst="rect">
            <a:avLst/>
          </a:prstGeom>
        </p:spPr>
        <p:txBody>
          <a:bodyPr wrap="none">
            <a:spAutoFit/>
          </a:bodyPr>
          <a:lstStyle/>
          <a:p>
            <a:r>
              <a:rPr lang="en-US" dirty="0">
                <a:latin typeface="+mn-lt"/>
              </a:rPr>
              <a:t>full instructions </a:t>
            </a:r>
          </a:p>
          <a:p>
            <a:r>
              <a:rPr lang="en-US" dirty="0">
                <a:latin typeface="+mn-lt"/>
              </a:rPr>
              <a:t>           - negative ex.</a:t>
            </a:r>
          </a:p>
        </p:txBody>
      </p:sp>
      <p:cxnSp>
        <p:nvCxnSpPr>
          <p:cNvPr id="25" name="Straight Connector 24">
            <a:extLst>
              <a:ext uri="{FF2B5EF4-FFF2-40B4-BE49-F238E27FC236}">
                <a16:creationId xmlns:a16="http://schemas.microsoft.com/office/drawing/2014/main" id="{61513B55-38B8-B845-8495-C46F68E168BD}"/>
              </a:ext>
            </a:extLst>
          </p:cNvPr>
          <p:cNvCxnSpPr>
            <a:cxnSpLocks/>
          </p:cNvCxnSpPr>
          <p:nvPr/>
        </p:nvCxnSpPr>
        <p:spPr>
          <a:xfrm flipV="1">
            <a:off x="8737124" y="2850832"/>
            <a:ext cx="1" cy="205110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EBCAF9C-4099-304C-87CC-0E6A912DE54D}"/>
              </a:ext>
            </a:extLst>
          </p:cNvPr>
          <p:cNvSpPr/>
          <p:nvPr/>
        </p:nvSpPr>
        <p:spPr>
          <a:xfrm rot="5400000">
            <a:off x="8974888" y="3215180"/>
            <a:ext cx="370395" cy="83188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10</a:t>
            </a:r>
          </a:p>
        </p:txBody>
      </p:sp>
      <p:sp>
        <p:nvSpPr>
          <p:cNvPr id="27" name="Rectangle 26">
            <a:extLst>
              <a:ext uri="{FF2B5EF4-FFF2-40B4-BE49-F238E27FC236}">
                <a16:creationId xmlns:a16="http://schemas.microsoft.com/office/drawing/2014/main" id="{17D179EF-552D-1F44-929D-AE3F040B3AB2}"/>
              </a:ext>
            </a:extLst>
          </p:cNvPr>
          <p:cNvSpPr/>
          <p:nvPr/>
        </p:nvSpPr>
        <p:spPr>
          <a:xfrm rot="5400000">
            <a:off x="9177397" y="3529646"/>
            <a:ext cx="369332" cy="1222991"/>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17</a:t>
            </a:r>
          </a:p>
        </p:txBody>
      </p:sp>
      <p:sp>
        <p:nvSpPr>
          <p:cNvPr id="28" name="Rectangle 27">
            <a:extLst>
              <a:ext uri="{FF2B5EF4-FFF2-40B4-BE49-F238E27FC236}">
                <a16:creationId xmlns:a16="http://schemas.microsoft.com/office/drawing/2014/main" id="{5AEABC80-5287-E74C-A333-F03083309D5B}"/>
              </a:ext>
            </a:extLst>
          </p:cNvPr>
          <p:cNvSpPr/>
          <p:nvPr/>
        </p:nvSpPr>
        <p:spPr>
          <a:xfrm rot="5400000">
            <a:off x="9333147" y="3852886"/>
            <a:ext cx="369332" cy="1534494"/>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solidFill>
                  <a:schemeClr val="bg1"/>
                </a:solidFill>
                <a:latin typeface="Merriweather Sans" panose="02000503060000020004" pitchFamily="2" charset="77"/>
              </a:rPr>
              <a:t>19</a:t>
            </a:r>
          </a:p>
        </p:txBody>
      </p:sp>
      <p:sp>
        <p:nvSpPr>
          <p:cNvPr id="29" name="Rectangle 28">
            <a:extLst>
              <a:ext uri="{FF2B5EF4-FFF2-40B4-BE49-F238E27FC236}">
                <a16:creationId xmlns:a16="http://schemas.microsoft.com/office/drawing/2014/main" id="{B8ADC92F-A0A3-7B41-93E8-B12605007859}"/>
              </a:ext>
            </a:extLst>
          </p:cNvPr>
          <p:cNvSpPr/>
          <p:nvPr/>
        </p:nvSpPr>
        <p:spPr>
          <a:xfrm>
            <a:off x="1487849" y="5277218"/>
            <a:ext cx="4415440"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“answer generation” </a:t>
            </a:r>
            <a:r>
              <a:rPr lang="en-US" b="1" dirty="0">
                <a:latin typeface="+mn-lt"/>
              </a:rPr>
              <a:t>tasks</a:t>
            </a:r>
          </a:p>
        </p:txBody>
      </p:sp>
      <p:sp>
        <p:nvSpPr>
          <p:cNvPr id="30" name="Rectangle 29">
            <a:extLst>
              <a:ext uri="{FF2B5EF4-FFF2-40B4-BE49-F238E27FC236}">
                <a16:creationId xmlns:a16="http://schemas.microsoft.com/office/drawing/2014/main" id="{046C20A7-21AE-964A-8426-1939319AF738}"/>
              </a:ext>
            </a:extLst>
          </p:cNvPr>
          <p:cNvSpPr/>
          <p:nvPr/>
        </p:nvSpPr>
        <p:spPr>
          <a:xfrm>
            <a:off x="6488691" y="5278293"/>
            <a:ext cx="4502002" cy="369332"/>
          </a:xfrm>
          <a:prstGeom prst="rect">
            <a:avLst/>
          </a:prstGeom>
        </p:spPr>
        <p:txBody>
          <a:bodyPr wrap="none">
            <a:spAutoFit/>
          </a:bodyPr>
          <a:lstStyle/>
          <a:p>
            <a:r>
              <a:rPr lang="en-US" b="1" dirty="0">
                <a:latin typeface="+mn-lt"/>
              </a:rPr>
              <a:t>eval on unseen </a:t>
            </a:r>
            <a:r>
              <a:rPr lang="en-US" b="1" dirty="0">
                <a:solidFill>
                  <a:srgbClr val="1700FF"/>
                </a:solidFill>
                <a:latin typeface="+mn-lt"/>
              </a:rPr>
              <a:t>“question generation” </a:t>
            </a:r>
            <a:r>
              <a:rPr lang="en-US" b="1" dirty="0">
                <a:latin typeface="+mn-lt"/>
              </a:rPr>
              <a:t>tasks</a:t>
            </a:r>
          </a:p>
        </p:txBody>
      </p:sp>
      <p:sp>
        <p:nvSpPr>
          <p:cNvPr id="31" name="Rectangle 30">
            <a:extLst>
              <a:ext uri="{FF2B5EF4-FFF2-40B4-BE49-F238E27FC236}">
                <a16:creationId xmlns:a16="http://schemas.microsoft.com/office/drawing/2014/main" id="{8D7D71FB-CAEA-174E-905B-3937C4D47139}"/>
              </a:ext>
            </a:extLst>
          </p:cNvPr>
          <p:cNvSpPr/>
          <p:nvPr/>
        </p:nvSpPr>
        <p:spPr>
          <a:xfrm>
            <a:off x="8771583" y="2332992"/>
            <a:ext cx="1951175" cy="307777"/>
          </a:xfrm>
          <a:prstGeom prst="rect">
            <a:avLst/>
          </a:prstGeom>
        </p:spPr>
        <p:txBody>
          <a:bodyPr wrap="none">
            <a:spAutoFit/>
          </a:bodyPr>
          <a:lstStyle/>
          <a:p>
            <a:r>
              <a:rPr lang="en-US" sz="1400" dirty="0"/>
              <a:t>output quality (ROUGE)</a:t>
            </a:r>
          </a:p>
        </p:txBody>
      </p:sp>
      <p:sp>
        <p:nvSpPr>
          <p:cNvPr id="32" name="Rectangle 31">
            <a:extLst>
              <a:ext uri="{FF2B5EF4-FFF2-40B4-BE49-F238E27FC236}">
                <a16:creationId xmlns:a16="http://schemas.microsoft.com/office/drawing/2014/main" id="{D12BA188-8EE4-CD4A-B5EC-671AE63B6E59}"/>
              </a:ext>
            </a:extLst>
          </p:cNvPr>
          <p:cNvSpPr/>
          <p:nvPr/>
        </p:nvSpPr>
        <p:spPr>
          <a:xfrm>
            <a:off x="3596987" y="2332992"/>
            <a:ext cx="1951175" cy="307777"/>
          </a:xfrm>
          <a:prstGeom prst="rect">
            <a:avLst/>
          </a:prstGeom>
        </p:spPr>
        <p:txBody>
          <a:bodyPr wrap="none">
            <a:spAutoFit/>
          </a:bodyPr>
          <a:lstStyle/>
          <a:p>
            <a:r>
              <a:rPr lang="en-US" sz="1400" dirty="0"/>
              <a:t>output quality (ROUGE)</a:t>
            </a:r>
          </a:p>
        </p:txBody>
      </p:sp>
      <p:cxnSp>
        <p:nvCxnSpPr>
          <p:cNvPr id="37" name="Straight Connector 36">
            <a:extLst>
              <a:ext uri="{FF2B5EF4-FFF2-40B4-BE49-F238E27FC236}">
                <a16:creationId xmlns:a16="http://schemas.microsoft.com/office/drawing/2014/main" id="{E86C0993-CB74-3842-902A-D1316FDB5E46}"/>
              </a:ext>
            </a:extLst>
          </p:cNvPr>
          <p:cNvCxnSpPr>
            <a:cxnSpLocks/>
          </p:cNvCxnSpPr>
          <p:nvPr/>
        </p:nvCxnSpPr>
        <p:spPr>
          <a:xfrm flipH="1" flipV="1">
            <a:off x="8695401" y="2880847"/>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CC659B-7127-BC4D-899D-6ECB98F57958}"/>
              </a:ext>
            </a:extLst>
          </p:cNvPr>
          <p:cNvCxnSpPr>
            <a:cxnSpLocks/>
          </p:cNvCxnSpPr>
          <p:nvPr/>
        </p:nvCxnSpPr>
        <p:spPr>
          <a:xfrm flipH="1" flipV="1">
            <a:off x="3543435" y="2864595"/>
            <a:ext cx="2173704" cy="2520"/>
          </a:xfrm>
          <a:prstGeom prst="line">
            <a:avLst/>
          </a:prstGeom>
          <a:ln w="3810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
                                            <p:txEl>
                                              <p:pRg st="9" end="9"/>
                                            </p:txEl>
                                          </p:spTgt>
                                        </p:tgtEl>
                                        <p:attrNameLst>
                                          <p:attrName>style.visibility</p:attrName>
                                        </p:attrNameLst>
                                      </p:cBhvr>
                                      <p:to>
                                        <p:strVal val="visible"/>
                                      </p:to>
                                    </p:set>
                                    <p:animEffect transition="in" filter="fade">
                                      <p:cBhvr>
                                        <p:cTn id="8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2" grpId="0"/>
      <p:bldP spid="38" grpId="0"/>
      <p:bldP spid="41" grpId="0"/>
      <p:bldP spid="43" grpId="0"/>
      <p:bldP spid="44" grpId="0"/>
      <p:bldP spid="60" grpId="0" animBg="1"/>
      <p:bldP spid="61" grpId="0" animBg="1"/>
      <p:bldP spid="69" grpId="0" animBg="1"/>
      <p:bldP spid="19" grpId="0" animBg="1"/>
      <p:bldP spid="20" grpId="0"/>
      <p:bldP spid="21" grpId="0"/>
      <p:bldP spid="22" grpId="0"/>
      <p:bldP spid="23" grpId="0"/>
      <p:bldP spid="24" grpId="0"/>
      <p:bldP spid="26" grpId="0" animBg="1"/>
      <p:bldP spid="27" grpId="0" animBg="1"/>
      <p:bldP spid="28" grpId="0" animBg="1"/>
      <p:bldP spid="29" grpId="0"/>
      <p:bldP spid="30" grpId="0"/>
      <p:bldP spid="31" grpId="0"/>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79CE76A-8E79-E549-B3F9-FF0C4134718F}"/>
              </a:ext>
            </a:extLst>
          </p:cNvPr>
          <p:cNvSpPr/>
          <p:nvPr/>
        </p:nvSpPr>
        <p:spPr>
          <a:xfrm>
            <a:off x="11033654" y="6002957"/>
            <a:ext cx="850404" cy="840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45EBF-E9F5-C147-BD2D-C3ADCD235FFD}"/>
              </a:ext>
            </a:extLst>
          </p:cNvPr>
          <p:cNvSpPr>
            <a:spLocks noGrp="1"/>
          </p:cNvSpPr>
          <p:nvPr>
            <p:ph type="title"/>
          </p:nvPr>
        </p:nvSpPr>
        <p:spPr>
          <a:xfrm>
            <a:off x="838200" y="290984"/>
            <a:ext cx="11190402" cy="960438"/>
          </a:xfrm>
        </p:spPr>
        <p:txBody>
          <a:bodyPr/>
          <a:lstStyle/>
          <a:p>
            <a:r>
              <a:rPr lang="en-US" dirty="0"/>
              <a:t>Exp: Generalization vs Size of Observed Tasks</a:t>
            </a:r>
          </a:p>
        </p:txBody>
      </p:sp>
      <p:sp>
        <p:nvSpPr>
          <p:cNvPr id="3" name="Content Placeholder 2">
            <a:extLst>
              <a:ext uri="{FF2B5EF4-FFF2-40B4-BE49-F238E27FC236}">
                <a16:creationId xmlns:a16="http://schemas.microsoft.com/office/drawing/2014/main" id="{13F4EC4A-25BA-464C-BE4A-D3BF2931604A}"/>
              </a:ext>
            </a:extLst>
          </p:cNvPr>
          <p:cNvSpPr>
            <a:spLocks noGrp="1"/>
          </p:cNvSpPr>
          <p:nvPr>
            <p:ph idx="1"/>
          </p:nvPr>
        </p:nvSpPr>
        <p:spPr>
          <a:xfrm>
            <a:off x="838200" y="1825625"/>
            <a:ext cx="10728489" cy="3022641"/>
          </a:xfrm>
        </p:spPr>
        <p:txBody>
          <a:bodyPr/>
          <a:lstStyle/>
          <a:p>
            <a:r>
              <a:rPr lang="en-US" sz="2400" dirty="0"/>
              <a:t>How the number of observed tasks affects cross-task generalization?</a:t>
            </a:r>
          </a:p>
          <a:p>
            <a:pPr marL="0" indent="0">
              <a:buNone/>
            </a:pPr>
            <a:endParaRPr lang="en-US" sz="2400" dirty="0"/>
          </a:p>
          <a:p>
            <a:r>
              <a:rPr lang="en-US" sz="2400" dirty="0"/>
              <a:t>Generalization to unseen tasks</a:t>
            </a:r>
            <a:br>
              <a:rPr lang="en-US" sz="2400" dirty="0"/>
            </a:br>
            <a:r>
              <a:rPr lang="en-US" sz="2400" b="1" dirty="0"/>
              <a:t>improves</a:t>
            </a:r>
            <a:r>
              <a:rPr lang="en-US" sz="2400" dirty="0"/>
              <a:t> with </a:t>
            </a:r>
            <a:r>
              <a:rPr lang="en-US" sz="2400" b="1" dirty="0"/>
              <a:t>more</a:t>
            </a:r>
            <a:r>
              <a:rPr lang="en-US" sz="2400" dirty="0"/>
              <a:t> observed tasks! 🔥</a:t>
            </a:r>
          </a:p>
          <a:p>
            <a:pPr marL="457200" lvl="1" indent="0">
              <a:buNone/>
            </a:pPr>
            <a:endParaRPr lang="en-US" sz="2000" dirty="0"/>
          </a:p>
        </p:txBody>
      </p:sp>
      <p:cxnSp>
        <p:nvCxnSpPr>
          <p:cNvPr id="28" name="Straight Connector 27">
            <a:extLst>
              <a:ext uri="{FF2B5EF4-FFF2-40B4-BE49-F238E27FC236}">
                <a16:creationId xmlns:a16="http://schemas.microsoft.com/office/drawing/2014/main" id="{610EB67A-E987-E743-8C20-0CF42D685B7D}"/>
              </a:ext>
            </a:extLst>
          </p:cNvPr>
          <p:cNvCxnSpPr>
            <a:cxnSpLocks/>
          </p:cNvCxnSpPr>
          <p:nvPr/>
        </p:nvCxnSpPr>
        <p:spPr>
          <a:xfrm flipV="1">
            <a:off x="6910943" y="2705493"/>
            <a:ext cx="0" cy="3438869"/>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A736B1A-53C3-344B-A387-3A68C2AC8F60}"/>
              </a:ext>
            </a:extLst>
          </p:cNvPr>
          <p:cNvGrpSpPr/>
          <p:nvPr/>
        </p:nvGrpSpPr>
        <p:grpSpPr>
          <a:xfrm>
            <a:off x="7300584" y="4982445"/>
            <a:ext cx="3980747" cy="164591"/>
            <a:chOff x="6975836" y="4982445"/>
            <a:chExt cx="3980747" cy="164591"/>
          </a:xfrm>
        </p:grpSpPr>
        <p:cxnSp>
          <p:nvCxnSpPr>
            <p:cNvPr id="32" name="Straight Arrow Connector 31">
              <a:extLst>
                <a:ext uri="{FF2B5EF4-FFF2-40B4-BE49-F238E27FC236}">
                  <a16:creationId xmlns:a16="http://schemas.microsoft.com/office/drawing/2014/main" id="{50693FDA-B663-D342-8118-72F1FD5364B8}"/>
                </a:ext>
              </a:extLst>
            </p:cNvPr>
            <p:cNvCxnSpPr>
              <a:cxnSpLocks/>
            </p:cNvCxnSpPr>
            <p:nvPr/>
          </p:nvCxnSpPr>
          <p:spPr>
            <a:xfrm>
              <a:off x="6975836" y="5072925"/>
              <a:ext cx="716437" cy="7411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1AD498C-B236-4942-90F4-AEED51A36DAE}"/>
                </a:ext>
              </a:extLst>
            </p:cNvPr>
            <p:cNvCxnSpPr>
              <a:cxnSpLocks/>
            </p:cNvCxnSpPr>
            <p:nvPr/>
          </p:nvCxnSpPr>
          <p:spPr>
            <a:xfrm flipV="1">
              <a:off x="7692273" y="4982445"/>
              <a:ext cx="1989056" cy="164591"/>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B3B8EC-3EC5-C043-9E6C-AD8D823B2834}"/>
                </a:ext>
              </a:extLst>
            </p:cNvPr>
            <p:cNvCxnSpPr>
              <a:cxnSpLocks/>
            </p:cNvCxnSpPr>
            <p:nvPr/>
          </p:nvCxnSpPr>
          <p:spPr>
            <a:xfrm>
              <a:off x="9681329" y="4982445"/>
              <a:ext cx="1275254" cy="0"/>
            </a:xfrm>
            <a:prstGeom prst="straightConnector1">
              <a:avLst/>
            </a:prstGeom>
            <a:ln w="38100">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482E21EE-CE4B-4443-B20C-DB6C2067E1FA}"/>
              </a:ext>
            </a:extLst>
          </p:cNvPr>
          <p:cNvSpPr/>
          <p:nvPr/>
        </p:nvSpPr>
        <p:spPr>
          <a:xfrm>
            <a:off x="2428911" y="5095872"/>
            <a:ext cx="1783563" cy="452441"/>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 Instructions</a:t>
            </a:r>
          </a:p>
        </p:txBody>
      </p:sp>
      <p:sp>
        <p:nvSpPr>
          <p:cNvPr id="52" name="Rectangle 51">
            <a:extLst>
              <a:ext uri="{FF2B5EF4-FFF2-40B4-BE49-F238E27FC236}">
                <a16:creationId xmlns:a16="http://schemas.microsoft.com/office/drawing/2014/main" id="{5E44F0E3-F344-6F4C-9626-46FA1BE91274}"/>
              </a:ext>
            </a:extLst>
          </p:cNvPr>
          <p:cNvSpPr/>
          <p:nvPr/>
        </p:nvSpPr>
        <p:spPr>
          <a:xfrm>
            <a:off x="2428910" y="5660921"/>
            <a:ext cx="1783564" cy="452441"/>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Instructions</a:t>
            </a:r>
            <a:endParaRPr lang="en-US" b="1" dirty="0">
              <a:solidFill>
                <a:srgbClr val="FF0000"/>
              </a:solidFill>
            </a:endParaRPr>
          </a:p>
        </p:txBody>
      </p:sp>
      <p:grpSp>
        <p:nvGrpSpPr>
          <p:cNvPr id="73" name="Group 72">
            <a:extLst>
              <a:ext uri="{FF2B5EF4-FFF2-40B4-BE49-F238E27FC236}">
                <a16:creationId xmlns:a16="http://schemas.microsoft.com/office/drawing/2014/main" id="{259636F4-7B66-4B45-86A1-068E591BFA3C}"/>
              </a:ext>
            </a:extLst>
          </p:cNvPr>
          <p:cNvGrpSpPr/>
          <p:nvPr/>
        </p:nvGrpSpPr>
        <p:grpSpPr>
          <a:xfrm>
            <a:off x="7300584" y="3197739"/>
            <a:ext cx="3980747" cy="1500257"/>
            <a:chOff x="6975836" y="3197739"/>
            <a:chExt cx="3980747" cy="1500257"/>
          </a:xfrm>
        </p:grpSpPr>
        <p:cxnSp>
          <p:nvCxnSpPr>
            <p:cNvPr id="42" name="Straight Arrow Connector 41">
              <a:extLst>
                <a:ext uri="{FF2B5EF4-FFF2-40B4-BE49-F238E27FC236}">
                  <a16:creationId xmlns:a16="http://schemas.microsoft.com/office/drawing/2014/main" id="{44DE513E-9A9B-EF43-A541-6F6C796F5973}"/>
                </a:ext>
              </a:extLst>
            </p:cNvPr>
            <p:cNvCxnSpPr>
              <a:cxnSpLocks/>
            </p:cNvCxnSpPr>
            <p:nvPr/>
          </p:nvCxnSpPr>
          <p:spPr>
            <a:xfrm flipV="1">
              <a:off x="6975836" y="4345348"/>
              <a:ext cx="716437" cy="352648"/>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8F4AD-D51F-AB42-B2CA-590B901B3BB5}"/>
                </a:ext>
              </a:extLst>
            </p:cNvPr>
            <p:cNvCxnSpPr>
              <a:cxnSpLocks/>
            </p:cNvCxnSpPr>
            <p:nvPr/>
          </p:nvCxnSpPr>
          <p:spPr>
            <a:xfrm flipH="1">
              <a:off x="7692273" y="3905359"/>
              <a:ext cx="1989056" cy="439989"/>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0A120-DB25-0748-9E99-E3D3FB792C33}"/>
                </a:ext>
              </a:extLst>
            </p:cNvPr>
            <p:cNvCxnSpPr>
              <a:cxnSpLocks/>
            </p:cNvCxnSpPr>
            <p:nvPr/>
          </p:nvCxnSpPr>
          <p:spPr>
            <a:xfrm flipV="1">
              <a:off x="9681329" y="3197739"/>
              <a:ext cx="1275254" cy="707620"/>
            </a:xfrm>
            <a:prstGeom prst="straightConnector1">
              <a:avLst/>
            </a:prstGeom>
            <a:ln w="38100">
              <a:solidFill>
                <a:srgbClr val="5C953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A03262C-122C-7441-952F-5F2D0F5218D0}"/>
              </a:ext>
            </a:extLst>
          </p:cNvPr>
          <p:cNvGrpSpPr/>
          <p:nvPr/>
        </p:nvGrpSpPr>
        <p:grpSpPr>
          <a:xfrm>
            <a:off x="6173088" y="1938747"/>
            <a:ext cx="5491226" cy="4849281"/>
            <a:chOff x="5839794" y="1938747"/>
            <a:chExt cx="5491226" cy="4849281"/>
          </a:xfrm>
        </p:grpSpPr>
        <p:grpSp>
          <p:nvGrpSpPr>
            <p:cNvPr id="17" name="Group 16">
              <a:extLst>
                <a:ext uri="{FF2B5EF4-FFF2-40B4-BE49-F238E27FC236}">
                  <a16:creationId xmlns:a16="http://schemas.microsoft.com/office/drawing/2014/main" id="{82948334-04F7-8246-BAF8-D287E3A47295}"/>
                </a:ext>
              </a:extLst>
            </p:cNvPr>
            <p:cNvGrpSpPr/>
            <p:nvPr/>
          </p:nvGrpSpPr>
          <p:grpSpPr>
            <a:xfrm>
              <a:off x="6135939" y="1938747"/>
              <a:ext cx="5195081" cy="4247317"/>
              <a:chOff x="5042429" y="1938748"/>
              <a:chExt cx="5195081" cy="4247317"/>
            </a:xfrm>
          </p:grpSpPr>
          <p:sp>
            <p:nvSpPr>
              <p:cNvPr id="18" name="TextBox 17">
                <a:extLst>
                  <a:ext uri="{FF2B5EF4-FFF2-40B4-BE49-F238E27FC236}">
                    <a16:creationId xmlns:a16="http://schemas.microsoft.com/office/drawing/2014/main" id="{377AE001-ABB1-F443-BB78-7B213B57D901}"/>
                  </a:ext>
                </a:extLst>
              </p:cNvPr>
              <p:cNvSpPr txBox="1"/>
              <p:nvPr/>
            </p:nvSpPr>
            <p:spPr>
              <a:xfrm>
                <a:off x="5042429" y="1938748"/>
                <a:ext cx="421975" cy="4247317"/>
              </a:xfrm>
              <a:prstGeom prst="rect">
                <a:avLst/>
              </a:prstGeom>
              <a:noFill/>
            </p:spPr>
            <p:txBody>
              <a:bodyPr wrap="none" rtlCol="0" anchor="ctr" anchorCtr="0">
                <a:spAutoFit/>
              </a:bodyPr>
              <a:lstStyle/>
              <a:p>
                <a:pPr algn="r"/>
                <a:endParaRPr lang="en-US" dirty="0"/>
              </a:p>
              <a:p>
                <a:pPr algn="r"/>
                <a:br>
                  <a:rPr lang="en-US" dirty="0">
                    <a:latin typeface="+mn-lt"/>
                  </a:rPr>
                </a:br>
                <a:endParaRPr lang="en-US" dirty="0">
                  <a:latin typeface="+mn-lt"/>
                </a:endParaRPr>
              </a:p>
              <a:p>
                <a:pPr algn="r"/>
                <a:r>
                  <a:rPr lang="en-US" dirty="0">
                    <a:latin typeface="+mn-lt"/>
                  </a:rPr>
                  <a:t>40</a:t>
                </a:r>
              </a:p>
              <a:p>
                <a:pPr algn="r"/>
                <a:endParaRPr lang="en-US" dirty="0">
                  <a:latin typeface="+mn-lt"/>
                </a:endParaRPr>
              </a:p>
              <a:p>
                <a:pPr algn="r"/>
                <a:endParaRPr lang="en-US" dirty="0">
                  <a:latin typeface="+mn-lt"/>
                </a:endParaRPr>
              </a:p>
              <a:p>
                <a:pPr algn="r"/>
                <a:r>
                  <a:rPr lang="en-US" dirty="0">
                    <a:latin typeface="+mn-lt"/>
                  </a:rPr>
                  <a:t>30</a:t>
                </a:r>
              </a:p>
              <a:p>
                <a:pPr algn="r"/>
                <a:endParaRPr lang="en-US" dirty="0">
                  <a:latin typeface="+mn-lt"/>
                </a:endParaRPr>
              </a:p>
              <a:p>
                <a:pPr algn="r"/>
                <a:endParaRPr lang="en-US" dirty="0">
                  <a:latin typeface="+mn-lt"/>
                </a:endParaRPr>
              </a:p>
              <a:p>
                <a:pPr algn="r"/>
                <a:r>
                  <a:rPr lang="en-US" dirty="0">
                    <a:latin typeface="+mn-lt"/>
                  </a:rPr>
                  <a:t>20</a:t>
                </a:r>
              </a:p>
              <a:p>
                <a:pPr algn="r"/>
                <a:endParaRPr lang="en-US" dirty="0">
                  <a:latin typeface="+mn-lt"/>
                </a:endParaRPr>
              </a:p>
              <a:p>
                <a:pPr algn="r"/>
                <a:endParaRPr lang="en-US" dirty="0">
                  <a:latin typeface="+mn-lt"/>
                </a:endParaRPr>
              </a:p>
              <a:p>
                <a:pPr algn="r"/>
                <a:r>
                  <a:rPr lang="en-US" dirty="0">
                    <a:latin typeface="+mn-lt"/>
                  </a:rPr>
                  <a:t>10</a:t>
                </a:r>
              </a:p>
              <a:p>
                <a:pPr algn="r"/>
                <a:endParaRPr lang="en-US" dirty="0">
                  <a:latin typeface="+mn-lt"/>
                </a:endParaRPr>
              </a:p>
              <a:p>
                <a:pPr algn="r"/>
                <a:endParaRPr lang="en-US" dirty="0">
                  <a:latin typeface="+mn-lt"/>
                </a:endParaRPr>
              </a:p>
            </p:txBody>
          </p:sp>
          <p:cxnSp>
            <p:nvCxnSpPr>
              <p:cNvPr id="19" name="Straight Connector 18">
                <a:extLst>
                  <a:ext uri="{FF2B5EF4-FFF2-40B4-BE49-F238E27FC236}">
                    <a16:creationId xmlns:a16="http://schemas.microsoft.com/office/drawing/2014/main" id="{EC7D3403-75C7-8E47-BC83-09073249AAC7}"/>
                  </a:ext>
                </a:extLst>
              </p:cNvPr>
              <p:cNvCxnSpPr>
                <a:cxnSpLocks/>
              </p:cNvCxnSpPr>
              <p:nvPr/>
            </p:nvCxnSpPr>
            <p:spPr>
              <a:xfrm>
                <a:off x="5469750" y="6113363"/>
                <a:ext cx="4767760" cy="21571"/>
              </a:xfrm>
              <a:prstGeom prst="line">
                <a:avLst/>
              </a:prstGeom>
              <a:ln w="38100">
                <a:solidFill>
                  <a:schemeClr val="tx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47216A6-6FEB-4640-9A0B-CE4558C0E650}"/>
                </a:ext>
              </a:extLst>
            </p:cNvPr>
            <p:cNvSpPr txBox="1"/>
            <p:nvPr/>
          </p:nvSpPr>
          <p:spPr>
            <a:xfrm>
              <a:off x="5995450" y="6137278"/>
              <a:ext cx="5147033" cy="369332"/>
            </a:xfrm>
            <a:prstGeom prst="rect">
              <a:avLst/>
            </a:prstGeom>
            <a:noFill/>
          </p:spPr>
          <p:txBody>
            <a:bodyPr wrap="square" rtlCol="0" anchor="ctr" anchorCtr="0">
              <a:spAutoFit/>
            </a:bodyPr>
            <a:lstStyle/>
            <a:p>
              <a:pPr algn="r"/>
              <a:r>
                <a:rPr lang="en-US" dirty="0">
                  <a:latin typeface="+mn-lt"/>
                </a:rPr>
                <a:t>	10 	20 	30	40	50</a:t>
              </a:r>
            </a:p>
          </p:txBody>
        </p:sp>
        <p:sp>
          <p:nvSpPr>
            <p:cNvPr id="69" name="Rectangle 68">
              <a:extLst>
                <a:ext uri="{FF2B5EF4-FFF2-40B4-BE49-F238E27FC236}">
                  <a16:creationId xmlns:a16="http://schemas.microsoft.com/office/drawing/2014/main" id="{262B7A50-BEE3-4346-9965-41D142043071}"/>
                </a:ext>
              </a:extLst>
            </p:cNvPr>
            <p:cNvSpPr/>
            <p:nvPr/>
          </p:nvSpPr>
          <p:spPr>
            <a:xfrm>
              <a:off x="7935293" y="6482794"/>
              <a:ext cx="2042547" cy="305234"/>
            </a:xfrm>
            <a:prstGeom prst="rect">
              <a:avLst/>
            </a:prstGeom>
          </p:spPr>
          <p:txBody>
            <a:bodyPr wrap="none">
              <a:spAutoFit/>
            </a:bodyPr>
            <a:lstStyle/>
            <a:p>
              <a:r>
                <a:rPr lang="en-US" dirty="0"/>
                <a:t># of observed tasks</a:t>
              </a:r>
            </a:p>
          </p:txBody>
        </p:sp>
        <p:sp>
          <p:nvSpPr>
            <p:cNvPr id="70" name="Rectangle 69">
              <a:extLst>
                <a:ext uri="{FF2B5EF4-FFF2-40B4-BE49-F238E27FC236}">
                  <a16:creationId xmlns:a16="http://schemas.microsoft.com/office/drawing/2014/main" id="{461974B6-D16C-FB4C-BAE2-458591F815A5}"/>
                </a:ext>
              </a:extLst>
            </p:cNvPr>
            <p:cNvSpPr/>
            <p:nvPr/>
          </p:nvSpPr>
          <p:spPr>
            <a:xfrm rot="16200000">
              <a:off x="5260469" y="4370030"/>
              <a:ext cx="1527982" cy="369332"/>
            </a:xfrm>
            <a:prstGeom prst="rect">
              <a:avLst/>
            </a:prstGeom>
          </p:spPr>
          <p:txBody>
            <a:bodyPr wrap="none">
              <a:spAutoFit/>
            </a:bodyPr>
            <a:lstStyle/>
            <a:p>
              <a:r>
                <a:rPr lang="en-US" dirty="0"/>
                <a:t>output quality</a:t>
              </a:r>
            </a:p>
          </p:txBody>
        </p:sp>
      </p:grpSp>
    </p:spTree>
    <p:extLst>
      <p:ext uri="{BB962C8B-B14F-4D97-AF65-F5344CB8AC3E}">
        <p14:creationId xmlns:p14="http://schemas.microsoft.com/office/powerpoint/2010/main" val="421963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Pandemic Anecdote: Chess </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5392838" cy="4351338"/>
          </a:xfrm>
        </p:spPr>
        <p:txBody>
          <a:bodyPr/>
          <a:lstStyle/>
          <a:p>
            <a:r>
              <a:rPr lang="en-US" dirty="0"/>
              <a:t>Humans generalize to “unseen” variants of chess. </a:t>
            </a:r>
          </a:p>
          <a:p>
            <a:pPr lvl="1"/>
            <a:endParaRPr lang="en-US" dirty="0"/>
          </a:p>
          <a:p>
            <a:r>
              <a:rPr lang="en-US" dirty="0"/>
              <a:t>The standard chess is considered a </a:t>
            </a:r>
            <a:r>
              <a:rPr lang="en-US" dirty="0">
                <a:solidFill>
                  <a:srgbClr val="009545"/>
                </a:solidFill>
              </a:rPr>
              <a:t>“solved”</a:t>
            </a:r>
            <a:r>
              <a:rPr lang="en-US" dirty="0"/>
              <a:t> problem for AI. </a:t>
            </a:r>
          </a:p>
          <a:p>
            <a:endParaRPr lang="en-US" dirty="0"/>
          </a:p>
          <a:p>
            <a:r>
              <a:rPr lang="en-US" dirty="0"/>
              <a:t>Yet, </a:t>
            </a:r>
            <a:r>
              <a:rPr lang="en-US" dirty="0">
                <a:solidFill>
                  <a:srgbClr val="FF0000"/>
                </a:solidFill>
              </a:rPr>
              <a:t>no</a:t>
            </a:r>
            <a:r>
              <a:rPr lang="en-US" dirty="0"/>
              <a:t> system can generalize across chess variants.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54</a:t>
            </a:fld>
            <a:endParaRPr lang="en-US" dirty="0"/>
          </a:p>
        </p:txBody>
      </p:sp>
      <p:pic>
        <p:nvPicPr>
          <p:cNvPr id="6" name="Picture 5" descr="A picture containing outdoor object, honeycomb&#10;&#10;Description automatically generated">
            <a:extLst>
              <a:ext uri="{FF2B5EF4-FFF2-40B4-BE49-F238E27FC236}">
                <a16:creationId xmlns:a16="http://schemas.microsoft.com/office/drawing/2014/main" id="{B0882E3D-79F0-804C-AE67-99336CAA6B6D}"/>
              </a:ext>
            </a:extLst>
          </p:cNvPr>
          <p:cNvPicPr>
            <a:picLocks noChangeAspect="1"/>
          </p:cNvPicPr>
          <p:nvPr/>
        </p:nvPicPr>
        <p:blipFill>
          <a:blip r:embed="rId3"/>
          <a:stretch>
            <a:fillRect/>
          </a:stretch>
        </p:blipFill>
        <p:spPr>
          <a:xfrm>
            <a:off x="8978144" y="4107306"/>
            <a:ext cx="2261796" cy="2343983"/>
          </a:xfrm>
          <a:prstGeom prst="rect">
            <a:avLst/>
          </a:prstGeom>
        </p:spPr>
      </p:pic>
      <p:pic>
        <p:nvPicPr>
          <p:cNvPr id="11" name="Picture 10">
            <a:extLst>
              <a:ext uri="{FF2B5EF4-FFF2-40B4-BE49-F238E27FC236}">
                <a16:creationId xmlns:a16="http://schemas.microsoft.com/office/drawing/2014/main" id="{2766B64F-C304-6D4F-B73B-337B793C5A73}"/>
              </a:ext>
            </a:extLst>
          </p:cNvPr>
          <p:cNvPicPr>
            <a:picLocks noChangeAspect="1"/>
          </p:cNvPicPr>
          <p:nvPr/>
        </p:nvPicPr>
        <p:blipFill>
          <a:blip r:embed="rId4"/>
          <a:stretch>
            <a:fillRect/>
          </a:stretch>
        </p:blipFill>
        <p:spPr>
          <a:xfrm>
            <a:off x="5669709" y="4330347"/>
            <a:ext cx="3555104" cy="2120942"/>
          </a:xfrm>
          <a:prstGeom prst="rect">
            <a:avLst/>
          </a:prstGeom>
        </p:spPr>
      </p:pic>
      <p:pic>
        <p:nvPicPr>
          <p:cNvPr id="1036" name="Picture 12" descr="Four-player chess - Wikipedia">
            <a:extLst>
              <a:ext uri="{FF2B5EF4-FFF2-40B4-BE49-F238E27FC236}">
                <a16:creationId xmlns:a16="http://schemas.microsoft.com/office/drawing/2014/main" id="{3DDCE8FE-C741-E94C-90C3-D722E6DF97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956" y="1586146"/>
            <a:ext cx="2343984" cy="23439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urkin Opening (1.Na3) - Chess Lines">
            <a:extLst>
              <a:ext uri="{FF2B5EF4-FFF2-40B4-BE49-F238E27FC236}">
                <a16:creationId xmlns:a16="http://schemas.microsoft.com/office/drawing/2014/main" id="{1F431FA3-2D4D-0144-8037-828EC40B37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90" y="1809188"/>
            <a:ext cx="2120942" cy="2120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14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fade">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7D1A-12F0-2D41-8A45-F3AE1BBCFC52}"/>
              </a:ext>
            </a:extLst>
          </p:cNvPr>
          <p:cNvSpPr>
            <a:spLocks noGrp="1"/>
          </p:cNvSpPr>
          <p:nvPr>
            <p:ph type="title"/>
          </p:nvPr>
        </p:nvSpPr>
        <p:spPr/>
        <p:txBody>
          <a:bodyPr/>
          <a:lstStyle/>
          <a:p>
            <a:r>
              <a:rPr lang="en-US" dirty="0"/>
              <a:t>Lessons </a:t>
            </a:r>
          </a:p>
        </p:txBody>
      </p:sp>
      <p:sp>
        <p:nvSpPr>
          <p:cNvPr id="3" name="Content Placeholder 2">
            <a:extLst>
              <a:ext uri="{FF2B5EF4-FFF2-40B4-BE49-F238E27FC236}">
                <a16:creationId xmlns:a16="http://schemas.microsoft.com/office/drawing/2014/main" id="{311BF3DA-2792-044D-A790-D6A58F00409E}"/>
              </a:ext>
            </a:extLst>
          </p:cNvPr>
          <p:cNvSpPr>
            <a:spLocks noGrp="1"/>
          </p:cNvSpPr>
          <p:nvPr>
            <p:ph idx="1"/>
          </p:nvPr>
        </p:nvSpPr>
        <p:spPr/>
        <p:txBody>
          <a:bodyPr/>
          <a:lstStyle/>
          <a:p>
            <a:pPr>
              <a:buClr>
                <a:srgbClr val="000000"/>
              </a:buClr>
            </a:pPr>
            <a:r>
              <a:rPr lang="en-US" dirty="0"/>
              <a:t>Motivating Hypothesis: </a:t>
            </a:r>
          </a:p>
          <a:p>
            <a:pPr lvl="1">
              <a:buClr>
                <a:srgbClr val="000000"/>
              </a:buClr>
            </a:pPr>
            <a:r>
              <a:rPr lang="en-US" dirty="0"/>
              <a:t>Humans can generalize across tasks; why can’t our models?</a:t>
            </a:r>
          </a:p>
          <a:p>
            <a:pPr lvl="1">
              <a:buClr>
                <a:srgbClr val="000000"/>
              </a:buClr>
            </a:pPr>
            <a:r>
              <a:rPr lang="en-US" dirty="0"/>
              <a:t>Natural language instructions can help models </a:t>
            </a:r>
            <a:r>
              <a:rPr lang="en-US" dirty="0">
                <a:solidFill>
                  <a:srgbClr val="0000FF"/>
                </a:solidFill>
              </a:rPr>
              <a:t>generalize </a:t>
            </a:r>
            <a:r>
              <a:rPr lang="en-US" dirty="0"/>
              <a:t>to</a:t>
            </a:r>
            <a:r>
              <a:rPr lang="en-US" dirty="0">
                <a:solidFill>
                  <a:srgbClr val="0000FF"/>
                </a:solidFill>
              </a:rPr>
              <a:t> unseen </a:t>
            </a:r>
            <a:r>
              <a:rPr lang="en-US" dirty="0"/>
              <a:t>tasks.</a:t>
            </a:r>
            <a:br>
              <a:rPr lang="en-US" dirty="0"/>
            </a:br>
            <a:endParaRPr lang="en-US" dirty="0"/>
          </a:p>
          <a:p>
            <a:pPr>
              <a:buClr>
                <a:srgbClr val="000000"/>
              </a:buClr>
            </a:pPr>
            <a:r>
              <a:rPr lang="en-US" i="1" dirty="0">
                <a:solidFill>
                  <a:srgbClr val="0000FF"/>
                </a:solidFill>
              </a:rPr>
              <a:t>Natural-Instructions</a:t>
            </a:r>
            <a:r>
              <a:rPr lang="en-US" dirty="0"/>
              <a:t>: a dataset of many tasks and their crowdsourcing instructions/annotations.</a:t>
            </a:r>
            <a:br>
              <a:rPr lang="en-US" dirty="0"/>
            </a:br>
            <a:endParaRPr lang="en-US" dirty="0"/>
          </a:p>
          <a:p>
            <a:r>
              <a:rPr lang="en-US" dirty="0"/>
              <a:t>Empirical evidence that: </a:t>
            </a:r>
          </a:p>
          <a:p>
            <a:pPr lvl="1"/>
            <a:r>
              <a:rPr lang="en-US" dirty="0">
                <a:solidFill>
                  <a:srgbClr val="0000FF"/>
                </a:solidFill>
              </a:rPr>
              <a:t>Instructions </a:t>
            </a:r>
            <a:r>
              <a:rPr lang="en-US" dirty="0"/>
              <a:t>help w/ </a:t>
            </a:r>
            <a:r>
              <a:rPr lang="en-US" dirty="0">
                <a:solidFill>
                  <a:srgbClr val="0000FF"/>
                </a:solidFill>
              </a:rPr>
              <a:t>generalization</a:t>
            </a:r>
            <a:r>
              <a:rPr lang="en-US" dirty="0"/>
              <a:t> to unseen tasks! </a:t>
            </a:r>
          </a:p>
          <a:p>
            <a:pPr lvl="1"/>
            <a:r>
              <a:rPr lang="en-US" dirty="0"/>
              <a:t>There is notable room to make progress! </a:t>
            </a:r>
          </a:p>
        </p:txBody>
      </p:sp>
      <p:sp>
        <p:nvSpPr>
          <p:cNvPr id="4" name="Slide Number Placeholder 3">
            <a:extLst>
              <a:ext uri="{FF2B5EF4-FFF2-40B4-BE49-F238E27FC236}">
                <a16:creationId xmlns:a16="http://schemas.microsoft.com/office/drawing/2014/main" id="{5D3162DE-468E-FC41-8F09-772071BE81D0}"/>
              </a:ext>
            </a:extLst>
          </p:cNvPr>
          <p:cNvSpPr>
            <a:spLocks noGrp="1"/>
          </p:cNvSpPr>
          <p:nvPr>
            <p:ph type="sldNum" sz="quarter" idx="10"/>
          </p:nvPr>
        </p:nvSpPr>
        <p:spPr/>
        <p:txBody>
          <a:bodyPr/>
          <a:lstStyle/>
          <a:p>
            <a:pPr>
              <a:defRPr/>
            </a:pPr>
            <a:fld id="{0121240C-47AF-2F4D-83B3-CC3EDF50F794}" type="slidenum">
              <a:rPr lang="en-US" smtClean="0"/>
              <a:pPr>
                <a:defRPr/>
              </a:pPr>
              <a:t>55</a:t>
            </a:fld>
            <a:endParaRPr lang="en-US" dirty="0"/>
          </a:p>
        </p:txBody>
      </p:sp>
      <p:sp>
        <p:nvSpPr>
          <p:cNvPr id="6" name="Rectangle 5">
            <a:extLst>
              <a:ext uri="{FF2B5EF4-FFF2-40B4-BE49-F238E27FC236}">
                <a16:creationId xmlns:a16="http://schemas.microsoft.com/office/drawing/2014/main" id="{A8A6DACC-B0EE-3A40-B5A1-D47E250A8122}"/>
              </a:ext>
            </a:extLst>
          </p:cNvPr>
          <p:cNvSpPr/>
          <p:nvPr/>
        </p:nvSpPr>
        <p:spPr>
          <a:xfrm>
            <a:off x="2703847" y="6242970"/>
            <a:ext cx="6301725" cy="461665"/>
          </a:xfrm>
          <a:prstGeom prst="rect">
            <a:avLst/>
          </a:prstGeom>
        </p:spPr>
        <p:txBody>
          <a:bodyPr wrap="none">
            <a:spAutoFit/>
          </a:bodyPr>
          <a:lstStyle/>
          <a:p>
            <a:r>
              <a:rPr lang="en-US" sz="2400" dirty="0">
                <a:solidFill>
                  <a:srgbClr val="1700FF"/>
                </a:solidFill>
                <a:latin typeface="Consolas" panose="020B0609020204030204" pitchFamily="49" charset="0"/>
                <a:cs typeface="Consolas" panose="020B0609020204030204" pitchFamily="49" charset="0"/>
              </a:rPr>
              <a:t>http://</a:t>
            </a:r>
            <a:r>
              <a:rPr lang="en-US" sz="2400" dirty="0" err="1">
                <a:solidFill>
                  <a:srgbClr val="1700FF"/>
                </a:solidFill>
                <a:latin typeface="Consolas" panose="020B0609020204030204" pitchFamily="49" charset="0"/>
                <a:cs typeface="Consolas" panose="020B0609020204030204" pitchFamily="49" charset="0"/>
              </a:rPr>
              <a:t>instructions.apps.allenai.org</a:t>
            </a:r>
            <a:endParaRPr lang="en-US" sz="2400" dirty="0">
              <a:solidFill>
                <a:srgbClr val="1700FF"/>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2684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6" end="6"/>
                                            </p:txEl>
                                          </p:spTgt>
                                        </p:tgtEl>
                                        <p:attrNameLst>
                                          <p:attrName>style.opacity</p:attrName>
                                        </p:attrNameLst>
                                      </p:cBhvr>
                                      <p:to>
                                        <p:strVal val="0.25"/>
                                      </p:to>
                                    </p:set>
                                    <p:animEffect filter="image" prLst="opacity: 0.25">
                                      <p:cBhvr rctx="IE">
                                        <p:cTn id="25" dur="indefinite"/>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1" end="1"/>
                                            </p:txEl>
                                          </p:spTgt>
                                        </p:tgtEl>
                                        <p:attrNameLst>
                                          <p:attrName>style.opacity</p:attrName>
                                        </p:attrNameLst>
                                      </p:cBhvr>
                                      <p:to>
                                        <p:strVal val="1"/>
                                      </p:to>
                                    </p:set>
                                    <p:animEffect filter="image" prLst="opacity: 1">
                                      <p:cBhvr rctx="IE">
                                        <p:cTn id="35" dur="indefinite"/>
                                        <p:tgtEl>
                                          <p:spTgt spid="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2" end="2"/>
                                            </p:txEl>
                                          </p:spTgt>
                                        </p:tgtEl>
                                        <p:attrNameLst>
                                          <p:attrName>style.opacity</p:attrName>
                                        </p:attrNameLst>
                                      </p:cBhvr>
                                      <p:to>
                                        <p:strVal val="1"/>
                                      </p:to>
                                    </p:set>
                                    <p:animEffect filter="image" prLst="opacity: 1">
                                      <p:cBhvr rctx="IE">
                                        <p:cTn id="40" dur="indefinite"/>
                                        <p:tgtEl>
                                          <p:spTgt spid="3">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3">
                                            <p:txEl>
                                              <p:pRg st="3" end="3"/>
                                            </p:txEl>
                                          </p:spTgt>
                                        </p:tgtEl>
                                        <p:attrNameLst>
                                          <p:attrName>style.opacity</p:attrName>
                                        </p:attrNameLst>
                                      </p:cBhvr>
                                      <p:to>
                                        <p:strVal val="1"/>
                                      </p:to>
                                    </p:set>
                                    <p:animEffect filter="image" prLst="opacity: 1">
                                      <p:cBhvr rctx="IE">
                                        <p:cTn id="45" dur="indefinite"/>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childTnLst>
                                    <p:set>
                                      <p:cBhvr>
                                        <p:cTn id="49" dur="indefinite"/>
                                        <p:tgtEl>
                                          <p:spTgt spid="3">
                                            <p:txEl>
                                              <p:pRg st="4" end="4"/>
                                            </p:txEl>
                                          </p:spTgt>
                                        </p:tgtEl>
                                        <p:attrNameLst>
                                          <p:attrName>style.opacity</p:attrName>
                                        </p:attrNameLst>
                                      </p:cBhvr>
                                      <p:to>
                                        <p:strVal val="1"/>
                                      </p:to>
                                    </p:set>
                                    <p:animEffect filter="image" prLst="opacity: 1">
                                      <p:cBhvr rctx="IE">
                                        <p:cTn id="50" dur="indefinite"/>
                                        <p:tgtEl>
                                          <p:spTgt spid="3">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p:cTn id="54" dur="indefinite"/>
                                        <p:tgtEl>
                                          <p:spTgt spid="3">
                                            <p:txEl>
                                              <p:pRg st="5" end="5"/>
                                            </p:txEl>
                                          </p:spTgt>
                                        </p:tgtEl>
                                        <p:attrNameLst>
                                          <p:attrName>style.opacity</p:attrName>
                                        </p:attrNameLst>
                                      </p:cBhvr>
                                      <p:to>
                                        <p:strVal val="1"/>
                                      </p:to>
                                    </p:set>
                                    <p:animEffect filter="image" prLst="opacity: 1">
                                      <p:cBhvr rctx="IE">
                                        <p:cTn id="55" dur="indefinite"/>
                                        <p:tgtEl>
                                          <p:spTgt spid="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mph" presetSubtype="0" nodeType="clickEffect">
                                  <p:stCondLst>
                                    <p:cond delay="0"/>
                                  </p:stCondLst>
                                  <p:childTnLst>
                                    <p:set>
                                      <p:cBhvr>
                                        <p:cTn id="59" dur="indefinite"/>
                                        <p:tgtEl>
                                          <p:spTgt spid="3">
                                            <p:txEl>
                                              <p:pRg st="6" end="6"/>
                                            </p:txEl>
                                          </p:spTgt>
                                        </p:tgtEl>
                                        <p:attrNameLst>
                                          <p:attrName>style.opacity</p:attrName>
                                        </p:attrNameLst>
                                      </p:cBhvr>
                                      <p:to>
                                        <p:strVal val="1"/>
                                      </p:to>
                                    </p:set>
                                    <p:animEffect filter="image" prLst="opacity: 1">
                                      <p:cBhvr rctx="IE">
                                        <p:cTn id="60"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C081-7991-C84F-B0A3-97C454E1E598}"/>
              </a:ext>
            </a:extLst>
          </p:cNvPr>
          <p:cNvSpPr>
            <a:spLocks noGrp="1"/>
          </p:cNvSpPr>
          <p:nvPr>
            <p:ph type="title"/>
          </p:nvPr>
        </p:nvSpPr>
        <p:spPr/>
        <p:txBody>
          <a:bodyPr/>
          <a:lstStyle/>
          <a:p>
            <a:r>
              <a:rPr lang="en-US" dirty="0"/>
              <a:t>Instructions Paradigm</a:t>
            </a:r>
          </a:p>
        </p:txBody>
      </p:sp>
      <p:sp>
        <p:nvSpPr>
          <p:cNvPr id="3" name="Content Placeholder 2">
            <a:extLst>
              <a:ext uri="{FF2B5EF4-FFF2-40B4-BE49-F238E27FC236}">
                <a16:creationId xmlns:a16="http://schemas.microsoft.com/office/drawing/2014/main" id="{FF523EFA-1177-8C4A-901D-51879B913044}"/>
              </a:ext>
            </a:extLst>
          </p:cNvPr>
          <p:cNvSpPr>
            <a:spLocks noGrp="1"/>
          </p:cNvSpPr>
          <p:nvPr>
            <p:ph idx="1"/>
          </p:nvPr>
        </p:nvSpPr>
        <p:spPr/>
        <p:txBody>
          <a:bodyPr/>
          <a:lstStyle/>
          <a:p>
            <a:r>
              <a:rPr lang="en-US" dirty="0"/>
              <a:t>Instructions provide a more general medium to express information, as compared to task examples.</a:t>
            </a:r>
          </a:p>
          <a:p>
            <a:pPr lvl="1"/>
            <a:r>
              <a:rPr lang="en-US" dirty="0"/>
              <a:t>Incorporate high-level  knowledge.</a:t>
            </a:r>
          </a:p>
          <a:p>
            <a:pPr lvl="1"/>
            <a:r>
              <a:rPr lang="en-US" dirty="0"/>
              <a:t>Define a new task explicitly in natural language.</a:t>
            </a:r>
          </a:p>
          <a:p>
            <a:pPr marL="0" indent="0">
              <a:buNone/>
            </a:pPr>
            <a:endParaRPr lang="en-US" dirty="0"/>
          </a:p>
          <a:p>
            <a:r>
              <a:rPr lang="en-US" dirty="0"/>
              <a:t>Instruction paradigm is a strict generalization of the current instance-only paradigm.</a:t>
            </a:r>
          </a:p>
          <a:p>
            <a:endParaRPr lang="en-US" dirty="0"/>
          </a:p>
          <a:p>
            <a:endParaRPr lang="en-US" dirty="0"/>
          </a:p>
        </p:txBody>
      </p:sp>
      <p:sp>
        <p:nvSpPr>
          <p:cNvPr id="4" name="Slide Number Placeholder 3">
            <a:extLst>
              <a:ext uri="{FF2B5EF4-FFF2-40B4-BE49-F238E27FC236}">
                <a16:creationId xmlns:a16="http://schemas.microsoft.com/office/drawing/2014/main" id="{B1D17BEB-7799-D546-9153-5FF95B95516D}"/>
              </a:ext>
            </a:extLst>
          </p:cNvPr>
          <p:cNvSpPr>
            <a:spLocks noGrp="1"/>
          </p:cNvSpPr>
          <p:nvPr>
            <p:ph type="sldNum" sz="quarter" idx="10"/>
          </p:nvPr>
        </p:nvSpPr>
        <p:spPr/>
        <p:txBody>
          <a:bodyPr/>
          <a:lstStyle/>
          <a:p>
            <a:pPr>
              <a:defRPr/>
            </a:pPr>
            <a:fld id="{0121240C-47AF-2F4D-83B3-CC3EDF50F794}" type="slidenum">
              <a:rPr lang="en-US" smtClean="0"/>
              <a:pPr>
                <a:defRPr/>
              </a:pPr>
              <a:t>56</a:t>
            </a:fld>
            <a:endParaRPr lang="en-US" dirty="0"/>
          </a:p>
        </p:txBody>
      </p:sp>
      <p:sp>
        <p:nvSpPr>
          <p:cNvPr id="5" name="Google Shape;738;p73">
            <a:extLst>
              <a:ext uri="{FF2B5EF4-FFF2-40B4-BE49-F238E27FC236}">
                <a16:creationId xmlns:a16="http://schemas.microsoft.com/office/drawing/2014/main" id="{D68ADB3A-C80B-074D-B64A-3842F94D6842}"/>
              </a:ext>
            </a:extLst>
          </p:cNvPr>
          <p:cNvSpPr/>
          <p:nvPr/>
        </p:nvSpPr>
        <p:spPr>
          <a:xfrm>
            <a:off x="6632575" y="4687150"/>
            <a:ext cx="3517200" cy="1879866"/>
          </a:xfrm>
          <a:prstGeom prst="rect">
            <a:avLst/>
          </a:prstGeom>
          <a:solidFill>
            <a:srgbClr val="D9EAD3"/>
          </a:solidFill>
          <a:ln w="9525" cap="flat" cmpd="sng">
            <a:solidFill>
              <a:srgbClr val="1A4595"/>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6" name="Google Shape;739;p73">
            <a:extLst>
              <a:ext uri="{FF2B5EF4-FFF2-40B4-BE49-F238E27FC236}">
                <a16:creationId xmlns:a16="http://schemas.microsoft.com/office/drawing/2014/main" id="{E2B66F97-F1DB-8943-AF88-27CD61D6DACC}"/>
              </a:ext>
            </a:extLst>
          </p:cNvPr>
          <p:cNvSpPr/>
          <p:nvPr/>
        </p:nvSpPr>
        <p:spPr>
          <a:xfrm>
            <a:off x="7242184" y="5218008"/>
            <a:ext cx="2382800" cy="954400"/>
          </a:xfrm>
          <a:prstGeom prst="rect">
            <a:avLst/>
          </a:prstGeom>
          <a:solidFill>
            <a:srgbClr val="EAD1DC"/>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spTree>
    <p:extLst>
      <p:ext uri="{BB962C8B-B14F-4D97-AF65-F5344CB8AC3E}">
        <p14:creationId xmlns:p14="http://schemas.microsoft.com/office/powerpoint/2010/main" val="247633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6C15-F97B-894D-99A1-91354D2FC941}"/>
              </a:ext>
            </a:extLst>
          </p:cNvPr>
          <p:cNvSpPr>
            <a:spLocks noGrp="1"/>
          </p:cNvSpPr>
          <p:nvPr>
            <p:ph type="title"/>
          </p:nvPr>
        </p:nvSpPr>
        <p:spPr/>
        <p:txBody>
          <a:bodyPr/>
          <a:lstStyle/>
          <a:p>
            <a:r>
              <a:rPr lang="en-US" dirty="0"/>
              <a:t>Tying the Loose Ends </a:t>
            </a:r>
          </a:p>
        </p:txBody>
      </p:sp>
      <p:sp>
        <p:nvSpPr>
          <p:cNvPr id="3" name="Content Placeholder 2">
            <a:extLst>
              <a:ext uri="{FF2B5EF4-FFF2-40B4-BE49-F238E27FC236}">
                <a16:creationId xmlns:a16="http://schemas.microsoft.com/office/drawing/2014/main" id="{AF403D51-EFCC-B442-8481-8A9F304C3761}"/>
              </a:ext>
            </a:extLst>
          </p:cNvPr>
          <p:cNvSpPr>
            <a:spLocks noGrp="1"/>
          </p:cNvSpPr>
          <p:nvPr>
            <p:ph idx="1"/>
          </p:nvPr>
        </p:nvSpPr>
        <p:spPr/>
        <p:txBody>
          <a:bodyPr/>
          <a:lstStyle/>
          <a:p>
            <a:r>
              <a:rPr lang="en-US" dirty="0"/>
              <a:t>Currently, we do </a:t>
            </a:r>
            <a:r>
              <a:rPr lang="en-US" dirty="0">
                <a:solidFill>
                  <a:srgbClr val="FF0000"/>
                </a:solidFill>
              </a:rPr>
              <a:t>not</a:t>
            </a:r>
            <a:r>
              <a:rPr lang="en-US" dirty="0"/>
              <a:t> focus enough on the “breadth” of our progress. </a:t>
            </a:r>
          </a:p>
          <a:p>
            <a:pPr lvl="1"/>
            <a:r>
              <a:rPr lang="en-US" dirty="0"/>
              <a:t>Obsessed with “depth” (e.g., chasing leaderboards for individual tasks)</a:t>
            </a:r>
          </a:p>
          <a:p>
            <a:pPr marL="457200" lvl="1" indent="0">
              <a:buNone/>
            </a:pPr>
            <a:endParaRPr lang="en-US" dirty="0"/>
          </a:p>
          <a:p>
            <a:pPr marL="457200" lvl="1" indent="0">
              <a:buNone/>
            </a:pPr>
            <a:endParaRPr lang="en-US" dirty="0"/>
          </a:p>
          <a:p>
            <a:pPr lvl="1"/>
            <a:endParaRPr lang="en-US" dirty="0"/>
          </a:p>
          <a:p>
            <a:r>
              <a:rPr lang="en-US" dirty="0"/>
              <a:t>The two works presented here: </a:t>
            </a:r>
          </a:p>
          <a:p>
            <a:pPr lvl="1"/>
            <a:r>
              <a:rPr lang="en-US" dirty="0" err="1"/>
              <a:t>UnifiedQA</a:t>
            </a:r>
            <a:r>
              <a:rPr lang="en-US" dirty="0"/>
              <a:t>: broader range of </a:t>
            </a:r>
            <a:r>
              <a:rPr lang="en-US" u="sng" dirty="0"/>
              <a:t>QA formats </a:t>
            </a:r>
          </a:p>
          <a:p>
            <a:pPr lvl="1"/>
            <a:r>
              <a:rPr lang="en-US" dirty="0"/>
              <a:t>Instruction-following models: broader range of </a:t>
            </a:r>
            <a:r>
              <a:rPr lang="en-US" u="sng" dirty="0"/>
              <a:t>tasks</a:t>
            </a:r>
          </a:p>
        </p:txBody>
      </p:sp>
      <p:sp>
        <p:nvSpPr>
          <p:cNvPr id="4" name="Slide Number Placeholder 3">
            <a:extLst>
              <a:ext uri="{FF2B5EF4-FFF2-40B4-BE49-F238E27FC236}">
                <a16:creationId xmlns:a16="http://schemas.microsoft.com/office/drawing/2014/main" id="{A7053B91-684F-4842-A529-6AA2C5F06F2A}"/>
              </a:ext>
            </a:extLst>
          </p:cNvPr>
          <p:cNvSpPr>
            <a:spLocks noGrp="1"/>
          </p:cNvSpPr>
          <p:nvPr>
            <p:ph type="sldNum" sz="quarter" idx="10"/>
          </p:nvPr>
        </p:nvSpPr>
        <p:spPr/>
        <p:txBody>
          <a:bodyPr/>
          <a:lstStyle/>
          <a:p>
            <a:pPr>
              <a:defRPr/>
            </a:pPr>
            <a:fld id="{0121240C-47AF-2F4D-83B3-CC3EDF50F794}" type="slidenum">
              <a:rPr lang="en-US" smtClean="0"/>
              <a:pPr>
                <a:defRPr/>
              </a:pPr>
              <a:t>57</a:t>
            </a:fld>
            <a:endParaRPr lang="en-US" dirty="0"/>
          </a:p>
        </p:txBody>
      </p:sp>
      <p:sp>
        <p:nvSpPr>
          <p:cNvPr id="14" name="Rectangle 13">
            <a:extLst>
              <a:ext uri="{FF2B5EF4-FFF2-40B4-BE49-F238E27FC236}">
                <a16:creationId xmlns:a16="http://schemas.microsoft.com/office/drawing/2014/main" id="{E8F2A680-CC14-474E-A179-A744A511B8BB}"/>
              </a:ext>
            </a:extLst>
          </p:cNvPr>
          <p:cNvSpPr/>
          <p:nvPr/>
        </p:nvSpPr>
        <p:spPr>
          <a:xfrm>
            <a:off x="10052415" y="5303084"/>
            <a:ext cx="2345558" cy="136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5D350A3-1E81-4D4E-838A-16115B0A426A}"/>
              </a:ext>
            </a:extLst>
          </p:cNvPr>
          <p:cNvGrpSpPr/>
          <p:nvPr/>
        </p:nvGrpSpPr>
        <p:grpSpPr>
          <a:xfrm>
            <a:off x="6583502" y="3220143"/>
            <a:ext cx="6124080" cy="3224190"/>
            <a:chOff x="1419875" y="3034748"/>
            <a:chExt cx="9584339" cy="3261277"/>
          </a:xfrm>
        </p:grpSpPr>
        <p:pic>
          <p:nvPicPr>
            <p:cNvPr id="16" name="Picture 15">
              <a:extLst>
                <a:ext uri="{FF2B5EF4-FFF2-40B4-BE49-F238E27FC236}">
                  <a16:creationId xmlns:a16="http://schemas.microsoft.com/office/drawing/2014/main" id="{1213ADE3-CA9B-0246-A11D-3609ABC55A95}"/>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17" name="Group 16">
              <a:extLst>
                <a:ext uri="{FF2B5EF4-FFF2-40B4-BE49-F238E27FC236}">
                  <a16:creationId xmlns:a16="http://schemas.microsoft.com/office/drawing/2014/main" id="{5A2AFCC0-6C65-784C-9A31-1D828AB74FC6}"/>
                </a:ext>
              </a:extLst>
            </p:cNvPr>
            <p:cNvGrpSpPr/>
            <p:nvPr/>
          </p:nvGrpSpPr>
          <p:grpSpPr>
            <a:xfrm>
              <a:off x="3561997" y="5419622"/>
              <a:ext cx="4704522" cy="510060"/>
              <a:chOff x="3422388" y="4199527"/>
              <a:chExt cx="4704522" cy="510060"/>
            </a:xfrm>
          </p:grpSpPr>
          <p:cxnSp>
            <p:nvCxnSpPr>
              <p:cNvPr id="22" name="Straight Arrow Connector 21">
                <a:extLst>
                  <a:ext uri="{FF2B5EF4-FFF2-40B4-BE49-F238E27FC236}">
                    <a16:creationId xmlns:a16="http://schemas.microsoft.com/office/drawing/2014/main" id="{85E86B33-C1B3-4D48-896C-0B12237632EA}"/>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C51AC6-2F0E-DC45-9042-F14844FF5970}"/>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18" name="Group 17">
              <a:extLst>
                <a:ext uri="{FF2B5EF4-FFF2-40B4-BE49-F238E27FC236}">
                  <a16:creationId xmlns:a16="http://schemas.microsoft.com/office/drawing/2014/main" id="{6CDBB6A6-86B8-4448-9CC2-27C4BFDBD6C6}"/>
                </a:ext>
              </a:extLst>
            </p:cNvPr>
            <p:cNvGrpSpPr/>
            <p:nvPr/>
          </p:nvGrpSpPr>
          <p:grpSpPr>
            <a:xfrm>
              <a:off x="8937616" y="3744238"/>
              <a:ext cx="2066598" cy="2362178"/>
              <a:chOff x="8763445" y="3081627"/>
              <a:chExt cx="2066598" cy="2362178"/>
            </a:xfrm>
          </p:grpSpPr>
          <p:cxnSp>
            <p:nvCxnSpPr>
              <p:cNvPr id="20" name="Straight Arrow Connector 19">
                <a:extLst>
                  <a:ext uri="{FF2B5EF4-FFF2-40B4-BE49-F238E27FC236}">
                    <a16:creationId xmlns:a16="http://schemas.microsoft.com/office/drawing/2014/main" id="{125FA3A3-9438-5549-A964-278504679851}"/>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4C04925-2106-CD4C-B8A8-C392DDF3E97A}"/>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24" name="Rectangle 23">
            <a:extLst>
              <a:ext uri="{FF2B5EF4-FFF2-40B4-BE49-F238E27FC236}">
                <a16:creationId xmlns:a16="http://schemas.microsoft.com/office/drawing/2014/main" id="{9B911EA4-A1BA-7346-8538-07A19F5B61EB}"/>
              </a:ext>
            </a:extLst>
          </p:cNvPr>
          <p:cNvSpPr/>
          <p:nvPr/>
        </p:nvSpPr>
        <p:spPr>
          <a:xfrm>
            <a:off x="9227874" y="3512996"/>
            <a:ext cx="426851" cy="1618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84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5" end="5"/>
                                            </p:txEl>
                                          </p:spTgt>
                                        </p:tgtEl>
                                        <p:attrNameLst>
                                          <p:attrName>style.opacity</p:attrName>
                                        </p:attrNameLst>
                                      </p:cBhvr>
                                      <p:to>
                                        <p:strVal val="0.25"/>
                                      </p:to>
                                    </p:set>
                                    <p:animEffect filter="image" prLst="opacity: 0.25">
                                      <p:cBhvr rctx="IE">
                                        <p:cTn id="7" dur="indefinite"/>
                                        <p:tgtEl>
                                          <p:spTgt spid="3">
                                            <p:txEl>
                                              <p:pRg st="5" end="5"/>
                                            </p:txEl>
                                          </p:spTgt>
                                        </p:tgtEl>
                                      </p:cBhvr>
                                    </p:animEffect>
                                  </p:childTnLst>
                                </p:cTn>
                              </p:par>
                              <p:par>
                                <p:cTn id="8" presetID="9" presetClass="emph" presetSubtype="0" nodeType="withEffect">
                                  <p:stCondLst>
                                    <p:cond delay="0"/>
                                  </p:stCondLst>
                                  <p:childTnLst>
                                    <p:set>
                                      <p:cBhvr>
                                        <p:cTn id="9" dur="indefinite"/>
                                        <p:tgtEl>
                                          <p:spTgt spid="3">
                                            <p:txEl>
                                              <p:pRg st="6" end="6"/>
                                            </p:txEl>
                                          </p:spTgt>
                                        </p:tgtEl>
                                        <p:attrNameLst>
                                          <p:attrName>style.opacity</p:attrName>
                                        </p:attrNameLst>
                                      </p:cBhvr>
                                      <p:to>
                                        <p:strVal val="0.25"/>
                                      </p:to>
                                    </p:set>
                                    <p:animEffect filter="image" prLst="opacity: 0.25">
                                      <p:cBhvr rctx="IE">
                                        <p:cTn id="10" dur="indefinite"/>
                                        <p:tgtEl>
                                          <p:spTgt spid="3">
                                            <p:txEl>
                                              <p:pRg st="6" end="6"/>
                                            </p:txEl>
                                          </p:spTgt>
                                        </p:tgtEl>
                                      </p:cBhvr>
                                    </p:animEffect>
                                  </p:childTnLst>
                                </p:cTn>
                              </p:par>
                              <p:par>
                                <p:cTn id="11" presetID="9" presetClass="emph" presetSubtype="0" nodeType="withEffect">
                                  <p:stCondLst>
                                    <p:cond delay="0"/>
                                  </p:stCondLst>
                                  <p:childTnLst>
                                    <p:set>
                                      <p:cBhvr>
                                        <p:cTn id="12" dur="indefinite"/>
                                        <p:tgtEl>
                                          <p:spTgt spid="3">
                                            <p:txEl>
                                              <p:pRg st="7" end="7"/>
                                            </p:txEl>
                                          </p:spTgt>
                                        </p:tgtEl>
                                        <p:attrNameLst>
                                          <p:attrName>style.opacity</p:attrName>
                                        </p:attrNameLst>
                                      </p:cBhvr>
                                      <p:to>
                                        <p:strVal val="0.25"/>
                                      </p:to>
                                    </p:set>
                                    <p:animEffect filter="image" prLst="opacity: 0.25">
                                      <p:cBhvr rctx="IE">
                                        <p:cTn id="13" dur="indefinite"/>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3">
                                            <p:txEl>
                                              <p:pRg st="5" end="5"/>
                                            </p:txEl>
                                          </p:spTgt>
                                        </p:tgtEl>
                                        <p:attrNameLst>
                                          <p:attrName>style.opacity</p:attrName>
                                        </p:attrNameLst>
                                      </p:cBhvr>
                                      <p:to>
                                        <p:strVal val="1"/>
                                      </p:to>
                                    </p:set>
                                    <p:animEffect filter="image" prLst="opacity: 1">
                                      <p:cBhvr rctx="IE">
                                        <p:cTn id="18" dur="indefinite"/>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3">
                                            <p:txEl>
                                              <p:pRg st="6" end="6"/>
                                            </p:txEl>
                                          </p:spTgt>
                                        </p:tgtEl>
                                        <p:attrNameLst>
                                          <p:attrName>style.opacity</p:attrName>
                                        </p:attrNameLst>
                                      </p:cBhvr>
                                      <p:to>
                                        <p:strVal val="1"/>
                                      </p:to>
                                    </p:set>
                                    <p:animEffect filter="image" prLst="opacity: 1">
                                      <p:cBhvr rctx="IE">
                                        <p:cTn id="23" dur="indefinite"/>
                                        <p:tgtEl>
                                          <p:spTgt spid="3">
                                            <p:txEl>
                                              <p:pRg st="6" end="6"/>
                                            </p:txEl>
                                          </p:spTgt>
                                        </p:tgtEl>
                                      </p:cBhvr>
                                    </p:animEffect>
                                  </p:childTnLst>
                                </p:cTn>
                              </p:par>
                              <p:par>
                                <p:cTn id="24" presetID="9" presetClass="emph" presetSubtype="0" nodeType="withEffect">
                                  <p:stCondLst>
                                    <p:cond delay="0"/>
                                  </p:stCondLst>
                                  <p:childTnLst>
                                    <p:set>
                                      <p:cBhvr>
                                        <p:cTn id="25" dur="indefinite"/>
                                        <p:tgtEl>
                                          <p:spTgt spid="3">
                                            <p:txEl>
                                              <p:pRg st="7" end="7"/>
                                            </p:txEl>
                                          </p:spTgt>
                                        </p:tgtEl>
                                        <p:attrNameLst>
                                          <p:attrName>style.opacity</p:attrName>
                                        </p:attrNameLst>
                                      </p:cBhvr>
                                      <p:to>
                                        <p:strVal val="1"/>
                                      </p:to>
                                    </p:set>
                                    <p:animEffect filter="image" prLst="opacity: 1">
                                      <p:cBhvr rctx="IE">
                                        <p:cTn id="26" dur="indefinite"/>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outVertical)">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Hurdles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“Depths” is humans’ weakness! </a:t>
            </a:r>
          </a:p>
          <a:p>
            <a:pPr lvl="1"/>
            <a:r>
              <a:rPr lang="en-US" dirty="0"/>
              <a:t>Difficult to master tasks </a:t>
            </a:r>
          </a:p>
          <a:p>
            <a:pPr lvl="1"/>
            <a:r>
              <a:rPr lang="en-US" dirty="0"/>
              <a:t>Good with mixing problems </a:t>
            </a:r>
            <a:br>
              <a:rPr lang="en-US" dirty="0"/>
            </a:br>
            <a:endParaRPr lang="en-US" dirty="0"/>
          </a:p>
          <a:p>
            <a:pPr lvl="1"/>
            <a:endParaRPr lang="en-US" dirty="0"/>
          </a:p>
          <a:p>
            <a:r>
              <a:rPr lang="en-US" dirty="0"/>
              <a:t>Computers tend to be the opposite!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58</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EDD84-3CCD-A74F-B2A4-63BC0941F0CE}"/>
              </a:ext>
            </a:extLst>
          </p:cNvPr>
          <p:cNvSpPr>
            <a:spLocks noGrp="1"/>
          </p:cNvSpPr>
          <p:nvPr>
            <p:ph type="sldNum" sz="quarter" idx="10"/>
          </p:nvPr>
        </p:nvSpPr>
        <p:spPr/>
        <p:txBody>
          <a:bodyPr/>
          <a:lstStyle/>
          <a:p>
            <a:pPr>
              <a:defRPr/>
            </a:pPr>
            <a:fld id="{37E6B2A9-E175-7F40-B993-EC9D598FC2D7}" type="slidenum">
              <a:rPr lang="en-US" smtClean="0"/>
              <a:pPr>
                <a:defRPr/>
              </a:pPr>
              <a:t>59</a:t>
            </a:fld>
            <a:endParaRPr lang="en-US" dirty="0"/>
          </a:p>
        </p:txBody>
      </p:sp>
      <p:sp>
        <p:nvSpPr>
          <p:cNvPr id="3" name="Title 2">
            <a:extLst>
              <a:ext uri="{FF2B5EF4-FFF2-40B4-BE49-F238E27FC236}">
                <a16:creationId xmlns:a16="http://schemas.microsoft.com/office/drawing/2014/main" id="{21BE40F7-B26E-5F40-B68D-84C5E2C4360D}"/>
              </a:ext>
            </a:extLst>
          </p:cNvPr>
          <p:cNvSpPr>
            <a:spLocks noGrp="1"/>
          </p:cNvSpPr>
          <p:nvPr>
            <p:ph type="title"/>
          </p:nvPr>
        </p:nvSpPr>
        <p:spPr/>
        <p:txBody>
          <a:bodyPr/>
          <a:lstStyle/>
          <a:p>
            <a:r>
              <a:rPr lang="en-US" dirty="0"/>
              <a:t>That’s it! </a:t>
            </a:r>
          </a:p>
        </p:txBody>
      </p:sp>
      <p:sp>
        <p:nvSpPr>
          <p:cNvPr id="4" name="Text Placeholder 3">
            <a:extLst>
              <a:ext uri="{FF2B5EF4-FFF2-40B4-BE49-F238E27FC236}">
                <a16:creationId xmlns:a16="http://schemas.microsoft.com/office/drawing/2014/main" id="{7B61838E-9942-6D44-9FCD-A1841F224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617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1E737-75BA-894E-AFA6-C0144953C3D3}"/>
              </a:ext>
            </a:extLst>
          </p:cNvPr>
          <p:cNvSpPr>
            <a:spLocks noGrp="1"/>
          </p:cNvSpPr>
          <p:nvPr>
            <p:ph type="sldNum" sz="quarter" idx="10"/>
          </p:nvPr>
        </p:nvSpPr>
        <p:spPr/>
        <p:txBody>
          <a:bodyPr/>
          <a:lstStyle/>
          <a:p>
            <a:pPr>
              <a:defRPr/>
            </a:pPr>
            <a:fld id="{37E6B2A9-E175-7F40-B993-EC9D598FC2D7}" type="slidenum">
              <a:rPr lang="en-US" smtClean="0"/>
              <a:pPr>
                <a:defRPr/>
              </a:pPr>
              <a:t>6</a:t>
            </a:fld>
            <a:endParaRPr lang="en-US" dirty="0"/>
          </a:p>
        </p:txBody>
      </p:sp>
      <p:pic>
        <p:nvPicPr>
          <p:cNvPr id="6" name="Picture 5">
            <a:extLst>
              <a:ext uri="{FF2B5EF4-FFF2-40B4-BE49-F238E27FC236}">
                <a16:creationId xmlns:a16="http://schemas.microsoft.com/office/drawing/2014/main" id="{A0E09752-AD00-EC43-BE82-7B9AE8DEB8FD}"/>
              </a:ext>
            </a:extLst>
          </p:cNvPr>
          <p:cNvPicPr>
            <a:picLocks noChangeAspect="1"/>
          </p:cNvPicPr>
          <p:nvPr/>
        </p:nvPicPr>
        <p:blipFill>
          <a:blip r:embed="rId3"/>
          <a:stretch>
            <a:fillRect/>
          </a:stretch>
        </p:blipFill>
        <p:spPr>
          <a:xfrm>
            <a:off x="1245704" y="2372137"/>
            <a:ext cx="8404223" cy="3261277"/>
          </a:xfrm>
          <a:prstGeom prst="rect">
            <a:avLst/>
          </a:prstGeom>
        </p:spPr>
      </p:pic>
      <p:cxnSp>
        <p:nvCxnSpPr>
          <p:cNvPr id="17" name="Straight Connector 16">
            <a:extLst>
              <a:ext uri="{FF2B5EF4-FFF2-40B4-BE49-F238E27FC236}">
                <a16:creationId xmlns:a16="http://schemas.microsoft.com/office/drawing/2014/main" id="{34D083E9-3827-EE4E-AC60-067449491E66}"/>
              </a:ext>
            </a:extLst>
          </p:cNvPr>
          <p:cNvCxnSpPr>
            <a:cxnSpLocks/>
          </p:cNvCxnSpPr>
          <p:nvPr/>
        </p:nvCxnSpPr>
        <p:spPr>
          <a:xfrm>
            <a:off x="4169850" y="2645133"/>
            <a:ext cx="0" cy="11449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4FEE48-52B8-3A4C-8EC1-B5529DF14851}"/>
              </a:ext>
            </a:extLst>
          </p:cNvPr>
          <p:cNvCxnSpPr>
            <a:cxnSpLocks/>
          </p:cNvCxnSpPr>
          <p:nvPr/>
        </p:nvCxnSpPr>
        <p:spPr>
          <a:xfrm>
            <a:off x="4921812" y="2645133"/>
            <a:ext cx="0" cy="20196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ACAFAB4-E4DC-C144-8079-F50D2F07C08F}"/>
              </a:ext>
            </a:extLst>
          </p:cNvPr>
          <p:cNvCxnSpPr>
            <a:cxnSpLocks/>
          </p:cNvCxnSpPr>
          <p:nvPr/>
        </p:nvCxnSpPr>
        <p:spPr>
          <a:xfrm>
            <a:off x="6877464" y="2664349"/>
            <a:ext cx="0" cy="1669112"/>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52210A9-C821-BF42-B859-6E4A0A38E3CA}"/>
              </a:ext>
            </a:extLst>
          </p:cNvPr>
          <p:cNvGrpSpPr/>
          <p:nvPr/>
        </p:nvGrpSpPr>
        <p:grpSpPr>
          <a:xfrm>
            <a:off x="3392557" y="1359663"/>
            <a:ext cx="4704522" cy="403384"/>
            <a:chOff x="3392557" y="1548847"/>
            <a:chExt cx="4704522" cy="403384"/>
          </a:xfrm>
        </p:grpSpPr>
        <p:cxnSp>
          <p:nvCxnSpPr>
            <p:cNvPr id="29" name="Straight Arrow Connector 28">
              <a:extLst>
                <a:ext uri="{FF2B5EF4-FFF2-40B4-BE49-F238E27FC236}">
                  <a16:creationId xmlns:a16="http://schemas.microsoft.com/office/drawing/2014/main" id="{613D8BEE-B5A6-FA42-B191-09F7B3FF605C}"/>
                </a:ext>
              </a:extLst>
            </p:cNvPr>
            <p:cNvCxnSpPr/>
            <p:nvPr/>
          </p:nvCxnSpPr>
          <p:spPr>
            <a:xfrm>
              <a:off x="3392557" y="1952231"/>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A8AD629-5BB7-8F4B-9201-9C878020C430}"/>
                </a:ext>
              </a:extLst>
            </p:cNvPr>
            <p:cNvSpPr txBox="1"/>
            <p:nvPr/>
          </p:nvSpPr>
          <p:spPr>
            <a:xfrm>
              <a:off x="4893904" y="1548847"/>
              <a:ext cx="1909497" cy="400110"/>
            </a:xfrm>
            <a:prstGeom prst="rect">
              <a:avLst/>
            </a:prstGeom>
            <a:noFill/>
          </p:spPr>
          <p:txBody>
            <a:bodyPr wrap="none" rtlCol="0">
              <a:spAutoFit/>
            </a:bodyPr>
            <a:lstStyle/>
            <a:p>
              <a:r>
                <a:rPr lang="en-US" sz="2000" dirty="0"/>
                <a:t>Breadth of tasks</a:t>
              </a:r>
            </a:p>
          </p:txBody>
        </p:sp>
      </p:grpSp>
      <p:grpSp>
        <p:nvGrpSpPr>
          <p:cNvPr id="4" name="Group 3">
            <a:extLst>
              <a:ext uri="{FF2B5EF4-FFF2-40B4-BE49-F238E27FC236}">
                <a16:creationId xmlns:a16="http://schemas.microsoft.com/office/drawing/2014/main" id="{9F969186-E468-F64F-8B9A-4D380C7313CE}"/>
              </a:ext>
            </a:extLst>
          </p:cNvPr>
          <p:cNvGrpSpPr/>
          <p:nvPr/>
        </p:nvGrpSpPr>
        <p:grpSpPr>
          <a:xfrm>
            <a:off x="8706000" y="3081627"/>
            <a:ext cx="1715534" cy="2362178"/>
            <a:chOff x="8706000" y="3081627"/>
            <a:chExt cx="1715534" cy="2362178"/>
          </a:xfrm>
        </p:grpSpPr>
        <p:cxnSp>
          <p:nvCxnSpPr>
            <p:cNvPr id="31" name="Straight Arrow Connector 30">
              <a:extLst>
                <a:ext uri="{FF2B5EF4-FFF2-40B4-BE49-F238E27FC236}">
                  <a16:creationId xmlns:a16="http://schemas.microsoft.com/office/drawing/2014/main" id="{13F00421-BB63-BA44-8B9C-B51809120F63}"/>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087547E-34C0-5142-957C-A0CD697A9265}"/>
                </a:ext>
              </a:extLst>
            </p:cNvPr>
            <p:cNvSpPr txBox="1"/>
            <p:nvPr/>
          </p:nvSpPr>
          <p:spPr>
            <a:xfrm rot="19729253">
              <a:off x="8706000" y="3861501"/>
              <a:ext cx="1715534" cy="400110"/>
            </a:xfrm>
            <a:prstGeom prst="rect">
              <a:avLst/>
            </a:prstGeom>
            <a:noFill/>
          </p:spPr>
          <p:txBody>
            <a:bodyPr wrap="none" rtlCol="0">
              <a:spAutoFit/>
            </a:bodyPr>
            <a:lstStyle/>
            <a:p>
              <a:r>
                <a:rPr lang="en-US" sz="2000" dirty="0"/>
                <a:t>Depth of tasks</a:t>
              </a:r>
            </a:p>
          </p:txBody>
        </p:sp>
      </p:grpSp>
      <p:cxnSp>
        <p:nvCxnSpPr>
          <p:cNvPr id="19" name="Straight Connector 18">
            <a:extLst>
              <a:ext uri="{FF2B5EF4-FFF2-40B4-BE49-F238E27FC236}">
                <a16:creationId xmlns:a16="http://schemas.microsoft.com/office/drawing/2014/main" id="{F5F47C6A-B54A-E54B-B90A-3430C6B3649E}"/>
              </a:ext>
            </a:extLst>
          </p:cNvPr>
          <p:cNvCxnSpPr>
            <a:cxnSpLocks/>
          </p:cNvCxnSpPr>
          <p:nvPr/>
        </p:nvCxnSpPr>
        <p:spPr>
          <a:xfrm>
            <a:off x="7434961" y="2664349"/>
            <a:ext cx="0" cy="834556"/>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97685CC-481D-8146-8B68-B2BDB2F8546E}"/>
              </a:ext>
            </a:extLst>
          </p:cNvPr>
          <p:cNvGrpSpPr/>
          <p:nvPr/>
        </p:nvGrpSpPr>
        <p:grpSpPr>
          <a:xfrm>
            <a:off x="6267866" y="2023548"/>
            <a:ext cx="1745991" cy="672718"/>
            <a:chOff x="6267866" y="2023548"/>
            <a:chExt cx="1745991" cy="672718"/>
          </a:xfrm>
        </p:grpSpPr>
        <p:sp>
          <p:nvSpPr>
            <p:cNvPr id="12" name="TextBox 11">
              <a:extLst>
                <a:ext uri="{FF2B5EF4-FFF2-40B4-BE49-F238E27FC236}">
                  <a16:creationId xmlns:a16="http://schemas.microsoft.com/office/drawing/2014/main" id="{78FE5633-9111-5E4E-881D-8FBB2E0BFF47}"/>
                </a:ext>
              </a:extLst>
            </p:cNvPr>
            <p:cNvSpPr txBox="1"/>
            <p:nvPr/>
          </p:nvSpPr>
          <p:spPr>
            <a:xfrm>
              <a:off x="6693873" y="2434656"/>
              <a:ext cx="354584" cy="261610"/>
            </a:xfrm>
            <a:prstGeom prst="rect">
              <a:avLst/>
            </a:prstGeom>
            <a:noFill/>
          </p:spPr>
          <p:txBody>
            <a:bodyPr wrap="none" rtlCol="0">
              <a:spAutoFit/>
            </a:bodyPr>
            <a:lstStyle/>
            <a:p>
              <a:r>
                <a:rPr lang="en-US" sz="1100" dirty="0"/>
                <a:t>Go</a:t>
              </a:r>
            </a:p>
          </p:txBody>
        </p:sp>
        <p:sp>
          <p:nvSpPr>
            <p:cNvPr id="5" name="Right Brace 4">
              <a:extLst>
                <a:ext uri="{FF2B5EF4-FFF2-40B4-BE49-F238E27FC236}">
                  <a16:creationId xmlns:a16="http://schemas.microsoft.com/office/drawing/2014/main" id="{2F7E77FE-086A-D94D-B522-A2025FDD46F9}"/>
                </a:ext>
              </a:extLst>
            </p:cNvPr>
            <p:cNvSpPr/>
            <p:nvPr/>
          </p:nvSpPr>
          <p:spPr>
            <a:xfrm rot="16200000">
              <a:off x="7067536" y="1821778"/>
              <a:ext cx="185580" cy="1145626"/>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E4BAE71B-F768-D948-992D-144F86484CCC}"/>
                </a:ext>
              </a:extLst>
            </p:cNvPr>
            <p:cNvSpPr txBox="1"/>
            <p:nvPr/>
          </p:nvSpPr>
          <p:spPr>
            <a:xfrm>
              <a:off x="7148961" y="2426396"/>
              <a:ext cx="529312" cy="261610"/>
            </a:xfrm>
            <a:prstGeom prst="rect">
              <a:avLst/>
            </a:prstGeom>
            <a:noFill/>
          </p:spPr>
          <p:txBody>
            <a:bodyPr wrap="none" rtlCol="0">
              <a:spAutoFit/>
            </a:bodyPr>
            <a:lstStyle/>
            <a:p>
              <a:r>
                <a:rPr lang="en-US" sz="1100" dirty="0"/>
                <a:t>Chess</a:t>
              </a:r>
            </a:p>
          </p:txBody>
        </p:sp>
        <p:sp>
          <p:nvSpPr>
            <p:cNvPr id="24" name="TextBox 23">
              <a:extLst>
                <a:ext uri="{FF2B5EF4-FFF2-40B4-BE49-F238E27FC236}">
                  <a16:creationId xmlns:a16="http://schemas.microsoft.com/office/drawing/2014/main" id="{9572FD30-D800-6C4E-B170-879309DEA915}"/>
                </a:ext>
              </a:extLst>
            </p:cNvPr>
            <p:cNvSpPr txBox="1"/>
            <p:nvPr/>
          </p:nvSpPr>
          <p:spPr>
            <a:xfrm>
              <a:off x="6267866" y="2023548"/>
              <a:ext cx="1745991" cy="276999"/>
            </a:xfrm>
            <a:prstGeom prst="rect">
              <a:avLst/>
            </a:prstGeom>
            <a:noFill/>
          </p:spPr>
          <p:txBody>
            <a:bodyPr wrap="none" rtlCol="0">
              <a:spAutoFit/>
            </a:bodyPr>
            <a:lstStyle/>
            <a:p>
              <a:pPr algn="ctr"/>
              <a:r>
                <a:rPr lang="en-US" sz="1200" i="1" dirty="0"/>
                <a:t>puzzles/search problems</a:t>
              </a:r>
            </a:p>
          </p:txBody>
        </p:sp>
        <p:sp>
          <p:nvSpPr>
            <p:cNvPr id="7" name="Oval 6">
              <a:extLst>
                <a:ext uri="{FF2B5EF4-FFF2-40B4-BE49-F238E27FC236}">
                  <a16:creationId xmlns:a16="http://schemas.microsoft.com/office/drawing/2014/main" id="{4D4E502C-BE1D-5846-B5BB-596C3D32FE98}"/>
                </a:ext>
              </a:extLst>
            </p:cNvPr>
            <p:cNvSpPr/>
            <p:nvPr/>
          </p:nvSpPr>
          <p:spPr>
            <a:xfrm>
              <a:off x="7407821"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0CF7C6-B015-CD4A-A5F6-B394C6E7D10E}"/>
                </a:ext>
              </a:extLst>
            </p:cNvPr>
            <p:cNvSpPr/>
            <p:nvPr/>
          </p:nvSpPr>
          <p:spPr>
            <a:xfrm>
              <a:off x="6847526" y="2635706"/>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BE04879-F130-7946-BC4E-C3DCC5794959}"/>
              </a:ext>
            </a:extLst>
          </p:cNvPr>
          <p:cNvGrpSpPr/>
          <p:nvPr/>
        </p:nvGrpSpPr>
        <p:grpSpPr>
          <a:xfrm>
            <a:off x="3379188" y="2030478"/>
            <a:ext cx="2323072" cy="643298"/>
            <a:chOff x="3379188" y="2030478"/>
            <a:chExt cx="2323072" cy="643298"/>
          </a:xfrm>
        </p:grpSpPr>
        <p:sp>
          <p:nvSpPr>
            <p:cNvPr id="13" name="TextBox 12">
              <a:extLst>
                <a:ext uri="{FF2B5EF4-FFF2-40B4-BE49-F238E27FC236}">
                  <a16:creationId xmlns:a16="http://schemas.microsoft.com/office/drawing/2014/main" id="{8C3A158D-A1CC-5240-A66A-100AA5CBCF2C}"/>
                </a:ext>
              </a:extLst>
            </p:cNvPr>
            <p:cNvSpPr txBox="1"/>
            <p:nvPr/>
          </p:nvSpPr>
          <p:spPr>
            <a:xfrm>
              <a:off x="3802716" y="2383607"/>
              <a:ext cx="663964" cy="276999"/>
            </a:xfrm>
            <a:prstGeom prst="rect">
              <a:avLst/>
            </a:prstGeom>
            <a:noFill/>
          </p:spPr>
          <p:txBody>
            <a:bodyPr wrap="none" rtlCol="0">
              <a:spAutoFit/>
            </a:bodyPr>
            <a:lstStyle/>
            <a:p>
              <a:r>
                <a:rPr lang="en-US" sz="1200" dirty="0" err="1"/>
                <a:t>SQuAD</a:t>
              </a:r>
              <a:endParaRPr lang="en-US" sz="1200" dirty="0"/>
            </a:p>
          </p:txBody>
        </p:sp>
        <p:sp>
          <p:nvSpPr>
            <p:cNvPr id="21" name="TextBox 20">
              <a:extLst>
                <a:ext uri="{FF2B5EF4-FFF2-40B4-BE49-F238E27FC236}">
                  <a16:creationId xmlns:a16="http://schemas.microsoft.com/office/drawing/2014/main" id="{A1341C4B-0B30-5B47-88F7-E2576C0708D3}"/>
                </a:ext>
              </a:extLst>
            </p:cNvPr>
            <p:cNvSpPr txBox="1"/>
            <p:nvPr/>
          </p:nvSpPr>
          <p:spPr>
            <a:xfrm>
              <a:off x="4486506" y="2379372"/>
              <a:ext cx="849592" cy="276999"/>
            </a:xfrm>
            <a:prstGeom prst="rect">
              <a:avLst/>
            </a:prstGeom>
            <a:noFill/>
          </p:spPr>
          <p:txBody>
            <a:bodyPr wrap="none" rtlCol="0">
              <a:spAutoFit/>
            </a:bodyPr>
            <a:lstStyle/>
            <a:p>
              <a:r>
                <a:rPr lang="en-US" sz="1200" dirty="0" err="1"/>
                <a:t>HotPotQA</a:t>
              </a:r>
              <a:endParaRPr lang="en-US" sz="1200" dirty="0"/>
            </a:p>
          </p:txBody>
        </p:sp>
        <p:sp>
          <p:nvSpPr>
            <p:cNvPr id="23" name="Right Brace 22">
              <a:extLst>
                <a:ext uri="{FF2B5EF4-FFF2-40B4-BE49-F238E27FC236}">
                  <a16:creationId xmlns:a16="http://schemas.microsoft.com/office/drawing/2014/main" id="{6EE041A1-1D7B-F848-BBF4-38B7EBAD8ECF}"/>
                </a:ext>
              </a:extLst>
            </p:cNvPr>
            <p:cNvSpPr/>
            <p:nvPr/>
          </p:nvSpPr>
          <p:spPr>
            <a:xfrm rot="16200000">
              <a:off x="4443723" y="1635098"/>
              <a:ext cx="185579" cy="1473532"/>
            </a:xfrm>
            <a:prstGeom prst="rightBrace">
              <a:avLst>
                <a:gd name="adj1" fmla="val 6730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573E6441-F851-C74C-AD45-DD50CD45DFB6}"/>
                </a:ext>
              </a:extLst>
            </p:cNvPr>
            <p:cNvSpPr txBox="1"/>
            <p:nvPr/>
          </p:nvSpPr>
          <p:spPr>
            <a:xfrm>
              <a:off x="3379188" y="2030478"/>
              <a:ext cx="2323072" cy="276999"/>
            </a:xfrm>
            <a:prstGeom prst="rect">
              <a:avLst/>
            </a:prstGeom>
            <a:noFill/>
          </p:spPr>
          <p:txBody>
            <a:bodyPr wrap="none" rtlCol="0">
              <a:spAutoFit/>
            </a:bodyPr>
            <a:lstStyle/>
            <a:p>
              <a:r>
                <a:rPr lang="en-US" sz="1200" i="1" dirty="0"/>
                <a:t>language understanding problems</a:t>
              </a:r>
            </a:p>
          </p:txBody>
        </p:sp>
        <p:sp>
          <p:nvSpPr>
            <p:cNvPr id="28" name="Oval 27">
              <a:extLst>
                <a:ext uri="{FF2B5EF4-FFF2-40B4-BE49-F238E27FC236}">
                  <a16:creationId xmlns:a16="http://schemas.microsoft.com/office/drawing/2014/main" id="{078ACAFB-6BD7-D843-ABA2-35665077F20A}"/>
                </a:ext>
              </a:extLst>
            </p:cNvPr>
            <p:cNvSpPr/>
            <p:nvPr/>
          </p:nvSpPr>
          <p:spPr>
            <a:xfrm>
              <a:off x="4891874"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A4B224-7623-5849-A723-319DAB260063}"/>
                </a:ext>
              </a:extLst>
            </p:cNvPr>
            <p:cNvSpPr/>
            <p:nvPr/>
          </p:nvSpPr>
          <p:spPr>
            <a:xfrm>
              <a:off x="4139912" y="2616490"/>
              <a:ext cx="59876" cy="57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Left-Right Arrow 9">
            <a:extLst>
              <a:ext uri="{FF2B5EF4-FFF2-40B4-BE49-F238E27FC236}">
                <a16:creationId xmlns:a16="http://schemas.microsoft.com/office/drawing/2014/main" id="{30FA337B-B2FA-304B-BFA5-A45877C52938}"/>
              </a:ext>
            </a:extLst>
          </p:cNvPr>
          <p:cNvSpPr/>
          <p:nvPr/>
        </p:nvSpPr>
        <p:spPr>
          <a:xfrm>
            <a:off x="3866712" y="289886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Right Arrow 33">
            <a:extLst>
              <a:ext uri="{FF2B5EF4-FFF2-40B4-BE49-F238E27FC236}">
                <a16:creationId xmlns:a16="http://schemas.microsoft.com/office/drawing/2014/main" id="{4BB0EA1B-AF7B-1646-BBCF-269149C139AA}"/>
              </a:ext>
            </a:extLst>
          </p:cNvPr>
          <p:cNvSpPr/>
          <p:nvPr/>
        </p:nvSpPr>
        <p:spPr>
          <a:xfrm>
            <a:off x="6492700" y="2894764"/>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Tree>
    <p:extLst>
      <p:ext uri="{BB962C8B-B14F-4D97-AF65-F5344CB8AC3E}">
        <p14:creationId xmlns:p14="http://schemas.microsoft.com/office/powerpoint/2010/main" val="40407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4AA595-8D53-8047-989D-9A55D05E54ED}"/>
              </a:ext>
            </a:extLst>
          </p:cNvPr>
          <p:cNvSpPr>
            <a:spLocks noGrp="1"/>
          </p:cNvSpPr>
          <p:nvPr>
            <p:ph type="title"/>
          </p:nvPr>
        </p:nvSpPr>
        <p:spPr/>
        <p:txBody>
          <a:bodyPr/>
          <a:lstStyle/>
          <a:p>
            <a:endParaRPr lang="en-US"/>
          </a:p>
        </p:txBody>
      </p:sp>
      <p:pic>
        <p:nvPicPr>
          <p:cNvPr id="6" name="Content Placeholder 5" descr="Text&#10;&#10;Description automatically generated">
            <a:extLst>
              <a:ext uri="{FF2B5EF4-FFF2-40B4-BE49-F238E27FC236}">
                <a16:creationId xmlns:a16="http://schemas.microsoft.com/office/drawing/2014/main" id="{921A9455-A2CB-B24B-B72E-57B444F0BAD7}"/>
              </a:ext>
            </a:extLst>
          </p:cNvPr>
          <p:cNvPicPr>
            <a:picLocks noGrp="1" noChangeAspect="1"/>
          </p:cNvPicPr>
          <p:nvPr>
            <p:ph idx="1"/>
          </p:nvPr>
        </p:nvPicPr>
        <p:blipFill>
          <a:blip r:embed="rId2"/>
          <a:stretch>
            <a:fillRect/>
          </a:stretch>
        </p:blipFill>
        <p:spPr>
          <a:xfrm>
            <a:off x="3784600" y="2731294"/>
            <a:ext cx="4622800" cy="2540000"/>
          </a:xfrm>
        </p:spPr>
      </p:pic>
      <p:sp>
        <p:nvSpPr>
          <p:cNvPr id="4" name="Slide Number Placeholder 3">
            <a:extLst>
              <a:ext uri="{FF2B5EF4-FFF2-40B4-BE49-F238E27FC236}">
                <a16:creationId xmlns:a16="http://schemas.microsoft.com/office/drawing/2014/main" id="{3A9063DB-3776-574F-82BB-FCE09BF75BE7}"/>
              </a:ext>
            </a:extLst>
          </p:cNvPr>
          <p:cNvSpPr>
            <a:spLocks noGrp="1"/>
          </p:cNvSpPr>
          <p:nvPr>
            <p:ph type="sldNum" sz="quarter" idx="10"/>
          </p:nvPr>
        </p:nvSpPr>
        <p:spPr/>
        <p:txBody>
          <a:bodyPr/>
          <a:lstStyle/>
          <a:p>
            <a:pPr>
              <a:defRPr/>
            </a:pPr>
            <a:fld id="{0121240C-47AF-2F4D-83B3-CC3EDF50F794}" type="slidenum">
              <a:rPr lang="en-US" smtClean="0"/>
              <a:pPr>
                <a:defRPr/>
              </a:pPr>
              <a:t>60</a:t>
            </a:fld>
            <a:endParaRPr lang="en-US" dirty="0"/>
          </a:p>
        </p:txBody>
      </p:sp>
    </p:spTree>
    <p:extLst>
      <p:ext uri="{BB962C8B-B14F-4D97-AF65-F5344CB8AC3E}">
        <p14:creationId xmlns:p14="http://schemas.microsoft.com/office/powerpoint/2010/main" val="2883544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AE84-08C5-CE44-9BF0-EA7FBDC12D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C7E565-4E5C-9844-B300-AA0F2C14A43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Slide due to Francois Chollet</a:t>
            </a:r>
          </a:p>
        </p:txBody>
      </p:sp>
      <p:sp>
        <p:nvSpPr>
          <p:cNvPr id="4" name="Slide Number Placeholder 3">
            <a:extLst>
              <a:ext uri="{FF2B5EF4-FFF2-40B4-BE49-F238E27FC236}">
                <a16:creationId xmlns:a16="http://schemas.microsoft.com/office/drawing/2014/main" id="{DEA31316-1B15-3547-9B48-97844D648750}"/>
              </a:ext>
            </a:extLst>
          </p:cNvPr>
          <p:cNvSpPr>
            <a:spLocks noGrp="1"/>
          </p:cNvSpPr>
          <p:nvPr>
            <p:ph type="sldNum" sz="quarter" idx="10"/>
          </p:nvPr>
        </p:nvSpPr>
        <p:spPr/>
        <p:txBody>
          <a:bodyPr/>
          <a:lstStyle/>
          <a:p>
            <a:pPr>
              <a:defRPr/>
            </a:pPr>
            <a:fld id="{0121240C-47AF-2F4D-83B3-CC3EDF50F794}" type="slidenum">
              <a:rPr lang="en-US" smtClean="0"/>
              <a:pPr>
                <a:defRPr/>
              </a:pPr>
              <a:t>61</a:t>
            </a:fld>
            <a:endParaRPr lang="en-US" dirty="0"/>
          </a:p>
        </p:txBody>
      </p:sp>
      <p:pic>
        <p:nvPicPr>
          <p:cNvPr id="5" name="Content Placeholder 5" descr="Text&#10;&#10;Description automatically generated">
            <a:extLst>
              <a:ext uri="{FF2B5EF4-FFF2-40B4-BE49-F238E27FC236}">
                <a16:creationId xmlns:a16="http://schemas.microsoft.com/office/drawing/2014/main" id="{1716565E-307C-B240-B969-1177B676DC5F}"/>
              </a:ext>
            </a:extLst>
          </p:cNvPr>
          <p:cNvPicPr>
            <a:picLocks noChangeAspect="1"/>
          </p:cNvPicPr>
          <p:nvPr/>
        </p:nvPicPr>
        <p:blipFill>
          <a:blip r:embed="rId2"/>
          <a:stretch>
            <a:fillRect/>
          </a:stretch>
        </p:blipFill>
        <p:spPr bwMode="auto">
          <a:xfrm>
            <a:off x="3193393" y="2069141"/>
            <a:ext cx="6391569" cy="351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0305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a:xfrm>
            <a:off x="838199" y="290984"/>
            <a:ext cx="11353801" cy="960438"/>
          </a:xfrm>
        </p:spPr>
        <p:txBody>
          <a:bodyPr/>
          <a:lstStyle/>
          <a:p>
            <a:r>
              <a:rPr lang="en-US" dirty="0"/>
              <a:t>A Challenge Dataset for 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62</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876267"/>
            <a:ext cx="7274235" cy="830997"/>
          </a:xfrm>
          <a:prstGeom prst="rect">
            <a:avLst/>
          </a:prstGeom>
        </p:spPr>
        <p:txBody>
          <a:bodyPr wrap="none">
            <a:spAutoFit/>
          </a:bodyPr>
          <a:lstStyle/>
          <a:p>
            <a:r>
              <a:rPr lang="en-US" sz="2400" i="1" dirty="0"/>
              <a:t>Did Aristotle Use a Laptop?</a:t>
            </a:r>
          </a:p>
          <a:p>
            <a:r>
              <a:rPr lang="en-US" sz="2400" i="1" dirty="0"/>
              <a:t>Was Aristotle able to carry an object as heavy as a laptop?</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468738" y="3265695"/>
            <a:ext cx="3164769" cy="749509"/>
          </a:xfrm>
          <a:prstGeom prst="wedgeRoundRectCallout">
            <a:avLst>
              <a:gd name="adj1" fmla="val -65518"/>
              <a:gd name="adj2" fmla="val -5464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An average human has no difficulty lifting objects </a:t>
            </a:r>
          </a:p>
        </p:txBody>
      </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206905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6585329" cy="4351338"/>
          </a:xfrm>
        </p:spPr>
        <p:txBody>
          <a:bodyPr/>
          <a:lstStyle/>
          <a:p>
            <a:r>
              <a:rPr lang="en-US" dirty="0"/>
              <a:t>Humans are bad with “depths”! </a:t>
            </a:r>
            <a:br>
              <a:rPr lang="en-US" dirty="0"/>
            </a:br>
            <a:endParaRPr lang="en-US" dirty="0"/>
          </a:p>
          <a:p>
            <a:r>
              <a:rPr lang="en-US" dirty="0"/>
              <a:t>Computers are the opposite! </a:t>
            </a:r>
          </a:p>
          <a:p>
            <a:pPr marL="0" indent="0">
              <a:buNone/>
            </a:pPr>
            <a:endParaRPr lang="en-US" dirty="0"/>
          </a:p>
          <a:p>
            <a:r>
              <a:rPr lang="en-US" dirty="0"/>
              <a:t>Our progress needs a more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63</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01" y="4009671"/>
            <a:ext cx="4690791" cy="28366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903420" y="4885836"/>
            <a:ext cx="587002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pic>
        <p:nvPicPr>
          <p:cNvPr id="5122" name="Picture 2" descr="GMHikaru - Twitch">
            <a:extLst>
              <a:ext uri="{FF2B5EF4-FFF2-40B4-BE49-F238E27FC236}">
                <a16:creationId xmlns:a16="http://schemas.microsoft.com/office/drawing/2014/main" id="{7F6EDFEA-DA26-9E4F-BD5E-AE8BBF2EB4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48" t="4243"/>
          <a:stretch/>
        </p:blipFill>
        <p:spPr bwMode="auto">
          <a:xfrm>
            <a:off x="7450111" y="1411562"/>
            <a:ext cx="4690791" cy="253085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78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C06-9E19-F041-809F-CF76BD975589}"/>
              </a:ext>
            </a:extLst>
          </p:cNvPr>
          <p:cNvSpPr>
            <a:spLocks noGrp="1"/>
          </p:cNvSpPr>
          <p:nvPr>
            <p:ph type="title"/>
          </p:nvPr>
        </p:nvSpPr>
        <p:spPr/>
        <p:txBody>
          <a:bodyPr/>
          <a:lstStyle/>
          <a:p>
            <a:r>
              <a:rPr lang="en-US" dirty="0"/>
              <a:t>Progress Towards “Breadth”</a:t>
            </a:r>
          </a:p>
        </p:txBody>
      </p:sp>
      <p:sp>
        <p:nvSpPr>
          <p:cNvPr id="3" name="Content Placeholder 2">
            <a:extLst>
              <a:ext uri="{FF2B5EF4-FFF2-40B4-BE49-F238E27FC236}">
                <a16:creationId xmlns:a16="http://schemas.microsoft.com/office/drawing/2014/main" id="{9E4D69C4-94F6-0A4A-8C66-A2D8EC39E214}"/>
              </a:ext>
            </a:extLst>
          </p:cNvPr>
          <p:cNvSpPr>
            <a:spLocks noGrp="1"/>
          </p:cNvSpPr>
          <p:nvPr>
            <p:ph idx="1"/>
          </p:nvPr>
        </p:nvSpPr>
        <p:spPr>
          <a:xfrm>
            <a:off x="605728" y="1825625"/>
            <a:ext cx="11056620" cy="4351338"/>
          </a:xfrm>
        </p:spPr>
        <p:txBody>
          <a:bodyPr/>
          <a:lstStyle/>
          <a:p>
            <a:r>
              <a:rPr lang="en-US" dirty="0"/>
              <a:t>Humans are bad with “depths”! </a:t>
            </a:r>
          </a:p>
          <a:p>
            <a:r>
              <a:rPr lang="en-US" dirty="0"/>
              <a:t>Computers have the opposite problem! </a:t>
            </a:r>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Need a refined definition for “generalization”! </a:t>
            </a:r>
          </a:p>
          <a:p>
            <a:endParaRPr lang="en-US" dirty="0"/>
          </a:p>
        </p:txBody>
      </p:sp>
      <p:sp>
        <p:nvSpPr>
          <p:cNvPr id="4" name="Slide Number Placeholder 3">
            <a:extLst>
              <a:ext uri="{FF2B5EF4-FFF2-40B4-BE49-F238E27FC236}">
                <a16:creationId xmlns:a16="http://schemas.microsoft.com/office/drawing/2014/main" id="{52B0C5AF-01C1-F14F-8096-9EFC41C15353}"/>
              </a:ext>
            </a:extLst>
          </p:cNvPr>
          <p:cNvSpPr>
            <a:spLocks noGrp="1"/>
          </p:cNvSpPr>
          <p:nvPr>
            <p:ph type="sldNum" sz="quarter" idx="10"/>
          </p:nvPr>
        </p:nvSpPr>
        <p:spPr/>
        <p:txBody>
          <a:bodyPr/>
          <a:lstStyle/>
          <a:p>
            <a:pPr>
              <a:defRPr/>
            </a:pPr>
            <a:fld id="{0121240C-47AF-2F4D-83B3-CC3EDF50F794}" type="slidenum">
              <a:rPr lang="en-US" smtClean="0"/>
              <a:pPr>
                <a:defRPr/>
              </a:pPr>
              <a:t>64</a:t>
            </a:fld>
            <a:endParaRPr lang="en-US" dirty="0"/>
          </a:p>
        </p:txBody>
      </p:sp>
      <p:pic>
        <p:nvPicPr>
          <p:cNvPr id="2050" name="Picture 2" descr="Top 30 Robot Fail GIFs | Find the best GIF on Gfycat">
            <a:extLst>
              <a:ext uri="{FF2B5EF4-FFF2-40B4-BE49-F238E27FC236}">
                <a16:creationId xmlns:a16="http://schemas.microsoft.com/office/drawing/2014/main" id="{D0CF7BD1-4716-3948-897C-D9824061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468" y="1746307"/>
            <a:ext cx="3856334" cy="222139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9EE0A8A-2B5E-B341-9258-600D80B3A6E7}"/>
              </a:ext>
            </a:extLst>
          </p:cNvPr>
          <p:cNvSpPr/>
          <p:nvPr/>
        </p:nvSpPr>
        <p:spPr>
          <a:xfrm>
            <a:off x="1486569" y="4859739"/>
            <a:ext cx="931988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i="1" dirty="0"/>
              <a:t>“The ability to perform well on previously </a:t>
            </a:r>
            <a:r>
              <a:rPr lang="en-US" sz="2400" i="1" dirty="0">
                <a:solidFill>
                  <a:srgbClr val="FF0000"/>
                </a:solidFill>
              </a:rPr>
              <a:t>unobserved inputs</a:t>
            </a:r>
            <a:r>
              <a:rPr lang="en-US" sz="2400" i="1" dirty="0"/>
              <a:t> is called generalization.” </a:t>
            </a:r>
            <a:r>
              <a:rPr lang="en-US" sz="2400" dirty="0"/>
              <a:t> </a:t>
            </a:r>
            <a:r>
              <a:rPr lang="en-US" dirty="0">
                <a:solidFill>
                  <a:srgbClr val="57595C"/>
                </a:solidFill>
              </a:rPr>
              <a:t>[Deep Learning, Goodfellow et al. , 2015]</a:t>
            </a:r>
            <a:endParaRPr lang="en-US" sz="2400" dirty="0">
              <a:solidFill>
                <a:srgbClr val="57595C"/>
              </a:solidFill>
            </a:endParaRPr>
          </a:p>
        </p:txBody>
      </p:sp>
    </p:spTree>
    <p:extLst>
      <p:ext uri="{BB962C8B-B14F-4D97-AF65-F5344CB8AC3E}">
        <p14:creationId xmlns:p14="http://schemas.microsoft.com/office/powerpoint/2010/main" val="4205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DF2B-17AE-0E4E-A830-73BBAD332951}"/>
              </a:ext>
            </a:extLst>
          </p:cNvPr>
          <p:cNvSpPr>
            <a:spLocks noGrp="1"/>
          </p:cNvSpPr>
          <p:nvPr>
            <p:ph type="title"/>
          </p:nvPr>
        </p:nvSpPr>
        <p:spPr/>
        <p:txBody>
          <a:bodyPr/>
          <a:lstStyle/>
          <a:p>
            <a:r>
              <a:rPr lang="en-US" dirty="0"/>
              <a:t>Implicit Composition</a:t>
            </a:r>
          </a:p>
        </p:txBody>
      </p:sp>
      <p:sp>
        <p:nvSpPr>
          <p:cNvPr id="3" name="Content Placeholder 2">
            <a:extLst>
              <a:ext uri="{FF2B5EF4-FFF2-40B4-BE49-F238E27FC236}">
                <a16:creationId xmlns:a16="http://schemas.microsoft.com/office/drawing/2014/main" id="{242E4B36-33F3-F446-9A6C-E1022EE4AFA5}"/>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0990922-E9C2-604A-AC05-8409888548CC}"/>
              </a:ext>
            </a:extLst>
          </p:cNvPr>
          <p:cNvSpPr>
            <a:spLocks noGrp="1"/>
          </p:cNvSpPr>
          <p:nvPr>
            <p:ph type="sldNum" sz="quarter" idx="10"/>
          </p:nvPr>
        </p:nvSpPr>
        <p:spPr/>
        <p:txBody>
          <a:bodyPr/>
          <a:lstStyle/>
          <a:p>
            <a:pPr>
              <a:defRPr/>
            </a:pPr>
            <a:fld id="{0121240C-47AF-2F4D-83B3-CC3EDF50F794}" type="slidenum">
              <a:rPr lang="en-US" smtClean="0"/>
              <a:pPr>
                <a:defRPr/>
              </a:pPr>
              <a:t>65</a:t>
            </a:fld>
            <a:endParaRPr lang="en-US" dirty="0"/>
          </a:p>
        </p:txBody>
      </p:sp>
      <p:pic>
        <p:nvPicPr>
          <p:cNvPr id="1026" name="Picture 2" descr="Why Aristotle Was Right: The Power Of Balance | by Anthony Perez | Medium">
            <a:extLst>
              <a:ext uri="{FF2B5EF4-FFF2-40B4-BE49-F238E27FC236}">
                <a16:creationId xmlns:a16="http://schemas.microsoft.com/office/drawing/2014/main" id="{EDAB882B-94C7-9544-9C8D-D50F61525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3" r="9447"/>
          <a:stretch/>
        </p:blipFill>
        <p:spPr bwMode="auto">
          <a:xfrm>
            <a:off x="4968688" y="1825625"/>
            <a:ext cx="2254623" cy="22820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4836D15-70D0-E046-938D-3F64B0EC20F8}"/>
              </a:ext>
            </a:extLst>
          </p:cNvPr>
          <p:cNvSpPr/>
          <p:nvPr/>
        </p:nvSpPr>
        <p:spPr>
          <a:xfrm>
            <a:off x="799569" y="4726365"/>
            <a:ext cx="8786251" cy="1569660"/>
          </a:xfrm>
          <a:prstGeom prst="rect">
            <a:avLst/>
          </a:prstGeom>
        </p:spPr>
        <p:txBody>
          <a:bodyPr wrap="none">
            <a:spAutoFit/>
          </a:bodyPr>
          <a:lstStyle/>
          <a:p>
            <a:r>
              <a:rPr lang="en-US" sz="2400" i="1" dirty="0"/>
              <a:t>Did Aristotle Use a Laptop?</a:t>
            </a:r>
          </a:p>
          <a:p>
            <a:r>
              <a:rPr lang="en-US" sz="2400" i="1" dirty="0"/>
              <a:t>Did Neanderthals know about Aristotle’s ideas?</a:t>
            </a:r>
          </a:p>
          <a:p>
            <a:r>
              <a:rPr lang="en-US" sz="2400" i="1" dirty="0"/>
              <a:t>Did Aristotle have the power to lift an object as heavy as a laptop?</a:t>
            </a:r>
          </a:p>
          <a:p>
            <a:r>
              <a:rPr lang="en-US" sz="2400" i="1" dirty="0"/>
              <a:t>Would Aristotle have preferred a warm coat over a short-sleeved shirt?</a:t>
            </a:r>
          </a:p>
        </p:txBody>
      </p:sp>
      <p:sp>
        <p:nvSpPr>
          <p:cNvPr id="12" name="Rounded Rectangular Callout 11">
            <a:extLst>
              <a:ext uri="{FF2B5EF4-FFF2-40B4-BE49-F238E27FC236}">
                <a16:creationId xmlns:a16="http://schemas.microsoft.com/office/drawing/2014/main" id="{0292705D-9C5E-5248-871B-0F54C0EAE462}"/>
              </a:ext>
            </a:extLst>
          </p:cNvPr>
          <p:cNvSpPr/>
          <p:nvPr/>
        </p:nvSpPr>
        <p:spPr>
          <a:xfrm>
            <a:off x="2988254" y="1495331"/>
            <a:ext cx="1693888" cy="749509"/>
          </a:xfrm>
          <a:prstGeom prst="wedgeRoundRectCallout">
            <a:avLst>
              <a:gd name="adj1" fmla="val 75628"/>
              <a:gd name="adj2" fmla="val 68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a long time ago!</a:t>
            </a:r>
          </a:p>
        </p:txBody>
      </p:sp>
      <p:sp>
        <p:nvSpPr>
          <p:cNvPr id="15" name="Rounded Rectangular Callout 14">
            <a:extLst>
              <a:ext uri="{FF2B5EF4-FFF2-40B4-BE49-F238E27FC236}">
                <a16:creationId xmlns:a16="http://schemas.microsoft.com/office/drawing/2014/main" id="{2F7FE56A-55D0-1945-BBA5-4753762B97F0}"/>
              </a:ext>
            </a:extLst>
          </p:cNvPr>
          <p:cNvSpPr/>
          <p:nvPr/>
        </p:nvSpPr>
        <p:spPr>
          <a:xfrm>
            <a:off x="2988254" y="3265695"/>
            <a:ext cx="1693888" cy="749509"/>
          </a:xfrm>
          <a:prstGeom prst="wedgeRoundRectCallout">
            <a:avLst>
              <a:gd name="adj1" fmla="val 71203"/>
              <a:gd name="adj2" fmla="val -495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not that long ago!</a:t>
            </a:r>
          </a:p>
        </p:txBody>
      </p:sp>
      <p:sp>
        <p:nvSpPr>
          <p:cNvPr id="17" name="Rounded Rectangular Callout 16">
            <a:extLst>
              <a:ext uri="{FF2B5EF4-FFF2-40B4-BE49-F238E27FC236}">
                <a16:creationId xmlns:a16="http://schemas.microsoft.com/office/drawing/2014/main" id="{32E9DAF6-A600-B949-AEAD-487F94D90BD5}"/>
              </a:ext>
            </a:extLst>
          </p:cNvPr>
          <p:cNvSpPr/>
          <p:nvPr/>
        </p:nvSpPr>
        <p:spPr>
          <a:xfrm>
            <a:off x="7509857" y="1495331"/>
            <a:ext cx="1693889" cy="749509"/>
          </a:xfrm>
          <a:prstGeom prst="wedgeRoundRectCallout">
            <a:avLst>
              <a:gd name="adj1" fmla="val -74630"/>
              <a:gd name="adj2" fmla="val 520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Was a human</a:t>
            </a:r>
          </a:p>
        </p:txBody>
      </p:sp>
      <p:sp>
        <p:nvSpPr>
          <p:cNvPr id="18" name="Rounded Rectangular Callout 17">
            <a:extLst>
              <a:ext uri="{FF2B5EF4-FFF2-40B4-BE49-F238E27FC236}">
                <a16:creationId xmlns:a16="http://schemas.microsoft.com/office/drawing/2014/main" id="{92F4D0F0-7AE1-0C4E-9C6D-CB4D57F3DCFF}"/>
              </a:ext>
            </a:extLst>
          </p:cNvPr>
          <p:cNvSpPr/>
          <p:nvPr/>
        </p:nvSpPr>
        <p:spPr>
          <a:xfrm>
            <a:off x="7509857" y="3265695"/>
            <a:ext cx="1693889" cy="749509"/>
          </a:xfrm>
          <a:prstGeom prst="wedgeRoundRectCallout">
            <a:avLst>
              <a:gd name="adj1" fmla="val -73908"/>
              <a:gd name="adj2" fmla="val -436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Lived in Greece</a:t>
            </a:r>
          </a:p>
        </p:txBody>
      </p:sp>
      <p:grpSp>
        <p:nvGrpSpPr>
          <p:cNvPr id="20" name="Group 19">
            <a:extLst>
              <a:ext uri="{FF2B5EF4-FFF2-40B4-BE49-F238E27FC236}">
                <a16:creationId xmlns:a16="http://schemas.microsoft.com/office/drawing/2014/main" id="{B2C59AEF-693B-B943-B11E-EF2B4D2C87E3}"/>
              </a:ext>
            </a:extLst>
          </p:cNvPr>
          <p:cNvGrpSpPr/>
          <p:nvPr/>
        </p:nvGrpSpPr>
        <p:grpSpPr>
          <a:xfrm>
            <a:off x="1917138" y="2143121"/>
            <a:ext cx="8816016" cy="4015864"/>
            <a:chOff x="4217272" y="1727081"/>
            <a:chExt cx="7518602" cy="3403837"/>
          </a:xfrm>
        </p:grpSpPr>
        <p:pic>
          <p:nvPicPr>
            <p:cNvPr id="19" name="Content Placeholder 9" descr="Graphical user interface, text, application, email&#10;&#10;Description automatically generated">
              <a:extLst>
                <a:ext uri="{FF2B5EF4-FFF2-40B4-BE49-F238E27FC236}">
                  <a16:creationId xmlns:a16="http://schemas.microsoft.com/office/drawing/2014/main" id="{C571AE8A-B05B-9145-AC73-314208749BF9}"/>
                </a:ext>
              </a:extLst>
            </p:cNvPr>
            <p:cNvPicPr>
              <a:picLocks noChangeAspect="1"/>
            </p:cNvPicPr>
            <p:nvPr/>
          </p:nvPicPr>
          <p:blipFill>
            <a:blip r:embed="rId4"/>
            <a:stretch>
              <a:fillRect/>
            </a:stretch>
          </p:blipFill>
          <p:spPr bwMode="auto">
            <a:xfrm>
              <a:off x="4217272" y="1727081"/>
              <a:ext cx="7518602" cy="3403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B33C361D-F6CA-FA4B-9FF1-04F542836468}"/>
                </a:ext>
              </a:extLst>
            </p:cNvPr>
            <p:cNvSpPr/>
            <p:nvPr/>
          </p:nvSpPr>
          <p:spPr>
            <a:xfrm>
              <a:off x="4556634" y="3023495"/>
              <a:ext cx="1509386" cy="29914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234BA6A-3B5F-B743-86F9-C61C6E613CAD}"/>
              </a:ext>
            </a:extLst>
          </p:cNvPr>
          <p:cNvSpPr/>
          <p:nvPr/>
        </p:nvSpPr>
        <p:spPr>
          <a:xfrm>
            <a:off x="4219028" y="6382728"/>
            <a:ext cx="3666325" cy="400110"/>
          </a:xfrm>
          <a:prstGeom prst="rect">
            <a:avLst/>
          </a:prstGeom>
        </p:spPr>
        <p:txBody>
          <a:bodyPr wrap="none">
            <a:spAutoFit/>
          </a:bodyPr>
          <a:lstStyle/>
          <a:p>
            <a:pPr algn="ctr"/>
            <a:r>
              <a:rPr lang="en-US" sz="2000" dirty="0" err="1">
                <a:solidFill>
                  <a:schemeClr val="tx2"/>
                </a:solidFill>
              </a:rPr>
              <a:t>StrategyQA</a:t>
            </a:r>
            <a:r>
              <a:rPr lang="en-US" sz="2000" dirty="0">
                <a:solidFill>
                  <a:schemeClr val="bg1">
                    <a:lumMod val="50000"/>
                  </a:schemeClr>
                </a:solidFill>
              </a:rPr>
              <a:t> [</a:t>
            </a:r>
            <a:r>
              <a:rPr lang="en-US" sz="2000" dirty="0" err="1">
                <a:solidFill>
                  <a:schemeClr val="bg1">
                    <a:lumMod val="50000"/>
                  </a:schemeClr>
                </a:solidFill>
              </a:rPr>
              <a:t>Geva</a:t>
            </a:r>
            <a:r>
              <a:rPr lang="en-US" sz="2000" dirty="0">
                <a:solidFill>
                  <a:schemeClr val="bg1">
                    <a:lumMod val="50000"/>
                  </a:schemeClr>
                </a:solidFill>
              </a:rPr>
              <a:t> et al. TACL’21]</a:t>
            </a:r>
          </a:p>
        </p:txBody>
      </p:sp>
    </p:spTree>
    <p:extLst>
      <p:ext uri="{BB962C8B-B14F-4D97-AF65-F5344CB8AC3E}">
        <p14:creationId xmlns:p14="http://schemas.microsoft.com/office/powerpoint/2010/main" val="13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Better Systems </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r>
              <a:rPr lang="en-US" sz="2400" dirty="0"/>
              <a:t>Continue towards broader scope for QA models</a:t>
            </a:r>
          </a:p>
          <a:p>
            <a:pPr lvl="1"/>
            <a:r>
              <a:rPr lang="en-US" sz="2000" b="1" dirty="0"/>
              <a:t>Broadness:</a:t>
            </a:r>
            <a:r>
              <a:rPr lang="en-US" sz="2000" dirty="0"/>
              <a:t> how to cover a larger range of “natural” variations of QA?</a:t>
            </a:r>
          </a:p>
          <a:p>
            <a:pPr lvl="1"/>
            <a:r>
              <a:rPr lang="en-US" sz="2000" b="1" dirty="0"/>
              <a:t>Reliability:</a:t>
            </a:r>
            <a:r>
              <a:rPr lang="en-US" sz="2000" dirty="0"/>
              <a:t> we can we quantify what model [un]certainty? </a:t>
            </a:r>
          </a:p>
          <a:p>
            <a:pPr lvl="1"/>
            <a:r>
              <a:rPr lang="en-US" sz="2000" b="1" dirty="0"/>
              <a:t>Faithful </a:t>
            </a:r>
            <a:r>
              <a:rPr lang="en-US" sz="2000" b="1" dirty="0" err="1"/>
              <a:t>Explainability</a:t>
            </a:r>
            <a:r>
              <a:rPr lang="en-US" sz="2000" b="1" dirty="0"/>
              <a:t>: </a:t>
            </a:r>
            <a:r>
              <a:rPr lang="en-US" sz="2000" dirty="0"/>
              <a:t>can we get explanations that are faithful to models’ reasoning?</a:t>
            </a:r>
          </a:p>
          <a:p>
            <a:pPr lvl="1"/>
            <a:r>
              <a:rPr lang="en-US" sz="2000" b="1" dirty="0"/>
              <a:t>Efficiency:</a:t>
            </a:r>
            <a:r>
              <a:rPr lang="en-US" sz="2000" dirty="0"/>
              <a:t> Can we build small, yet accurate models?</a:t>
            </a:r>
          </a:p>
          <a:p>
            <a:pPr lvl="2"/>
            <a:endParaRPr lang="en-US" sz="1800" dirty="0"/>
          </a:p>
          <a:p>
            <a:pPr lvl="2"/>
            <a:endParaRPr lang="en-US" sz="1800"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66</a:t>
            </a:fld>
            <a:endParaRPr lang="en-US" dirty="0"/>
          </a:p>
        </p:txBody>
      </p:sp>
      <p:grpSp>
        <p:nvGrpSpPr>
          <p:cNvPr id="5" name="Group 4">
            <a:extLst>
              <a:ext uri="{FF2B5EF4-FFF2-40B4-BE49-F238E27FC236}">
                <a16:creationId xmlns:a16="http://schemas.microsoft.com/office/drawing/2014/main" id="{13BDD9F3-C84E-E143-8D71-D304FDFDCF6B}"/>
              </a:ext>
            </a:extLst>
          </p:cNvPr>
          <p:cNvGrpSpPr/>
          <p:nvPr/>
        </p:nvGrpSpPr>
        <p:grpSpPr>
          <a:xfrm>
            <a:off x="7924800" y="3688079"/>
            <a:ext cx="4388898" cy="2317433"/>
            <a:chOff x="1419875" y="3034748"/>
            <a:chExt cx="9584339" cy="3261277"/>
          </a:xfrm>
        </p:grpSpPr>
        <p:pic>
          <p:nvPicPr>
            <p:cNvPr id="6" name="Picture 5">
              <a:extLst>
                <a:ext uri="{FF2B5EF4-FFF2-40B4-BE49-F238E27FC236}">
                  <a16:creationId xmlns:a16="http://schemas.microsoft.com/office/drawing/2014/main" id="{2C10F43A-5814-654A-915A-D3EE481411AB}"/>
                </a:ext>
              </a:extLst>
            </p:cNvPr>
            <p:cNvPicPr>
              <a:picLocks noChangeAspect="1"/>
            </p:cNvPicPr>
            <p:nvPr/>
          </p:nvPicPr>
          <p:blipFill>
            <a:blip r:embed="rId3"/>
            <a:stretch>
              <a:fillRect/>
            </a:stretch>
          </p:blipFill>
          <p:spPr>
            <a:xfrm>
              <a:off x="1419875" y="3034748"/>
              <a:ext cx="8404223" cy="3261277"/>
            </a:xfrm>
            <a:prstGeom prst="rect">
              <a:avLst/>
            </a:prstGeom>
          </p:spPr>
        </p:pic>
        <p:grpSp>
          <p:nvGrpSpPr>
            <p:cNvPr id="7" name="Group 6">
              <a:extLst>
                <a:ext uri="{FF2B5EF4-FFF2-40B4-BE49-F238E27FC236}">
                  <a16:creationId xmlns:a16="http://schemas.microsoft.com/office/drawing/2014/main" id="{488E8429-F478-DF4C-9B78-F819D000998A}"/>
                </a:ext>
              </a:extLst>
            </p:cNvPr>
            <p:cNvGrpSpPr/>
            <p:nvPr/>
          </p:nvGrpSpPr>
          <p:grpSpPr>
            <a:xfrm>
              <a:off x="3561997" y="5419622"/>
              <a:ext cx="4704522" cy="510060"/>
              <a:chOff x="3422388" y="4199527"/>
              <a:chExt cx="4704522" cy="510060"/>
            </a:xfrm>
          </p:grpSpPr>
          <p:cxnSp>
            <p:nvCxnSpPr>
              <p:cNvPr id="11" name="Straight Arrow Connector 10">
                <a:extLst>
                  <a:ext uri="{FF2B5EF4-FFF2-40B4-BE49-F238E27FC236}">
                    <a16:creationId xmlns:a16="http://schemas.microsoft.com/office/drawing/2014/main" id="{8BF011AF-A411-F940-BB00-F65D730D83F6}"/>
                  </a:ext>
                </a:extLst>
              </p:cNvPr>
              <p:cNvCxnSpPr/>
              <p:nvPr/>
            </p:nvCxnSpPr>
            <p:spPr>
              <a:xfrm>
                <a:off x="3422388" y="4554367"/>
                <a:ext cx="47045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19B31D-0D87-C446-9CAF-85DED75C96E2}"/>
                  </a:ext>
                </a:extLst>
              </p:cNvPr>
              <p:cNvSpPr txBox="1"/>
              <p:nvPr/>
            </p:nvSpPr>
            <p:spPr>
              <a:xfrm>
                <a:off x="4981344" y="4199527"/>
                <a:ext cx="1644168" cy="510060"/>
              </a:xfrm>
              <a:prstGeom prst="rect">
                <a:avLst/>
              </a:prstGeom>
              <a:noFill/>
            </p:spPr>
            <p:txBody>
              <a:bodyPr wrap="none" rtlCol="0">
                <a:spAutoFit/>
              </a:bodyPr>
              <a:lstStyle/>
              <a:p>
                <a:pPr algn="ctr"/>
                <a:r>
                  <a:rPr lang="en-US" sz="1600" dirty="0"/>
                  <a:t>Breadth</a:t>
                </a:r>
              </a:p>
            </p:txBody>
          </p:sp>
        </p:grpSp>
        <p:grpSp>
          <p:nvGrpSpPr>
            <p:cNvPr id="8" name="Group 7">
              <a:extLst>
                <a:ext uri="{FF2B5EF4-FFF2-40B4-BE49-F238E27FC236}">
                  <a16:creationId xmlns:a16="http://schemas.microsoft.com/office/drawing/2014/main" id="{0D7988DA-C0D7-4F44-BACE-2B407F58D407}"/>
                </a:ext>
              </a:extLst>
            </p:cNvPr>
            <p:cNvGrpSpPr/>
            <p:nvPr/>
          </p:nvGrpSpPr>
          <p:grpSpPr>
            <a:xfrm>
              <a:off x="8937616" y="3744238"/>
              <a:ext cx="2066598" cy="2362178"/>
              <a:chOff x="8763445" y="3081627"/>
              <a:chExt cx="2066598" cy="2362178"/>
            </a:xfrm>
          </p:grpSpPr>
          <p:cxnSp>
            <p:nvCxnSpPr>
              <p:cNvPr id="9" name="Straight Arrow Connector 8">
                <a:extLst>
                  <a:ext uri="{FF2B5EF4-FFF2-40B4-BE49-F238E27FC236}">
                    <a16:creationId xmlns:a16="http://schemas.microsoft.com/office/drawing/2014/main" id="{6B08E4F6-97F7-C04A-B291-22E4D3510BC2}"/>
                  </a:ext>
                </a:extLst>
              </p:cNvPr>
              <p:cNvCxnSpPr>
                <a:cxnSpLocks/>
              </p:cNvCxnSpPr>
              <p:nvPr/>
            </p:nvCxnSpPr>
            <p:spPr>
              <a:xfrm flipV="1">
                <a:off x="8763445" y="3081627"/>
                <a:ext cx="0" cy="2362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E32AFB-67AC-4849-8ECB-E27F58357900}"/>
                  </a:ext>
                </a:extLst>
              </p:cNvPr>
              <p:cNvSpPr txBox="1"/>
              <p:nvPr/>
            </p:nvSpPr>
            <p:spPr>
              <a:xfrm rot="19729253">
                <a:off x="8825821" y="3775008"/>
                <a:ext cx="2004222" cy="834578"/>
              </a:xfrm>
              <a:prstGeom prst="rect">
                <a:avLst/>
              </a:prstGeom>
              <a:noFill/>
            </p:spPr>
            <p:txBody>
              <a:bodyPr wrap="none" rtlCol="0">
                <a:spAutoFit/>
              </a:bodyPr>
              <a:lstStyle/>
              <a:p>
                <a:r>
                  <a:rPr lang="en-US" sz="1600" dirty="0"/>
                  <a:t>Depth</a:t>
                </a:r>
              </a:p>
            </p:txBody>
          </p:sp>
        </p:grpSp>
      </p:grpSp>
      <p:sp>
        <p:nvSpPr>
          <p:cNvPr id="13" name="Left-Right Arrow 12">
            <a:extLst>
              <a:ext uri="{FF2B5EF4-FFF2-40B4-BE49-F238E27FC236}">
                <a16:creationId xmlns:a16="http://schemas.microsoft.com/office/drawing/2014/main" id="{62689028-2F12-F54D-9023-28D20C390EF6}"/>
              </a:ext>
            </a:extLst>
          </p:cNvPr>
          <p:cNvSpPr/>
          <p:nvPr/>
        </p:nvSpPr>
        <p:spPr>
          <a:xfrm>
            <a:off x="9299981" y="4333708"/>
            <a:ext cx="1334620" cy="403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6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67</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Big Picture &amp; Look Ahead</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1528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34E55A-2C60-4540-92D2-863557112BA8}"/>
              </a:ext>
            </a:extLst>
          </p:cNvPr>
          <p:cNvSpPr>
            <a:spLocks noGrp="1"/>
          </p:cNvSpPr>
          <p:nvPr>
            <p:ph type="sldNum" sz="quarter" idx="10"/>
          </p:nvPr>
        </p:nvSpPr>
        <p:spPr/>
        <p:txBody>
          <a:bodyPr/>
          <a:lstStyle/>
          <a:p>
            <a:pPr>
              <a:defRPr/>
            </a:pPr>
            <a:fld id="{B3B075CB-1BFE-3F44-BFAD-0F90D2C8F8AC}" type="slidenum">
              <a:rPr lang="en-US" smtClean="0"/>
              <a:pPr>
                <a:defRPr/>
              </a:pPr>
              <a:t>68</a:t>
            </a:fld>
            <a:endParaRPr lang="en-US" dirty="0"/>
          </a:p>
        </p:txBody>
      </p:sp>
      <p:sp>
        <p:nvSpPr>
          <p:cNvPr id="3" name="Title 2">
            <a:extLst>
              <a:ext uri="{FF2B5EF4-FFF2-40B4-BE49-F238E27FC236}">
                <a16:creationId xmlns:a16="http://schemas.microsoft.com/office/drawing/2014/main" id="{87105795-6202-BB4D-96FE-1BA762518147}"/>
              </a:ext>
            </a:extLst>
          </p:cNvPr>
          <p:cNvSpPr>
            <a:spLocks noGrp="1"/>
          </p:cNvSpPr>
          <p:nvPr>
            <p:ph type="title"/>
          </p:nvPr>
        </p:nvSpPr>
        <p:spPr/>
        <p:txBody>
          <a:bodyPr/>
          <a:lstStyle/>
          <a:p>
            <a:r>
              <a:rPr lang="en-US" dirty="0"/>
              <a:t>Look Ahead </a:t>
            </a:r>
          </a:p>
        </p:txBody>
      </p:sp>
      <p:sp>
        <p:nvSpPr>
          <p:cNvPr id="4" name="Text Placeholder 3">
            <a:extLst>
              <a:ext uri="{FF2B5EF4-FFF2-40B4-BE49-F238E27FC236}">
                <a16:creationId xmlns:a16="http://schemas.microsoft.com/office/drawing/2014/main" id="{A50A8455-82FA-0245-83B2-7C7824E5327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4605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Learning from Instructions</a:t>
            </a:r>
          </a:p>
        </p:txBody>
      </p:sp>
      <p:sp>
        <p:nvSpPr>
          <p:cNvPr id="4" name="Content Placeholder 3">
            <a:extLst>
              <a:ext uri="{FF2B5EF4-FFF2-40B4-BE49-F238E27FC236}">
                <a16:creationId xmlns:a16="http://schemas.microsoft.com/office/drawing/2014/main" id="{546E611D-B93A-284E-A241-2827FC0A6719}"/>
              </a:ext>
            </a:extLst>
          </p:cNvPr>
          <p:cNvSpPr>
            <a:spLocks noGrp="1"/>
          </p:cNvSpPr>
          <p:nvPr>
            <p:ph idx="1"/>
          </p:nvPr>
        </p:nvSpPr>
        <p:spPr/>
        <p:txBody>
          <a:bodyPr/>
          <a:lstStyle/>
          <a:p>
            <a:endParaRPr lang="en-US" dirty="0"/>
          </a:p>
        </p:txBody>
      </p:sp>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69</a:t>
            </a:fld>
            <a:endParaRPr lang="en-US" dirty="0"/>
          </a:p>
        </p:txBody>
      </p:sp>
      <p:sp>
        <p:nvSpPr>
          <p:cNvPr id="12" name="TextBox 11">
            <a:extLst>
              <a:ext uri="{FF2B5EF4-FFF2-40B4-BE49-F238E27FC236}">
                <a16:creationId xmlns:a16="http://schemas.microsoft.com/office/drawing/2014/main" id="{0AE5A9D6-1964-9841-ADCD-1B2816FCAC46}"/>
              </a:ext>
            </a:extLst>
          </p:cNvPr>
          <p:cNvSpPr txBox="1"/>
          <p:nvPr/>
        </p:nvSpPr>
        <p:spPr>
          <a:xfrm>
            <a:off x="2013887" y="6162509"/>
            <a:ext cx="2473561" cy="369332"/>
          </a:xfrm>
          <a:prstGeom prst="rect">
            <a:avLst/>
          </a:prstGeom>
          <a:noFill/>
        </p:spPr>
        <p:txBody>
          <a:bodyPr wrap="none" rtlCol="0">
            <a:spAutoFit/>
          </a:bodyPr>
          <a:lstStyle/>
          <a:p>
            <a:pPr algn="ctr"/>
            <a:r>
              <a:rPr lang="en-US" i="1" dirty="0">
                <a:solidFill>
                  <a:schemeClr val="bg1">
                    <a:lumMod val="50000"/>
                  </a:schemeClr>
                </a:solidFill>
                <a:latin typeface="Merriweather Sans" panose="02000503060000020004" pitchFamily="2" charset="77"/>
              </a:rPr>
              <a:t>Input-output supervision</a:t>
            </a:r>
          </a:p>
        </p:txBody>
      </p:sp>
      <p:sp>
        <p:nvSpPr>
          <p:cNvPr id="13" name="TextBox 12">
            <a:extLst>
              <a:ext uri="{FF2B5EF4-FFF2-40B4-BE49-F238E27FC236}">
                <a16:creationId xmlns:a16="http://schemas.microsoft.com/office/drawing/2014/main" id="{51486AFE-AE66-F042-A801-90F7CBF48C33}"/>
              </a:ext>
            </a:extLst>
          </p:cNvPr>
          <p:cNvSpPr txBox="1"/>
          <p:nvPr/>
        </p:nvSpPr>
        <p:spPr>
          <a:xfrm>
            <a:off x="8521234" y="6195794"/>
            <a:ext cx="1270541" cy="369332"/>
          </a:xfrm>
          <a:prstGeom prst="rect">
            <a:avLst/>
          </a:prstGeom>
          <a:noFill/>
        </p:spPr>
        <p:txBody>
          <a:bodyPr wrap="none" rtlCol="0">
            <a:spAutoFit/>
          </a:bodyPr>
          <a:lstStyle/>
          <a:p>
            <a:r>
              <a:rPr lang="en-US" i="1" dirty="0">
                <a:solidFill>
                  <a:schemeClr val="bg1">
                    <a:lumMod val="50000"/>
                  </a:schemeClr>
                </a:solidFill>
                <a:latin typeface="Merriweather Sans" panose="02000503060000020004" pitchFamily="2" charset="77"/>
              </a:rPr>
              <a:t>instructions</a:t>
            </a:r>
          </a:p>
        </p:txBody>
      </p:sp>
      <p:cxnSp>
        <p:nvCxnSpPr>
          <p:cNvPr id="14" name="Straight Connector 13">
            <a:extLst>
              <a:ext uri="{FF2B5EF4-FFF2-40B4-BE49-F238E27FC236}">
                <a16:creationId xmlns:a16="http://schemas.microsoft.com/office/drawing/2014/main" id="{37F5C27A-6D00-AD41-9961-F144A5A49ED9}"/>
              </a:ext>
            </a:extLst>
          </p:cNvPr>
          <p:cNvCxnSpPr/>
          <p:nvPr/>
        </p:nvCxnSpPr>
        <p:spPr>
          <a:xfrm>
            <a:off x="6304547" y="1407695"/>
            <a:ext cx="0" cy="5157431"/>
          </a:xfrm>
          <a:prstGeom prst="line">
            <a:avLst/>
          </a:prstGeom>
          <a:ln w="5715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6789ED33-50CB-924B-A5E5-7D095AE9CF5B}"/>
              </a:ext>
            </a:extLst>
          </p:cNvPr>
          <p:cNvGrpSpPr/>
          <p:nvPr/>
        </p:nvGrpSpPr>
        <p:grpSpPr>
          <a:xfrm>
            <a:off x="526107" y="2818623"/>
            <a:ext cx="5442627" cy="2586300"/>
            <a:chOff x="526107" y="2818623"/>
            <a:chExt cx="5442627" cy="2586300"/>
          </a:xfrm>
        </p:grpSpPr>
        <p:pic>
          <p:nvPicPr>
            <p:cNvPr id="10" name="Picture 9">
              <a:extLst>
                <a:ext uri="{FF2B5EF4-FFF2-40B4-BE49-F238E27FC236}">
                  <a16:creationId xmlns:a16="http://schemas.microsoft.com/office/drawing/2014/main" id="{027070F9-B0E7-8F44-89EF-07D76FD6A311}"/>
                </a:ext>
              </a:extLst>
            </p:cNvPr>
            <p:cNvPicPr>
              <a:picLocks noChangeAspect="1"/>
            </p:cNvPicPr>
            <p:nvPr/>
          </p:nvPicPr>
          <p:blipFill>
            <a:blip r:embed="rId3"/>
            <a:stretch>
              <a:fillRect/>
            </a:stretch>
          </p:blipFill>
          <p:spPr>
            <a:xfrm>
              <a:off x="526107" y="3373033"/>
              <a:ext cx="1886056" cy="738740"/>
            </a:xfrm>
            <a:prstGeom prst="rect">
              <a:avLst/>
            </a:prstGeom>
          </p:spPr>
        </p:pic>
        <p:sp>
          <p:nvSpPr>
            <p:cNvPr id="11" name="Right Arrow 10">
              <a:extLst>
                <a:ext uri="{FF2B5EF4-FFF2-40B4-BE49-F238E27FC236}">
                  <a16:creationId xmlns:a16="http://schemas.microsoft.com/office/drawing/2014/main" id="{1B9AE4E7-EB77-034D-AF00-66CFD40365FA}"/>
                </a:ext>
              </a:extLst>
            </p:cNvPr>
            <p:cNvSpPr/>
            <p:nvPr/>
          </p:nvSpPr>
          <p:spPr>
            <a:xfrm>
              <a:off x="2527661" y="3537472"/>
              <a:ext cx="638629" cy="478972"/>
            </a:xfrm>
            <a:prstGeom prst="rightArrow">
              <a:avLst>
                <a:gd name="adj1" fmla="val 50000"/>
                <a:gd name="adj2" fmla="val 7095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56330FB-ED71-C145-A54A-A8A0165D5742}"/>
                </a:ext>
              </a:extLst>
            </p:cNvPr>
            <p:cNvPicPr>
              <a:picLocks noChangeAspect="1"/>
            </p:cNvPicPr>
            <p:nvPr/>
          </p:nvPicPr>
          <p:blipFill>
            <a:blip r:embed="rId4"/>
            <a:stretch>
              <a:fillRect/>
            </a:stretch>
          </p:blipFill>
          <p:spPr>
            <a:xfrm>
              <a:off x="3250668" y="2818623"/>
              <a:ext cx="2718066" cy="2586300"/>
            </a:xfrm>
            <a:prstGeom prst="rect">
              <a:avLst/>
            </a:prstGeom>
          </p:spPr>
        </p:pic>
      </p:grpSp>
      <p:pic>
        <p:nvPicPr>
          <p:cNvPr id="3084" name="Picture 12" descr="Image result for what are the signs of spam emails">
            <a:extLst>
              <a:ext uri="{FF2B5EF4-FFF2-40B4-BE49-F238E27FC236}">
                <a16:creationId xmlns:a16="http://schemas.microsoft.com/office/drawing/2014/main" id="{F6D4B4C5-2389-924B-ABF3-EFB3CF04D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356" y="2064744"/>
            <a:ext cx="5204533" cy="390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2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4"/>
                                        </p:tgtEl>
                                        <p:attrNameLst>
                                          <p:attrName>style.visibility</p:attrName>
                                        </p:attrNameLst>
                                      </p:cBhvr>
                                      <p:to>
                                        <p:strVal val="visible"/>
                                      </p:to>
                                    </p:set>
                                    <p:animEffect transition="in" filter="fade">
                                      <p:cBhvr>
                                        <p:cTn id="12" dur="5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3E60A-2095-6645-A825-C24DFD2CD6F6}"/>
              </a:ext>
            </a:extLst>
          </p:cNvPr>
          <p:cNvSpPr>
            <a:spLocks noGrp="1"/>
          </p:cNvSpPr>
          <p:nvPr>
            <p:ph type="title"/>
          </p:nvPr>
        </p:nvSpPr>
        <p:spPr/>
        <p:txBody>
          <a:bodyPr/>
          <a:lstStyle/>
          <a:p>
            <a:r>
              <a:rPr lang="en-US" dirty="0"/>
              <a:t>This Talk</a:t>
            </a:r>
          </a:p>
        </p:txBody>
      </p:sp>
      <p:sp>
        <p:nvSpPr>
          <p:cNvPr id="6" name="Content Placeholder 5">
            <a:extLst>
              <a:ext uri="{FF2B5EF4-FFF2-40B4-BE49-F238E27FC236}">
                <a16:creationId xmlns:a16="http://schemas.microsoft.com/office/drawing/2014/main" id="{1AE1E60D-E117-CF48-AE10-C89F493ECE5F}"/>
              </a:ext>
            </a:extLst>
          </p:cNvPr>
          <p:cNvSpPr>
            <a:spLocks noGrp="1"/>
          </p:cNvSpPr>
          <p:nvPr>
            <p:ph idx="1"/>
          </p:nvPr>
        </p:nvSpPr>
        <p:spPr/>
        <p:txBody>
          <a:bodyPr/>
          <a:lstStyle/>
          <a:p>
            <a:r>
              <a:rPr lang="en-US" dirty="0"/>
              <a:t>In the current state of NLP field, we do </a:t>
            </a:r>
            <a:r>
              <a:rPr lang="en-US" b="1" dirty="0"/>
              <a:t>not</a:t>
            </a:r>
            <a:r>
              <a:rPr lang="en-US" dirty="0"/>
              <a:t> focus enough on the “breadth” of our progress. </a:t>
            </a:r>
          </a:p>
          <a:p>
            <a:endParaRPr lang="en-US" dirty="0"/>
          </a:p>
        </p:txBody>
      </p:sp>
      <p:sp>
        <p:nvSpPr>
          <p:cNvPr id="4" name="Slide Number Placeholder 3">
            <a:extLst>
              <a:ext uri="{FF2B5EF4-FFF2-40B4-BE49-F238E27FC236}">
                <a16:creationId xmlns:a16="http://schemas.microsoft.com/office/drawing/2014/main" id="{42558D39-A170-B44A-8258-5F32D464CC48}"/>
              </a:ext>
            </a:extLst>
          </p:cNvPr>
          <p:cNvSpPr>
            <a:spLocks noGrp="1"/>
          </p:cNvSpPr>
          <p:nvPr>
            <p:ph type="sldNum" sz="quarter" idx="10"/>
          </p:nvPr>
        </p:nvSpPr>
        <p:spPr/>
        <p:txBody>
          <a:bodyPr/>
          <a:lstStyle/>
          <a:p>
            <a:pPr>
              <a:defRPr/>
            </a:pPr>
            <a:fld id="{0121240C-47AF-2F4D-83B3-CC3EDF50F794}" type="slidenum">
              <a:rPr lang="en-US" smtClean="0"/>
              <a:pPr>
                <a:defRPr/>
              </a:pPr>
              <a:t>7</a:t>
            </a:fld>
            <a:endParaRPr lang="en-US" dirty="0"/>
          </a:p>
        </p:txBody>
      </p:sp>
      <p:sp>
        <p:nvSpPr>
          <p:cNvPr id="7" name="Rounded Rectangle 6">
            <a:extLst>
              <a:ext uri="{FF2B5EF4-FFF2-40B4-BE49-F238E27FC236}">
                <a16:creationId xmlns:a16="http://schemas.microsoft.com/office/drawing/2014/main" id="{767CA53F-016B-F340-ACF1-0101B941E5BD}"/>
              </a:ext>
            </a:extLst>
          </p:cNvPr>
          <p:cNvSpPr/>
          <p:nvPr/>
        </p:nvSpPr>
        <p:spPr>
          <a:xfrm>
            <a:off x="114953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Transfer Across </a:t>
            </a:r>
            <a:br>
              <a:rPr lang="en-US" sz="3200" dirty="0"/>
            </a:br>
            <a:r>
              <a:rPr lang="en-US" sz="3200" dirty="0"/>
              <a:t>QA Formats</a:t>
            </a:r>
          </a:p>
        </p:txBody>
      </p:sp>
      <p:sp>
        <p:nvSpPr>
          <p:cNvPr id="8" name="Rounded Rectangle 7">
            <a:extLst>
              <a:ext uri="{FF2B5EF4-FFF2-40B4-BE49-F238E27FC236}">
                <a16:creationId xmlns:a16="http://schemas.microsoft.com/office/drawing/2014/main" id="{7B80D931-5152-7A43-973B-4E050ECCE34B}"/>
              </a:ext>
            </a:extLst>
          </p:cNvPr>
          <p:cNvSpPr/>
          <p:nvPr/>
        </p:nvSpPr>
        <p:spPr>
          <a:xfrm>
            <a:off x="6514012" y="3304904"/>
            <a:ext cx="4362994" cy="16589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Generalization to Unseen NLP Tasks </a:t>
            </a:r>
          </a:p>
        </p:txBody>
      </p:sp>
      <p:sp>
        <p:nvSpPr>
          <p:cNvPr id="10" name="Rectangle 9">
            <a:extLst>
              <a:ext uri="{FF2B5EF4-FFF2-40B4-BE49-F238E27FC236}">
                <a16:creationId xmlns:a16="http://schemas.microsoft.com/office/drawing/2014/main" id="{41F6AD67-26FF-1345-9612-05F779B313BA}"/>
              </a:ext>
            </a:extLst>
          </p:cNvPr>
          <p:cNvSpPr/>
          <p:nvPr/>
        </p:nvSpPr>
        <p:spPr>
          <a:xfrm>
            <a:off x="4075680" y="5896585"/>
            <a:ext cx="3810659" cy="523220"/>
          </a:xfrm>
          <a:prstGeom prst="rect">
            <a:avLst/>
          </a:prstGeom>
        </p:spPr>
        <p:txBody>
          <a:bodyPr wrap="none">
            <a:spAutoFit/>
          </a:bodyPr>
          <a:lstStyle/>
          <a:p>
            <a:r>
              <a:rPr lang="en-US" sz="2800" i="1" dirty="0"/>
              <a:t>Broadening scope of NLU</a:t>
            </a:r>
          </a:p>
        </p:txBody>
      </p:sp>
      <p:sp>
        <p:nvSpPr>
          <p:cNvPr id="11" name="Triangle 10">
            <a:extLst>
              <a:ext uri="{FF2B5EF4-FFF2-40B4-BE49-F238E27FC236}">
                <a16:creationId xmlns:a16="http://schemas.microsoft.com/office/drawing/2014/main" id="{FB333CCD-F445-9F48-A298-F0C0991B315A}"/>
              </a:ext>
            </a:extLst>
          </p:cNvPr>
          <p:cNvSpPr/>
          <p:nvPr/>
        </p:nvSpPr>
        <p:spPr>
          <a:xfrm rot="10800000">
            <a:off x="4092523" y="5272747"/>
            <a:ext cx="3666813" cy="595355"/>
          </a:xfrm>
          <a:prstGeom prst="triangle">
            <a:avLst/>
          </a:prstGeom>
          <a:solidFill>
            <a:srgbClr val="6E6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39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1"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DB66E-A43E-0C4B-BF08-47BEB57CA9D6}"/>
              </a:ext>
            </a:extLst>
          </p:cNvPr>
          <p:cNvSpPr>
            <a:spLocks noGrp="1"/>
          </p:cNvSpPr>
          <p:nvPr>
            <p:ph type="title"/>
          </p:nvPr>
        </p:nvSpPr>
        <p:spPr/>
        <p:txBody>
          <a:bodyPr/>
          <a:lstStyle/>
          <a:p>
            <a:r>
              <a:rPr lang="en-US" dirty="0"/>
              <a:t>Interactive Semantics</a:t>
            </a:r>
          </a:p>
        </p:txBody>
      </p:sp>
      <p:pic>
        <p:nvPicPr>
          <p:cNvPr id="19" name="Content Placeholder 18" descr="Icon&#10;&#10;Description automatically generated">
            <a:extLst>
              <a:ext uri="{FF2B5EF4-FFF2-40B4-BE49-F238E27FC236}">
                <a16:creationId xmlns:a16="http://schemas.microsoft.com/office/drawing/2014/main" id="{EF8BAE87-621D-3442-92D5-E9825F606C4B}"/>
              </a:ext>
            </a:extLst>
          </p:cNvPr>
          <p:cNvPicPr>
            <a:picLocks noGrp="1" noChangeAspect="1"/>
          </p:cNvPicPr>
          <p:nvPr>
            <p:ph idx="1"/>
          </p:nvPr>
        </p:nvPicPr>
        <p:blipFill>
          <a:blip r:embed="rId3"/>
          <a:stretch>
            <a:fillRect/>
          </a:stretch>
        </p:blipFill>
        <p:spPr>
          <a:xfrm>
            <a:off x="4479368" y="1899301"/>
            <a:ext cx="604865" cy="676655"/>
          </a:xfrm>
        </p:spPr>
      </p:pic>
      <p:sp>
        <p:nvSpPr>
          <p:cNvPr id="2" name="Slide Number Placeholder 1">
            <a:extLst>
              <a:ext uri="{FF2B5EF4-FFF2-40B4-BE49-F238E27FC236}">
                <a16:creationId xmlns:a16="http://schemas.microsoft.com/office/drawing/2014/main" id="{0A95CCF4-28A0-464E-B301-C553E3C9FB83}"/>
              </a:ext>
            </a:extLst>
          </p:cNvPr>
          <p:cNvSpPr>
            <a:spLocks noGrp="1"/>
          </p:cNvSpPr>
          <p:nvPr>
            <p:ph type="sldNum" sz="quarter" idx="10"/>
          </p:nvPr>
        </p:nvSpPr>
        <p:spPr/>
        <p:txBody>
          <a:bodyPr/>
          <a:lstStyle/>
          <a:p>
            <a:pPr>
              <a:defRPr/>
            </a:pPr>
            <a:fld id="{37E6B2A9-E175-7F40-B993-EC9D598FC2D7}" type="slidenum">
              <a:rPr lang="en-US" smtClean="0"/>
              <a:pPr>
                <a:defRPr/>
              </a:pPr>
              <a:t>70</a:t>
            </a:fld>
            <a:endParaRPr lang="en-US" dirty="0"/>
          </a:p>
        </p:txBody>
      </p:sp>
      <p:pic>
        <p:nvPicPr>
          <p:cNvPr id="4098" name="Picture 2" descr="Image result for human interaction">
            <a:extLst>
              <a:ext uri="{FF2B5EF4-FFF2-40B4-BE49-F238E27FC236}">
                <a16:creationId xmlns:a16="http://schemas.microsoft.com/office/drawing/2014/main" id="{999590C0-F93E-DE4B-9CF2-944BD0AE5A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73"/>
          <a:stretch/>
        </p:blipFill>
        <p:spPr bwMode="auto">
          <a:xfrm>
            <a:off x="5200864" y="3983741"/>
            <a:ext cx="4235367" cy="21533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5817C5E-DDBF-C948-839A-50A6DEE875F4}"/>
              </a:ext>
            </a:extLst>
          </p:cNvPr>
          <p:cNvCxnSpPr>
            <a:cxnSpLocks/>
          </p:cNvCxnSpPr>
          <p:nvPr/>
        </p:nvCxnSpPr>
        <p:spPr>
          <a:xfrm flipV="1">
            <a:off x="838200" y="3662724"/>
            <a:ext cx="10515600" cy="11571"/>
          </a:xfrm>
          <a:prstGeom prst="line">
            <a:avLst/>
          </a:prstGeom>
          <a:ln w="571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8890A03-8BC0-1B48-9F04-35099B2F957F}"/>
              </a:ext>
            </a:extLst>
          </p:cNvPr>
          <p:cNvSpPr txBox="1"/>
          <p:nvPr/>
        </p:nvSpPr>
        <p:spPr>
          <a:xfrm>
            <a:off x="1254709" y="4722028"/>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Learning from interactions</a:t>
            </a:r>
          </a:p>
        </p:txBody>
      </p:sp>
      <p:sp>
        <p:nvSpPr>
          <p:cNvPr id="12" name="TextBox 11">
            <a:extLst>
              <a:ext uri="{FF2B5EF4-FFF2-40B4-BE49-F238E27FC236}">
                <a16:creationId xmlns:a16="http://schemas.microsoft.com/office/drawing/2014/main" id="{D61C51A7-BA00-D849-89A2-EC129702CE59}"/>
              </a:ext>
            </a:extLst>
          </p:cNvPr>
          <p:cNvSpPr txBox="1"/>
          <p:nvPr/>
        </p:nvSpPr>
        <p:spPr>
          <a:xfrm>
            <a:off x="1254709" y="2183980"/>
            <a:ext cx="1574156" cy="646331"/>
          </a:xfrm>
          <a:prstGeom prst="rect">
            <a:avLst/>
          </a:prstGeom>
          <a:noFill/>
        </p:spPr>
        <p:txBody>
          <a:bodyPr wrap="square" rtlCol="0">
            <a:spAutoFit/>
          </a:bodyPr>
          <a:lstStyle/>
          <a:p>
            <a:pPr algn="ctr"/>
            <a:r>
              <a:rPr lang="en-US" i="1" dirty="0">
                <a:solidFill>
                  <a:schemeClr val="bg1">
                    <a:lumMod val="50000"/>
                  </a:schemeClr>
                </a:solidFill>
                <a:latin typeface="Merriweather Sans" panose="02000503060000020004" pitchFamily="2" charset="77"/>
              </a:rPr>
              <a:t>Single-shot evaluation</a:t>
            </a:r>
          </a:p>
        </p:txBody>
      </p:sp>
      <p:pic>
        <p:nvPicPr>
          <p:cNvPr id="10" name="Picture 9">
            <a:extLst>
              <a:ext uri="{FF2B5EF4-FFF2-40B4-BE49-F238E27FC236}">
                <a16:creationId xmlns:a16="http://schemas.microsoft.com/office/drawing/2014/main" id="{87396F74-8C9A-2B4A-9257-10EF4A7463C3}"/>
              </a:ext>
            </a:extLst>
          </p:cNvPr>
          <p:cNvPicPr>
            <a:picLocks noChangeAspect="1"/>
          </p:cNvPicPr>
          <p:nvPr/>
        </p:nvPicPr>
        <p:blipFill>
          <a:blip r:embed="rId5"/>
          <a:stretch>
            <a:fillRect/>
          </a:stretch>
        </p:blipFill>
        <p:spPr>
          <a:xfrm>
            <a:off x="6250201" y="1625304"/>
            <a:ext cx="1645283" cy="1275990"/>
          </a:xfrm>
          <a:prstGeom prst="rect">
            <a:avLst/>
          </a:prstGeom>
        </p:spPr>
      </p:pic>
      <p:sp>
        <p:nvSpPr>
          <p:cNvPr id="5" name="Notched Right Arrow 4">
            <a:extLst>
              <a:ext uri="{FF2B5EF4-FFF2-40B4-BE49-F238E27FC236}">
                <a16:creationId xmlns:a16="http://schemas.microsoft.com/office/drawing/2014/main" id="{CD644C23-CE25-1A44-AC5A-2FFD2820FBD2}"/>
              </a:ext>
            </a:extLst>
          </p:cNvPr>
          <p:cNvSpPr/>
          <p:nvPr/>
        </p:nvSpPr>
        <p:spPr>
          <a:xfrm>
            <a:off x="5550151"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Notched Right Arrow 12">
            <a:extLst>
              <a:ext uri="{FF2B5EF4-FFF2-40B4-BE49-F238E27FC236}">
                <a16:creationId xmlns:a16="http://schemas.microsoft.com/office/drawing/2014/main" id="{F428B65D-EB03-2042-88B3-54C76A494F39}"/>
              </a:ext>
            </a:extLst>
          </p:cNvPr>
          <p:cNvSpPr/>
          <p:nvPr/>
        </p:nvSpPr>
        <p:spPr>
          <a:xfrm>
            <a:off x="8015168" y="2091849"/>
            <a:ext cx="451395" cy="34290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F8465BC-AE16-AB45-986F-AA398378AAE9}"/>
              </a:ext>
            </a:extLst>
          </p:cNvPr>
          <p:cNvGrpSpPr/>
          <p:nvPr/>
        </p:nvGrpSpPr>
        <p:grpSpPr>
          <a:xfrm>
            <a:off x="8373573" y="1875186"/>
            <a:ext cx="1389070" cy="1017464"/>
            <a:chOff x="8373573" y="1875186"/>
            <a:chExt cx="1389070" cy="1017464"/>
          </a:xfrm>
        </p:grpSpPr>
        <p:pic>
          <p:nvPicPr>
            <p:cNvPr id="6146" name="Picture 2" descr="Evaluation clipart job evaluation, Evaluation job evaluation Transparent  FREE for download on WebStockReview 2021">
              <a:extLst>
                <a:ext uri="{FF2B5EF4-FFF2-40B4-BE49-F238E27FC236}">
                  <a16:creationId xmlns:a16="http://schemas.microsoft.com/office/drawing/2014/main" id="{D9942C50-58C0-124F-997B-F80E8A73A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84788">
              <a:off x="8781998" y="1875186"/>
              <a:ext cx="572221" cy="7140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040F14-3A74-F149-BD6D-A75ED87691E5}"/>
                </a:ext>
              </a:extLst>
            </p:cNvPr>
            <p:cNvSpPr txBox="1"/>
            <p:nvPr/>
          </p:nvSpPr>
          <p:spPr>
            <a:xfrm flipH="1">
              <a:off x="8373573" y="2584873"/>
              <a:ext cx="1389070" cy="307777"/>
            </a:xfrm>
            <a:prstGeom prst="rect">
              <a:avLst/>
            </a:prstGeom>
            <a:noFill/>
          </p:spPr>
          <p:txBody>
            <a:bodyPr wrap="square" rtlCol="0">
              <a:spAutoFit/>
            </a:bodyPr>
            <a:lstStyle/>
            <a:p>
              <a:pPr algn="ctr"/>
              <a:r>
                <a:rPr lang="en-US" sz="1400" dirty="0"/>
                <a:t>evaluation</a:t>
              </a:r>
            </a:p>
          </p:txBody>
        </p:sp>
      </p:grpSp>
      <p:sp>
        <p:nvSpPr>
          <p:cNvPr id="15" name="TextBox 14">
            <a:extLst>
              <a:ext uri="{FF2B5EF4-FFF2-40B4-BE49-F238E27FC236}">
                <a16:creationId xmlns:a16="http://schemas.microsoft.com/office/drawing/2014/main" id="{D790CBD2-682B-DF48-BB69-55BE1D91317A}"/>
              </a:ext>
            </a:extLst>
          </p:cNvPr>
          <p:cNvSpPr txBox="1"/>
          <p:nvPr/>
        </p:nvSpPr>
        <p:spPr>
          <a:xfrm flipH="1">
            <a:off x="4152242" y="2499148"/>
            <a:ext cx="1389070" cy="307777"/>
          </a:xfrm>
          <a:prstGeom prst="rect">
            <a:avLst/>
          </a:prstGeom>
          <a:noFill/>
        </p:spPr>
        <p:txBody>
          <a:bodyPr wrap="square" rtlCol="0">
            <a:spAutoFit/>
          </a:bodyPr>
          <a:lstStyle/>
          <a:p>
            <a:pPr algn="ctr"/>
            <a:r>
              <a:rPr lang="en-US" sz="1400" dirty="0"/>
              <a:t>input problem</a:t>
            </a:r>
          </a:p>
        </p:txBody>
      </p:sp>
    </p:spTree>
    <p:extLst>
      <p:ext uri="{BB962C8B-B14F-4D97-AF65-F5344CB8AC3E}">
        <p14:creationId xmlns:p14="http://schemas.microsoft.com/office/powerpoint/2010/main" val="4624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8FA953-6F98-444A-8BB0-5BF9A61F43C7}"/>
              </a:ext>
            </a:extLst>
          </p:cNvPr>
          <p:cNvSpPr>
            <a:spLocks noGrp="1"/>
          </p:cNvSpPr>
          <p:nvPr>
            <p:ph type="body" idx="1"/>
          </p:nvPr>
        </p:nvSpPr>
        <p:spPr>
          <a:xfrm>
            <a:off x="1140126" y="4004247"/>
            <a:ext cx="9765538" cy="1500187"/>
          </a:xfrm>
        </p:spPr>
        <p:txBody>
          <a:bodyPr/>
          <a:lstStyle/>
          <a:p>
            <a:pPr algn="ctr"/>
            <a:r>
              <a:rPr lang="en-US" sz="4000" dirty="0">
                <a:hlinkClick r:id="rId3">
                  <a:extLst>
                    <a:ext uri="{A12FA001-AC4F-418D-AE19-62706E023703}">
                      <ahyp:hlinkClr xmlns:ahyp="http://schemas.microsoft.com/office/drawing/2018/hyperlinkcolor" val="tx"/>
                    </a:ext>
                  </a:extLst>
                </a:hlinkClick>
              </a:rPr>
              <a:t>https://unifiedqa.apps.allenai.org</a:t>
            </a:r>
            <a:r>
              <a:rPr lang="en-US" sz="4000" dirty="0"/>
              <a:t>   </a:t>
            </a:r>
          </a:p>
          <a:p>
            <a:pPr algn="ctr"/>
            <a:r>
              <a:rPr lang="en-US" sz="4000" dirty="0">
                <a:hlinkClick r:id="rId4"/>
              </a:rPr>
              <a:t>https://modularqa-demo.apps.allenai.org</a:t>
            </a:r>
            <a:r>
              <a:rPr lang="en-US" sz="4000" dirty="0"/>
              <a:t> </a:t>
            </a:r>
          </a:p>
        </p:txBody>
      </p:sp>
      <p:sp>
        <p:nvSpPr>
          <p:cNvPr id="2" name="Slide Number Placeholder 1">
            <a:extLst>
              <a:ext uri="{FF2B5EF4-FFF2-40B4-BE49-F238E27FC236}">
                <a16:creationId xmlns:a16="http://schemas.microsoft.com/office/drawing/2014/main" id="{B6D6201B-1D76-C444-9E19-352CCBF177A9}"/>
              </a:ext>
            </a:extLst>
          </p:cNvPr>
          <p:cNvSpPr>
            <a:spLocks noGrp="1"/>
          </p:cNvSpPr>
          <p:nvPr>
            <p:ph type="sldNum" sz="quarter" idx="10"/>
          </p:nvPr>
        </p:nvSpPr>
        <p:spPr/>
        <p:txBody>
          <a:bodyPr/>
          <a:lstStyle/>
          <a:p>
            <a:pPr>
              <a:defRPr/>
            </a:pPr>
            <a:fld id="{0D929C90-1AB1-0149-B55A-AC988D491CF7}" type="slidenum">
              <a:rPr lang="en-US" smtClean="0"/>
              <a:pPr>
                <a:defRPr/>
              </a:pPr>
              <a:t>71</a:t>
            </a:fld>
            <a:endParaRPr lang="en-US" dirty="0"/>
          </a:p>
        </p:txBody>
      </p:sp>
      <p:sp>
        <p:nvSpPr>
          <p:cNvPr id="5" name="Title 4">
            <a:extLst>
              <a:ext uri="{FF2B5EF4-FFF2-40B4-BE49-F238E27FC236}">
                <a16:creationId xmlns:a16="http://schemas.microsoft.com/office/drawing/2014/main" id="{7222A394-1C77-AC44-B1EC-20B9694EC9E1}"/>
              </a:ext>
            </a:extLst>
          </p:cNvPr>
          <p:cNvSpPr>
            <a:spLocks noGrp="1"/>
          </p:cNvSpPr>
          <p:nvPr>
            <p:ph type="title"/>
          </p:nvPr>
        </p:nvSpPr>
        <p:spPr>
          <a:xfrm>
            <a:off x="1140126" y="1683321"/>
            <a:ext cx="9765538" cy="2293938"/>
          </a:xfrm>
        </p:spPr>
        <p:txBody>
          <a:bodyPr/>
          <a:lstStyle/>
          <a:p>
            <a:pPr algn="ctr"/>
            <a:r>
              <a:rPr lang="en-US" dirty="0"/>
              <a:t>Demos</a:t>
            </a:r>
          </a:p>
        </p:txBody>
      </p:sp>
    </p:spTree>
    <p:extLst>
      <p:ext uri="{BB962C8B-B14F-4D97-AF65-F5344CB8AC3E}">
        <p14:creationId xmlns:p14="http://schemas.microsoft.com/office/powerpoint/2010/main" val="4234756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14566" y="4022611"/>
            <a:ext cx="4576337" cy="430887"/>
          </a:xfrm>
          <a:prstGeom prst="rect">
            <a:avLst/>
          </a:prstGeom>
        </p:spPr>
        <p:txBody>
          <a:bodyPr wrap="square">
            <a:spAutoFit/>
          </a:bodyPr>
          <a:lstStyle/>
          <a:p>
            <a:r>
              <a:rPr lang="en-US" sz="2200" b="1" dirty="0"/>
              <a:t>Question:</a:t>
            </a:r>
            <a:r>
              <a:rPr lang="en-US" sz="2200" b="1" i="1" dirty="0"/>
              <a:t> </a:t>
            </a:r>
            <a:r>
              <a:rPr lang="en-US" sz="2200" i="1" dirty="0"/>
              <a:t>“Who was Billy?”</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514566" y="4600894"/>
            <a:ext cx="4994983" cy="1532334"/>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Passage:</a:t>
            </a:r>
            <a:r>
              <a:rPr lang="en-US" i="1" dirty="0">
                <a:solidFill>
                  <a:schemeClr val="tx1"/>
                </a:solidFill>
              </a:rPr>
              <a:t> “Billy was like a king on the school yard. A king without a queen. He was the biggest kid in our grade, so he made all the rules during recess. ...</a:t>
            </a:r>
            <a:br>
              <a:rPr lang="en-US" i="1" dirty="0">
                <a:solidFill>
                  <a:schemeClr val="tx1"/>
                </a:solidFill>
              </a:rPr>
            </a:br>
            <a:r>
              <a:rPr lang="en-US" b="1" dirty="0">
                <a:solidFill>
                  <a:schemeClr val="tx1"/>
                </a:solidFill>
              </a:rPr>
              <a:t>Candidates:  </a:t>
            </a:r>
            <a:r>
              <a:rPr lang="en-US" i="1" dirty="0">
                <a:solidFill>
                  <a:schemeClr val="tx1"/>
                </a:solidFill>
              </a:rPr>
              <a:t>(A) The skinny kid  (B) A teacher  (C) A little kid (D) The big kid</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“The big kid”</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FF2762D1-FB72-5147-A857-DC455260C87C}"/>
              </a:ext>
            </a:extLst>
          </p:cNvPr>
          <p:cNvSpPr>
            <a:spLocks noGrp="1"/>
          </p:cNvSpPr>
          <p:nvPr>
            <p:ph type="sldNum" sz="quarter" idx="10"/>
          </p:nvPr>
        </p:nvSpPr>
        <p:spPr/>
        <p:txBody>
          <a:bodyPr/>
          <a:lstStyle/>
          <a:p>
            <a:pPr>
              <a:defRPr/>
            </a:pPr>
            <a:fld id="{0121240C-47AF-2F4D-83B3-CC3EDF50F794}" type="slidenum">
              <a:rPr lang="en-US" smtClean="0"/>
              <a:pPr>
                <a:defRPr/>
              </a:pPr>
              <a:t>72</a:t>
            </a:fld>
            <a:endParaRPr lang="en-US" dirty="0"/>
          </a:p>
        </p:txBody>
      </p:sp>
    </p:spTree>
    <p:extLst>
      <p:ext uri="{BB962C8B-B14F-4D97-AF65-F5344CB8AC3E}">
        <p14:creationId xmlns:p14="http://schemas.microsoft.com/office/powerpoint/2010/main" val="302154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“What does a drink from narcissus's spring cause the drinker to do?”</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1225868"/>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Mercury has awakened Echo, who weeps for Narcissus, and states that a drink from Narcissus's spring causes the drinkers to ``Grow dotingly enamored of themselves.'' ...</a:t>
            </a:r>
          </a:p>
        </p:txBody>
      </p:sp>
      <p:sp>
        <p:nvSpPr>
          <p:cNvPr id="35" name="Rectangle 34">
            <a:extLst>
              <a:ext uri="{FF2B5EF4-FFF2-40B4-BE49-F238E27FC236}">
                <a16:creationId xmlns:a16="http://schemas.microsoft.com/office/drawing/2014/main" id="{0478293D-CB7E-5147-8792-A80FA510B27E}"/>
              </a:ext>
            </a:extLst>
          </p:cNvPr>
          <p:cNvSpPr/>
          <p:nvPr/>
        </p:nvSpPr>
        <p:spPr>
          <a:xfrm>
            <a:off x="7692570" y="4526752"/>
            <a:ext cx="3214458" cy="830997"/>
          </a:xfrm>
          <a:prstGeom prst="rect">
            <a:avLst/>
          </a:prstGeom>
        </p:spPr>
        <p:txBody>
          <a:bodyPr wrap="square">
            <a:spAutoFit/>
          </a:bodyPr>
          <a:lstStyle/>
          <a:p>
            <a:pPr algn="ctr"/>
            <a:r>
              <a:rPr lang="en-US" sz="2400" i="1" dirty="0"/>
              <a:t>“fall in love with themselves ”</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406DD22F-675E-BF40-875E-8454518938F6}"/>
              </a:ext>
            </a:extLst>
          </p:cNvPr>
          <p:cNvSpPr>
            <a:spLocks noGrp="1"/>
          </p:cNvSpPr>
          <p:nvPr>
            <p:ph type="sldNum" sz="quarter" idx="10"/>
          </p:nvPr>
        </p:nvSpPr>
        <p:spPr/>
        <p:txBody>
          <a:bodyPr/>
          <a:lstStyle/>
          <a:p>
            <a:pPr>
              <a:defRPr/>
            </a:pPr>
            <a:fld id="{0121240C-47AF-2F4D-83B3-CC3EDF50F794}" type="slidenum">
              <a:rPr lang="en-US" smtClean="0"/>
              <a:pPr>
                <a:defRPr/>
              </a:pPr>
              <a:t>73</a:t>
            </a:fld>
            <a:endParaRPr lang="en-US" dirty="0"/>
          </a:p>
        </p:txBody>
      </p:sp>
    </p:spTree>
    <p:extLst>
      <p:ext uri="{BB962C8B-B14F-4D97-AF65-F5344CB8AC3E}">
        <p14:creationId xmlns:p14="http://schemas.microsoft.com/office/powerpoint/2010/main" val="410578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516E-4255-1047-8382-EA4717AB320E}"/>
              </a:ext>
            </a:extLst>
          </p:cNvPr>
          <p:cNvSpPr>
            <a:spLocks noGrp="1"/>
          </p:cNvSpPr>
          <p:nvPr>
            <p:ph type="title"/>
          </p:nvPr>
        </p:nvSpPr>
        <p:spPr/>
        <p:txBody>
          <a:bodyPr/>
          <a:lstStyle/>
          <a:p>
            <a:r>
              <a:rPr lang="en-US" dirty="0"/>
              <a:t>QA datasets </a:t>
            </a:r>
          </a:p>
        </p:txBody>
      </p:sp>
      <p:cxnSp>
        <p:nvCxnSpPr>
          <p:cNvPr id="6" name="Straight Arrow Connector 5">
            <a:extLst>
              <a:ext uri="{FF2B5EF4-FFF2-40B4-BE49-F238E27FC236}">
                <a16:creationId xmlns:a16="http://schemas.microsoft.com/office/drawing/2014/main" id="{374FC7A2-1614-104E-89F4-606AF91C4E2F}"/>
              </a:ext>
            </a:extLst>
          </p:cNvPr>
          <p:cNvCxnSpPr>
            <a:cxnSpLocks/>
          </p:cNvCxnSpPr>
          <p:nvPr/>
        </p:nvCxnSpPr>
        <p:spPr>
          <a:xfrm>
            <a:off x="954947" y="3029854"/>
            <a:ext cx="1056553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EB34B12-7337-184F-BB39-70D052B752F7}"/>
              </a:ext>
            </a:extLst>
          </p:cNvPr>
          <p:cNvSpPr txBox="1"/>
          <p:nvPr/>
        </p:nvSpPr>
        <p:spPr>
          <a:xfrm>
            <a:off x="1184693" y="3039296"/>
            <a:ext cx="10064935" cy="369332"/>
          </a:xfrm>
          <a:prstGeom prst="rect">
            <a:avLst/>
          </a:prstGeom>
          <a:noFill/>
        </p:spPr>
        <p:txBody>
          <a:bodyPr wrap="none" rtlCol="0">
            <a:spAutoFit/>
          </a:bodyPr>
          <a:lstStyle/>
          <a:p>
            <a:r>
              <a:rPr lang="en-US" dirty="0"/>
              <a:t>2000		        2005		                   2010		            2015	    	    2020</a:t>
            </a:r>
          </a:p>
        </p:txBody>
      </p:sp>
      <p:sp>
        <p:nvSpPr>
          <p:cNvPr id="15" name="Rounded Rectangle 14">
            <a:extLst>
              <a:ext uri="{FF2B5EF4-FFF2-40B4-BE49-F238E27FC236}">
                <a16:creationId xmlns:a16="http://schemas.microsoft.com/office/drawing/2014/main" id="{5F2D0C3E-932D-DB4E-90E9-1AAD17C4892A}"/>
              </a:ext>
            </a:extLst>
          </p:cNvPr>
          <p:cNvSpPr/>
          <p:nvPr/>
        </p:nvSpPr>
        <p:spPr>
          <a:xfrm>
            <a:off x="1015586" y="2703742"/>
            <a:ext cx="535070" cy="2400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TREC-8</a:t>
            </a:r>
          </a:p>
        </p:txBody>
      </p:sp>
      <p:sp>
        <p:nvSpPr>
          <p:cNvPr id="16" name="Rounded Rectangle 15">
            <a:extLst>
              <a:ext uri="{FF2B5EF4-FFF2-40B4-BE49-F238E27FC236}">
                <a16:creationId xmlns:a16="http://schemas.microsoft.com/office/drawing/2014/main" id="{9B89EDCA-66BB-0E42-ACB3-42A2AFA1B78D}"/>
              </a:ext>
            </a:extLst>
          </p:cNvPr>
          <p:cNvSpPr/>
          <p:nvPr/>
        </p:nvSpPr>
        <p:spPr>
          <a:xfrm>
            <a:off x="1584961" y="2692167"/>
            <a:ext cx="535070" cy="24976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200" dirty="0"/>
              <a:t>TREC-9</a:t>
            </a:r>
          </a:p>
        </p:txBody>
      </p:sp>
      <p:sp>
        <p:nvSpPr>
          <p:cNvPr id="17" name="Rounded Rectangle 16">
            <a:extLst>
              <a:ext uri="{FF2B5EF4-FFF2-40B4-BE49-F238E27FC236}">
                <a16:creationId xmlns:a16="http://schemas.microsoft.com/office/drawing/2014/main" id="{D8BE7499-80FA-124A-9DB2-8D8F91E1BBEF}"/>
              </a:ext>
            </a:extLst>
          </p:cNvPr>
          <p:cNvSpPr/>
          <p:nvPr/>
        </p:nvSpPr>
        <p:spPr>
          <a:xfrm>
            <a:off x="2140507" y="2681540"/>
            <a:ext cx="1606083" cy="25371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TREC-2001-2005.</a:t>
            </a:r>
          </a:p>
        </p:txBody>
      </p:sp>
      <p:sp>
        <p:nvSpPr>
          <p:cNvPr id="18" name="Rounded Rectangle 17">
            <a:extLst>
              <a:ext uri="{FF2B5EF4-FFF2-40B4-BE49-F238E27FC236}">
                <a16:creationId xmlns:a16="http://schemas.microsoft.com/office/drawing/2014/main" id="{1A9EE56F-13FA-EA40-A940-A374E4579692}"/>
              </a:ext>
            </a:extLst>
          </p:cNvPr>
          <p:cNvSpPr/>
          <p:nvPr/>
        </p:nvSpPr>
        <p:spPr>
          <a:xfrm>
            <a:off x="6354320" y="2701740"/>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MCTest</a:t>
            </a:r>
            <a:endParaRPr lang="en-US" sz="1400" dirty="0"/>
          </a:p>
        </p:txBody>
      </p:sp>
      <p:sp>
        <p:nvSpPr>
          <p:cNvPr id="19" name="Rounded Rectangle 18">
            <a:extLst>
              <a:ext uri="{FF2B5EF4-FFF2-40B4-BE49-F238E27FC236}">
                <a16:creationId xmlns:a16="http://schemas.microsoft.com/office/drawing/2014/main" id="{5CCCA68C-7039-E343-B061-7C3290C0CB65}"/>
              </a:ext>
            </a:extLst>
          </p:cNvPr>
          <p:cNvSpPr/>
          <p:nvPr/>
        </p:nvSpPr>
        <p:spPr>
          <a:xfrm>
            <a:off x="8431751" y="269634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RACE</a:t>
            </a:r>
          </a:p>
        </p:txBody>
      </p:sp>
      <p:sp>
        <p:nvSpPr>
          <p:cNvPr id="20" name="Rounded Rectangle 19">
            <a:extLst>
              <a:ext uri="{FF2B5EF4-FFF2-40B4-BE49-F238E27FC236}">
                <a16:creationId xmlns:a16="http://schemas.microsoft.com/office/drawing/2014/main" id="{AF25CD1F-5379-F64F-81D8-6C789DFDF698}"/>
              </a:ext>
            </a:extLst>
          </p:cNvPr>
          <p:cNvSpPr/>
          <p:nvPr/>
        </p:nvSpPr>
        <p:spPr>
          <a:xfrm>
            <a:off x="8431750" y="2362406"/>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SQuAD1</a:t>
            </a:r>
          </a:p>
        </p:txBody>
      </p:sp>
      <p:sp>
        <p:nvSpPr>
          <p:cNvPr id="24" name="Rounded Rectangle 23">
            <a:extLst>
              <a:ext uri="{FF2B5EF4-FFF2-40B4-BE49-F238E27FC236}">
                <a16:creationId xmlns:a16="http://schemas.microsoft.com/office/drawing/2014/main" id="{8D30D3B2-A88B-7E4B-9551-D43CFAAF261C}"/>
              </a:ext>
            </a:extLst>
          </p:cNvPr>
          <p:cNvSpPr/>
          <p:nvPr/>
        </p:nvSpPr>
        <p:spPr>
          <a:xfrm>
            <a:off x="9183682" y="2700167"/>
            <a:ext cx="686764" cy="253677"/>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ARC</a:t>
            </a:r>
          </a:p>
        </p:txBody>
      </p:sp>
      <p:sp>
        <p:nvSpPr>
          <p:cNvPr id="25" name="Rounded Rectangle 24">
            <a:extLst>
              <a:ext uri="{FF2B5EF4-FFF2-40B4-BE49-F238E27FC236}">
                <a16:creationId xmlns:a16="http://schemas.microsoft.com/office/drawing/2014/main" id="{787E76C2-C37A-574C-B01D-DD7B3E3FF387}"/>
              </a:ext>
            </a:extLst>
          </p:cNvPr>
          <p:cNvSpPr/>
          <p:nvPr/>
        </p:nvSpPr>
        <p:spPr>
          <a:xfrm>
            <a:off x="9183682" y="2345106"/>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100" dirty="0" err="1"/>
              <a:t>SQuAD</a:t>
            </a:r>
            <a:r>
              <a:rPr lang="en-US" sz="1100" dirty="0"/>
              <a:t> 2.0</a:t>
            </a:r>
          </a:p>
        </p:txBody>
      </p:sp>
      <p:sp>
        <p:nvSpPr>
          <p:cNvPr id="26" name="Rounded Rectangle 25">
            <a:extLst>
              <a:ext uri="{FF2B5EF4-FFF2-40B4-BE49-F238E27FC236}">
                <a16:creationId xmlns:a16="http://schemas.microsoft.com/office/drawing/2014/main" id="{63C631BD-A711-E24B-9D5B-5F517D41E4A5}"/>
              </a:ext>
            </a:extLst>
          </p:cNvPr>
          <p:cNvSpPr/>
          <p:nvPr/>
        </p:nvSpPr>
        <p:spPr>
          <a:xfrm>
            <a:off x="9933719" y="268560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900" dirty="0" err="1"/>
              <a:t>WinoGrande</a:t>
            </a:r>
            <a:endParaRPr lang="en-US" sz="900" dirty="0"/>
          </a:p>
        </p:txBody>
      </p:sp>
      <p:sp>
        <p:nvSpPr>
          <p:cNvPr id="27" name="Rounded Rectangle 26">
            <a:extLst>
              <a:ext uri="{FF2B5EF4-FFF2-40B4-BE49-F238E27FC236}">
                <a16:creationId xmlns:a16="http://schemas.microsoft.com/office/drawing/2014/main" id="{4D6E2347-0B02-2D49-9022-593548EB0C6F}"/>
              </a:ext>
            </a:extLst>
          </p:cNvPr>
          <p:cNvSpPr/>
          <p:nvPr/>
        </p:nvSpPr>
        <p:spPr>
          <a:xfrm>
            <a:off x="9931144" y="2363512"/>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ComQA</a:t>
            </a:r>
            <a:endParaRPr lang="en-US" sz="1400" dirty="0"/>
          </a:p>
        </p:txBody>
      </p:sp>
      <p:sp>
        <p:nvSpPr>
          <p:cNvPr id="28" name="Rounded Rectangle 27">
            <a:extLst>
              <a:ext uri="{FF2B5EF4-FFF2-40B4-BE49-F238E27FC236}">
                <a16:creationId xmlns:a16="http://schemas.microsoft.com/office/drawing/2014/main" id="{547906FD-E2CF-9C44-847C-07EBF71B52F5}"/>
              </a:ext>
            </a:extLst>
          </p:cNvPr>
          <p:cNvSpPr/>
          <p:nvPr/>
        </p:nvSpPr>
        <p:spPr>
          <a:xfrm>
            <a:off x="9931144" y="2009438"/>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DROP</a:t>
            </a:r>
          </a:p>
        </p:txBody>
      </p:sp>
      <p:sp>
        <p:nvSpPr>
          <p:cNvPr id="29" name="Rounded Rectangle 28">
            <a:extLst>
              <a:ext uri="{FF2B5EF4-FFF2-40B4-BE49-F238E27FC236}">
                <a16:creationId xmlns:a16="http://schemas.microsoft.com/office/drawing/2014/main" id="{969F314A-B541-6449-AC86-B7AB77F138CE}"/>
              </a:ext>
            </a:extLst>
          </p:cNvPr>
          <p:cNvSpPr/>
          <p:nvPr/>
        </p:nvSpPr>
        <p:spPr>
          <a:xfrm>
            <a:off x="9183682" y="2023911"/>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NarQA</a:t>
            </a:r>
            <a:endParaRPr lang="en-US" sz="1400" dirty="0"/>
          </a:p>
        </p:txBody>
      </p:sp>
      <p:sp>
        <p:nvSpPr>
          <p:cNvPr id="31" name="Rounded Rectangle 30">
            <a:extLst>
              <a:ext uri="{FF2B5EF4-FFF2-40B4-BE49-F238E27FC236}">
                <a16:creationId xmlns:a16="http://schemas.microsoft.com/office/drawing/2014/main" id="{F6AFF80D-F7C7-EC49-BED0-795064879532}"/>
              </a:ext>
            </a:extLst>
          </p:cNvPr>
          <p:cNvSpPr/>
          <p:nvPr/>
        </p:nvSpPr>
        <p:spPr>
          <a:xfrm>
            <a:off x="9183682" y="1691234"/>
            <a:ext cx="686764" cy="2536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a:t>OBQA</a:t>
            </a:r>
          </a:p>
        </p:txBody>
      </p:sp>
      <p:sp>
        <p:nvSpPr>
          <p:cNvPr id="32" name="Rounded Rectangle 31">
            <a:extLst>
              <a:ext uri="{FF2B5EF4-FFF2-40B4-BE49-F238E27FC236}">
                <a16:creationId xmlns:a16="http://schemas.microsoft.com/office/drawing/2014/main" id="{79AE130E-EE41-A54D-82C6-91846CE67158}"/>
              </a:ext>
            </a:extLst>
          </p:cNvPr>
          <p:cNvSpPr/>
          <p:nvPr/>
        </p:nvSpPr>
        <p:spPr>
          <a:xfrm>
            <a:off x="9931144" y="1684067"/>
            <a:ext cx="686764" cy="253677"/>
          </a:xfrm>
          <a:prstGeom prst="round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1400" dirty="0" err="1"/>
              <a:t>BoolQ</a:t>
            </a:r>
            <a:endParaRPr lang="en-US" sz="1400" dirty="0"/>
          </a:p>
        </p:txBody>
      </p:sp>
      <p:sp>
        <p:nvSpPr>
          <p:cNvPr id="33" name="TextBox 32">
            <a:extLst>
              <a:ext uri="{FF2B5EF4-FFF2-40B4-BE49-F238E27FC236}">
                <a16:creationId xmlns:a16="http://schemas.microsoft.com/office/drawing/2014/main" id="{01806DB2-7EAC-A848-9E9D-86874046648C}"/>
              </a:ext>
            </a:extLst>
          </p:cNvPr>
          <p:cNvSpPr txBox="1"/>
          <p:nvPr/>
        </p:nvSpPr>
        <p:spPr>
          <a:xfrm>
            <a:off x="10749754" y="2421798"/>
            <a:ext cx="470000" cy="523220"/>
          </a:xfrm>
          <a:prstGeom prst="rect">
            <a:avLst/>
          </a:prstGeom>
          <a:noFill/>
        </p:spPr>
        <p:txBody>
          <a:bodyPr wrap="none" rtlCol="0">
            <a:spAutoFit/>
          </a:bodyPr>
          <a:lstStyle/>
          <a:p>
            <a:r>
              <a:rPr lang="en-US" sz="2800" dirty="0"/>
              <a:t>…</a:t>
            </a:r>
          </a:p>
        </p:txBody>
      </p:sp>
      <p:sp>
        <p:nvSpPr>
          <p:cNvPr id="34" name="TextBox 33">
            <a:extLst>
              <a:ext uri="{FF2B5EF4-FFF2-40B4-BE49-F238E27FC236}">
                <a16:creationId xmlns:a16="http://schemas.microsoft.com/office/drawing/2014/main" id="{62DEE78A-33E5-8545-8062-CE31E28997E3}"/>
              </a:ext>
            </a:extLst>
          </p:cNvPr>
          <p:cNvSpPr txBox="1"/>
          <p:nvPr/>
        </p:nvSpPr>
        <p:spPr>
          <a:xfrm rot="16200000">
            <a:off x="9897056" y="1219130"/>
            <a:ext cx="470000" cy="523220"/>
          </a:xfrm>
          <a:prstGeom prst="rect">
            <a:avLst/>
          </a:prstGeom>
          <a:noFill/>
        </p:spPr>
        <p:txBody>
          <a:bodyPr wrap="none" rtlCol="0">
            <a:spAutoFit/>
          </a:bodyPr>
          <a:lstStyle/>
          <a:p>
            <a:r>
              <a:rPr lang="en-US" sz="2800" dirty="0"/>
              <a:t>…</a:t>
            </a:r>
          </a:p>
        </p:txBody>
      </p:sp>
      <p:sp>
        <p:nvSpPr>
          <p:cNvPr id="23" name="Rectangle 22">
            <a:extLst>
              <a:ext uri="{FF2B5EF4-FFF2-40B4-BE49-F238E27FC236}">
                <a16:creationId xmlns:a16="http://schemas.microsoft.com/office/drawing/2014/main" id="{ACD12931-A13F-F144-8672-F0D880A25297}"/>
              </a:ext>
            </a:extLst>
          </p:cNvPr>
          <p:cNvSpPr/>
          <p:nvPr/>
        </p:nvSpPr>
        <p:spPr>
          <a:xfrm>
            <a:off x="536736" y="4114798"/>
            <a:ext cx="5272776" cy="769441"/>
          </a:xfrm>
          <a:prstGeom prst="rect">
            <a:avLst/>
          </a:prstGeom>
        </p:spPr>
        <p:txBody>
          <a:bodyPr wrap="square">
            <a:spAutoFit/>
          </a:bodyPr>
          <a:lstStyle/>
          <a:p>
            <a:r>
              <a:rPr lang="en-US" sz="2200" b="1" dirty="0"/>
              <a:t>Question:</a:t>
            </a:r>
            <a:r>
              <a:rPr lang="en-US" sz="2200" b="1" i="1" dirty="0"/>
              <a:t> </a:t>
            </a:r>
            <a:r>
              <a:rPr lang="en-US" sz="2200" i="1" dirty="0"/>
              <a:t>“At what speed did the turbine operate?”</a:t>
            </a:r>
          </a:p>
        </p:txBody>
      </p:sp>
      <p:sp>
        <p:nvSpPr>
          <p:cNvPr id="30" name="Alternate Process 29">
            <a:extLst>
              <a:ext uri="{FF2B5EF4-FFF2-40B4-BE49-F238E27FC236}">
                <a16:creationId xmlns:a16="http://schemas.microsoft.com/office/drawing/2014/main" id="{4B98CFCF-7460-B845-878B-E374CF0796A1}"/>
              </a:ext>
            </a:extLst>
          </p:cNvPr>
          <p:cNvSpPr/>
          <p:nvPr/>
        </p:nvSpPr>
        <p:spPr>
          <a:xfrm>
            <a:off x="618738" y="5006440"/>
            <a:ext cx="4994983" cy="919401"/>
          </a:xfrm>
          <a:prstGeom prst="flowChartAlternateProcess">
            <a:avLst/>
          </a:prstGeom>
          <a:solidFill>
            <a:schemeClr val="tx2">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0" tIns="0" rIns="0" bIns="0">
            <a:spAutoFit/>
          </a:bodyPr>
          <a:lstStyle/>
          <a:p>
            <a:r>
              <a:rPr lang="en-US" b="1" dirty="0">
                <a:solidFill>
                  <a:schemeClr val="tx1"/>
                </a:solidFill>
              </a:rPr>
              <a:t>Candidates: </a:t>
            </a:r>
            <a:r>
              <a:rPr lang="en-US" i="1" dirty="0">
                <a:solidFill>
                  <a:schemeClr val="tx1"/>
                </a:solidFill>
              </a:rPr>
              <a:t>(</a:t>
            </a:r>
            <a:r>
              <a:rPr lang="en-US" i="1" dirty="0" err="1">
                <a:solidFill>
                  <a:schemeClr val="tx1"/>
                </a:solidFill>
              </a:rPr>
              <a:t>Nikola_Tesla</a:t>
            </a:r>
            <a:r>
              <a:rPr lang="en-US" i="1" dirty="0">
                <a:solidFill>
                  <a:schemeClr val="tx1"/>
                </a:solidFill>
              </a:rPr>
              <a:t>) On his 50th birthday in 1906, Tesla demonstrated his 200 horsepower (150 kilowatts) 16,000 rpm bladeless turbine. ...</a:t>
            </a:r>
          </a:p>
        </p:txBody>
      </p:sp>
      <p:sp>
        <p:nvSpPr>
          <p:cNvPr id="35" name="Rectangle 34">
            <a:extLst>
              <a:ext uri="{FF2B5EF4-FFF2-40B4-BE49-F238E27FC236}">
                <a16:creationId xmlns:a16="http://schemas.microsoft.com/office/drawing/2014/main" id="{0478293D-CB7E-5147-8792-A80FA510B27E}"/>
              </a:ext>
            </a:extLst>
          </p:cNvPr>
          <p:cNvSpPr/>
          <p:nvPr/>
        </p:nvSpPr>
        <p:spPr>
          <a:xfrm>
            <a:off x="8306027" y="4581587"/>
            <a:ext cx="1968499" cy="461665"/>
          </a:xfrm>
          <a:prstGeom prst="rect">
            <a:avLst/>
          </a:prstGeom>
        </p:spPr>
        <p:txBody>
          <a:bodyPr wrap="square">
            <a:spAutoFit/>
          </a:bodyPr>
          <a:lstStyle/>
          <a:p>
            <a:pPr algn="ctr"/>
            <a:r>
              <a:rPr lang="en-US" sz="2400" i="1" dirty="0"/>
              <a:t>“16,000 rpm”</a:t>
            </a:r>
          </a:p>
        </p:txBody>
      </p:sp>
      <p:sp>
        <p:nvSpPr>
          <p:cNvPr id="36" name="Chevron 35">
            <a:extLst>
              <a:ext uri="{FF2B5EF4-FFF2-40B4-BE49-F238E27FC236}">
                <a16:creationId xmlns:a16="http://schemas.microsoft.com/office/drawing/2014/main" id="{F766969C-9217-404D-BF40-E647D5FA6D16}"/>
              </a:ext>
            </a:extLst>
          </p:cNvPr>
          <p:cNvSpPr/>
          <p:nvPr/>
        </p:nvSpPr>
        <p:spPr>
          <a:xfrm>
            <a:off x="6354320" y="4616448"/>
            <a:ext cx="862090" cy="383678"/>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 name="Slide Number Placeholder 2">
            <a:extLst>
              <a:ext uri="{FF2B5EF4-FFF2-40B4-BE49-F238E27FC236}">
                <a16:creationId xmlns:a16="http://schemas.microsoft.com/office/drawing/2014/main" id="{9A2A1A22-21AA-FE4D-B370-83610FFB3C54}"/>
              </a:ext>
            </a:extLst>
          </p:cNvPr>
          <p:cNvSpPr>
            <a:spLocks noGrp="1"/>
          </p:cNvSpPr>
          <p:nvPr>
            <p:ph type="sldNum" sz="quarter" idx="10"/>
          </p:nvPr>
        </p:nvSpPr>
        <p:spPr/>
        <p:txBody>
          <a:bodyPr/>
          <a:lstStyle/>
          <a:p>
            <a:pPr>
              <a:defRPr/>
            </a:pPr>
            <a:fld id="{0121240C-47AF-2F4D-83B3-CC3EDF50F794}" type="slidenum">
              <a:rPr lang="en-US" smtClean="0"/>
              <a:pPr>
                <a:defRPr/>
              </a:pPr>
              <a:t>74</a:t>
            </a:fld>
            <a:endParaRPr lang="en-US" dirty="0"/>
          </a:p>
        </p:txBody>
      </p:sp>
    </p:spTree>
    <p:extLst>
      <p:ext uri="{BB962C8B-B14F-4D97-AF65-F5344CB8AC3E}">
        <p14:creationId xmlns:p14="http://schemas.microsoft.com/office/powerpoint/2010/main" val="11356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animBg="1"/>
      <p:bldP spid="35" grpId="0"/>
      <p:bldP spid="36"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5317-E395-5F46-8F59-121E27CBEA2D}"/>
              </a:ext>
            </a:extLst>
          </p:cNvPr>
          <p:cNvSpPr>
            <a:spLocks noGrp="1"/>
          </p:cNvSpPr>
          <p:nvPr>
            <p:ph type="title"/>
          </p:nvPr>
        </p:nvSpPr>
        <p:spPr/>
        <p:txBody>
          <a:bodyPr/>
          <a:lstStyle/>
          <a:p>
            <a:r>
              <a:rPr lang="en-US" dirty="0" err="1"/>
              <a:t>UnifiedQA</a:t>
            </a:r>
            <a:r>
              <a:rPr lang="en-US" dirty="0"/>
              <a:t>: Towards an Implementation</a:t>
            </a:r>
          </a:p>
        </p:txBody>
      </p:sp>
      <p:sp>
        <p:nvSpPr>
          <p:cNvPr id="3" name="Content Placeholder 2">
            <a:extLst>
              <a:ext uri="{FF2B5EF4-FFF2-40B4-BE49-F238E27FC236}">
                <a16:creationId xmlns:a16="http://schemas.microsoft.com/office/drawing/2014/main" id="{8DC91656-2814-AD4F-A0F6-9DA345316DA3}"/>
              </a:ext>
            </a:extLst>
          </p:cNvPr>
          <p:cNvSpPr>
            <a:spLocks noGrp="1"/>
          </p:cNvSpPr>
          <p:nvPr>
            <p:ph idx="1"/>
          </p:nvPr>
        </p:nvSpPr>
        <p:spPr/>
        <p:txBody>
          <a:bodyPr/>
          <a:lstStyle/>
          <a:p>
            <a:r>
              <a:rPr lang="en-US" dirty="0"/>
              <a:t>Use text-to-text architectures </a:t>
            </a:r>
          </a:p>
          <a:p>
            <a:pPr lvl="1"/>
            <a:r>
              <a:rPr lang="en-US" dirty="0"/>
              <a:t>T5 </a:t>
            </a:r>
            <a:r>
              <a:rPr lang="en-US" sz="1600" dirty="0">
                <a:solidFill>
                  <a:schemeClr val="bg1">
                    <a:lumMod val="50000"/>
                  </a:schemeClr>
                </a:solidFill>
              </a:rPr>
              <a:t>[</a:t>
            </a:r>
            <a:r>
              <a:rPr lang="en-US" sz="1600" dirty="0" err="1">
                <a:solidFill>
                  <a:schemeClr val="bg1">
                    <a:lumMod val="50000"/>
                  </a:schemeClr>
                </a:solidFill>
              </a:rPr>
              <a:t>Raffal</a:t>
            </a:r>
            <a:r>
              <a:rPr lang="en-US" sz="1600" dirty="0">
                <a:solidFill>
                  <a:schemeClr val="bg1">
                    <a:lumMod val="50000"/>
                  </a:schemeClr>
                </a:solidFill>
              </a:rPr>
              <a:t> et al, 2020]</a:t>
            </a:r>
            <a:r>
              <a:rPr lang="en-US" dirty="0"/>
              <a:t>, BART </a:t>
            </a:r>
            <a:r>
              <a:rPr lang="en-US" sz="1600" dirty="0">
                <a:solidFill>
                  <a:schemeClr val="bg1">
                    <a:lumMod val="50000"/>
                  </a:schemeClr>
                </a:solidFill>
              </a:rPr>
              <a:t>[Lewis et al, 2019]</a:t>
            </a:r>
            <a:r>
              <a:rPr lang="en-US" dirty="0"/>
              <a:t>, etc. </a:t>
            </a:r>
          </a:p>
          <a:p>
            <a:pPr lvl="1"/>
            <a:endParaRPr lang="en-US" dirty="0"/>
          </a:p>
          <a:p>
            <a:pPr lvl="1"/>
            <a:endParaRPr lang="en-US" dirty="0"/>
          </a:p>
          <a:p>
            <a:r>
              <a:rPr lang="en-US" dirty="0"/>
              <a:t>Train simultaneously on all datasets.</a:t>
            </a:r>
          </a:p>
          <a:p>
            <a:pPr lvl="1"/>
            <a:r>
              <a:rPr lang="en-US" dirty="0"/>
              <a:t>Batches contains the same number of instances from each training set.</a:t>
            </a:r>
          </a:p>
        </p:txBody>
      </p:sp>
      <p:sp>
        <p:nvSpPr>
          <p:cNvPr id="4" name="Slide Number Placeholder 3">
            <a:extLst>
              <a:ext uri="{FF2B5EF4-FFF2-40B4-BE49-F238E27FC236}">
                <a16:creationId xmlns:a16="http://schemas.microsoft.com/office/drawing/2014/main" id="{1EFB7EDC-E400-5A4F-BBA1-EC0E8D2DBBC0}"/>
              </a:ext>
            </a:extLst>
          </p:cNvPr>
          <p:cNvSpPr>
            <a:spLocks noGrp="1"/>
          </p:cNvSpPr>
          <p:nvPr>
            <p:ph type="sldNum" sz="quarter" idx="10"/>
          </p:nvPr>
        </p:nvSpPr>
        <p:spPr/>
        <p:txBody>
          <a:bodyPr/>
          <a:lstStyle/>
          <a:p>
            <a:pPr>
              <a:defRPr/>
            </a:pPr>
            <a:fld id="{0121240C-47AF-2F4D-83B3-CC3EDF50F794}" type="slidenum">
              <a:rPr lang="en-US" smtClean="0"/>
              <a:pPr>
                <a:defRPr/>
              </a:pPr>
              <a:t>75</a:t>
            </a:fld>
            <a:endParaRPr lang="en-US" dirty="0"/>
          </a:p>
        </p:txBody>
      </p:sp>
    </p:spTree>
    <p:extLst>
      <p:ext uri="{BB962C8B-B14F-4D97-AF65-F5344CB8AC3E}">
        <p14:creationId xmlns:p14="http://schemas.microsoft.com/office/powerpoint/2010/main" val="129020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par>
                                <p:cTn id="22" presetID="9" presetClass="emph" presetSubtype="0" nodeType="withEffect">
                                  <p:stCondLst>
                                    <p:cond delay="0"/>
                                  </p:stCondLst>
                                  <p:childTnLst>
                                    <p:set>
                                      <p:cBhvr>
                                        <p:cTn id="23" dur="indefinite"/>
                                        <p:tgtEl>
                                          <p:spTgt spid="3">
                                            <p:txEl>
                                              <p:pRg st="1" end="1"/>
                                            </p:txEl>
                                          </p:spTgt>
                                        </p:tgtEl>
                                        <p:attrNameLst>
                                          <p:attrName>style.opacity</p:attrName>
                                        </p:attrNameLst>
                                      </p:cBhvr>
                                      <p:to>
                                        <p:strVal val="1"/>
                                      </p:to>
                                    </p:set>
                                    <p:animEffect filter="image" prLst="opacity: 1">
                                      <p:cBhvr rctx="IE">
                                        <p:cTn id="24" dur="indefinite"/>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4" end="4"/>
                                            </p:txEl>
                                          </p:spTgt>
                                        </p:tgtEl>
                                        <p:attrNameLst>
                                          <p:attrName>style.opacity</p:attrName>
                                        </p:attrNameLst>
                                      </p:cBhvr>
                                      <p:to>
                                        <p:strVal val="1"/>
                                      </p:to>
                                    </p:set>
                                    <p:animEffect filter="image" prLst="opacity: 1">
                                      <p:cBhvr rctx="IE">
                                        <p:cTn id="29" dur="indefinite"/>
                                        <p:tgtEl>
                                          <p:spTgt spid="3">
                                            <p:txEl>
                                              <p:pRg st="4" end="4"/>
                                            </p:txEl>
                                          </p:spTgt>
                                        </p:tgtEl>
                                      </p:cBhvr>
                                    </p:animEffect>
                                  </p:childTnLst>
                                </p:cTn>
                              </p:par>
                              <p:par>
                                <p:cTn id="30" presetID="9" presetClass="emph" presetSubtype="0" nodeType="withEffect">
                                  <p:stCondLst>
                                    <p:cond delay="0"/>
                                  </p:stCondLst>
                                  <p:childTnLst>
                                    <p:set>
                                      <p:cBhvr>
                                        <p:cTn id="31" dur="indefinite"/>
                                        <p:tgtEl>
                                          <p:spTgt spid="3">
                                            <p:txEl>
                                              <p:pRg st="5" end="5"/>
                                            </p:txEl>
                                          </p:spTgt>
                                        </p:tgtEl>
                                        <p:attrNameLst>
                                          <p:attrName>style.opacity</p:attrName>
                                        </p:attrNameLst>
                                      </p:cBhvr>
                                      <p:to>
                                        <p:strVal val="1"/>
                                      </p:to>
                                    </p:set>
                                    <p:animEffect filter="image" prLst="opacity: 1">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7FA-4987-6D4F-9CC0-BCAF41943D39}"/>
              </a:ext>
            </a:extLst>
          </p:cNvPr>
          <p:cNvSpPr>
            <a:spLocks noGrp="1"/>
          </p:cNvSpPr>
          <p:nvPr>
            <p:ph type="title"/>
          </p:nvPr>
        </p:nvSpPr>
        <p:spPr/>
        <p:txBody>
          <a:bodyPr/>
          <a:lstStyle/>
          <a:p>
            <a:r>
              <a:rPr lang="en-US" dirty="0"/>
              <a:t>Our progress in QA: the good</a:t>
            </a:r>
          </a:p>
        </p:txBody>
      </p:sp>
      <p:sp>
        <p:nvSpPr>
          <p:cNvPr id="3" name="Content Placeholder 2">
            <a:extLst>
              <a:ext uri="{FF2B5EF4-FFF2-40B4-BE49-F238E27FC236}">
                <a16:creationId xmlns:a16="http://schemas.microsoft.com/office/drawing/2014/main" id="{6211E1F6-7ECE-3D49-A469-EBFD557FCD4F}"/>
              </a:ext>
            </a:extLst>
          </p:cNvPr>
          <p:cNvSpPr>
            <a:spLocks noGrp="1"/>
          </p:cNvSpPr>
          <p:nvPr>
            <p:ph idx="1"/>
          </p:nvPr>
        </p:nvSpPr>
        <p:spPr>
          <a:xfrm>
            <a:off x="838200" y="1680193"/>
            <a:ext cx="10515600" cy="4351338"/>
          </a:xfrm>
        </p:spPr>
        <p:txBody>
          <a:bodyPr/>
          <a:lstStyle/>
          <a:p>
            <a:r>
              <a:rPr lang="en-US" dirty="0"/>
              <a:t>More general language representations. </a:t>
            </a:r>
          </a:p>
        </p:txBody>
      </p:sp>
      <p:sp>
        <p:nvSpPr>
          <p:cNvPr id="5" name="Rounded Rectangle 4">
            <a:extLst>
              <a:ext uri="{FF2B5EF4-FFF2-40B4-BE49-F238E27FC236}">
                <a16:creationId xmlns:a16="http://schemas.microsoft.com/office/drawing/2014/main" id="{E4D26EC0-DA85-4041-8097-1B043ABE235C}"/>
              </a:ext>
            </a:extLst>
          </p:cNvPr>
          <p:cNvSpPr/>
          <p:nvPr/>
        </p:nvSpPr>
        <p:spPr>
          <a:xfrm>
            <a:off x="1549327" y="2570487"/>
            <a:ext cx="2936441" cy="3114488"/>
          </a:xfrm>
          <a:prstGeom prst="roundRect">
            <a:avLst/>
          </a:prstGeom>
          <a:solidFill>
            <a:srgbClr val="FFFE1A">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45E4E245-B25C-2B42-A9D7-D06380FB751A}"/>
              </a:ext>
            </a:extLst>
          </p:cNvPr>
          <p:cNvGrpSpPr/>
          <p:nvPr/>
        </p:nvGrpSpPr>
        <p:grpSpPr>
          <a:xfrm>
            <a:off x="1219475" y="3360782"/>
            <a:ext cx="308034" cy="1462135"/>
            <a:chOff x="959667" y="3388037"/>
            <a:chExt cx="464019" cy="1462135"/>
          </a:xfrm>
        </p:grpSpPr>
        <p:cxnSp>
          <p:nvCxnSpPr>
            <p:cNvPr id="11" name="Straight Arrow Connector 10">
              <a:extLst>
                <a:ext uri="{FF2B5EF4-FFF2-40B4-BE49-F238E27FC236}">
                  <a16:creationId xmlns:a16="http://schemas.microsoft.com/office/drawing/2014/main" id="{B5E46DC9-D53D-774F-B9D4-FCFFB37A598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EED3F44-45A9-804F-8659-33BC6F8B2198}"/>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05BFFB9-8C3B-154C-A1AB-E53895C4FB20}"/>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F5F748BF-82F6-5D44-BA11-0EEA02E24D0A}"/>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CF1B6ACA-0369-8843-A9C4-CD9F4F42B3ED}"/>
              </a:ext>
            </a:extLst>
          </p:cNvPr>
          <p:cNvPicPr>
            <a:picLocks noChangeAspect="1"/>
          </p:cNvPicPr>
          <p:nvPr/>
        </p:nvPicPr>
        <p:blipFill>
          <a:blip r:embed="rId3"/>
          <a:stretch>
            <a:fillRect/>
          </a:stretch>
        </p:blipFill>
        <p:spPr>
          <a:xfrm>
            <a:off x="1836113" y="3140811"/>
            <a:ext cx="2319802" cy="2009741"/>
          </a:xfrm>
          <a:prstGeom prst="rect">
            <a:avLst/>
          </a:prstGeom>
        </p:spPr>
      </p:pic>
      <p:sp>
        <p:nvSpPr>
          <p:cNvPr id="26" name="Rounded Rectangle 25">
            <a:extLst>
              <a:ext uri="{FF2B5EF4-FFF2-40B4-BE49-F238E27FC236}">
                <a16:creationId xmlns:a16="http://schemas.microsoft.com/office/drawing/2014/main" id="{B6D8454B-86FF-DD48-B9ED-52BEBFD80607}"/>
              </a:ext>
            </a:extLst>
          </p:cNvPr>
          <p:cNvSpPr/>
          <p:nvPr/>
        </p:nvSpPr>
        <p:spPr>
          <a:xfrm>
            <a:off x="402908" y="3140811"/>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dirty="0">
                <a:solidFill>
                  <a:schemeClr val="tx1"/>
                </a:solidFill>
              </a:rPr>
              <a:t>Input</a:t>
            </a:r>
          </a:p>
        </p:txBody>
      </p:sp>
      <p:sp>
        <p:nvSpPr>
          <p:cNvPr id="28" name="Rounded Rectangle 27">
            <a:extLst>
              <a:ext uri="{FF2B5EF4-FFF2-40B4-BE49-F238E27FC236}">
                <a16:creationId xmlns:a16="http://schemas.microsoft.com/office/drawing/2014/main" id="{DAB96099-246F-9C44-8E27-05796A8B7A9F}"/>
              </a:ext>
            </a:extLst>
          </p:cNvPr>
          <p:cNvSpPr/>
          <p:nvPr/>
        </p:nvSpPr>
        <p:spPr>
          <a:xfrm>
            <a:off x="4823598" y="3172143"/>
            <a:ext cx="805546" cy="1827679"/>
          </a:xfrm>
          <a:prstGeom prst="roundRect">
            <a:avLst/>
          </a:prstGeom>
          <a:solidFill>
            <a:schemeClr val="tx2">
              <a:lumMod val="20000"/>
              <a:lumOff val="8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vert="horz" lIns="0" rIns="0" rtlCol="0" anchor="ctr"/>
          <a:lstStyle/>
          <a:p>
            <a:pPr algn="ctr"/>
            <a:r>
              <a:rPr lang="en-US" sz="1400" dirty="0">
                <a:solidFill>
                  <a:schemeClr val="tx1"/>
                </a:solidFill>
              </a:rPr>
              <a:t>Task-specific layer</a:t>
            </a:r>
          </a:p>
        </p:txBody>
      </p:sp>
      <p:pic>
        <p:nvPicPr>
          <p:cNvPr id="30" name="Picture 29" descr="A picture containing screenshot&#10;&#10;Description automatically generated">
            <a:extLst>
              <a:ext uri="{FF2B5EF4-FFF2-40B4-BE49-F238E27FC236}">
                <a16:creationId xmlns:a16="http://schemas.microsoft.com/office/drawing/2014/main" id="{757B381B-72D5-B949-BB3F-3F9C3F994B7D}"/>
              </a:ext>
            </a:extLst>
          </p:cNvPr>
          <p:cNvPicPr>
            <a:picLocks noChangeAspect="1"/>
          </p:cNvPicPr>
          <p:nvPr/>
        </p:nvPicPr>
        <p:blipFill>
          <a:blip r:embed="rId4"/>
          <a:stretch>
            <a:fillRect/>
          </a:stretch>
        </p:blipFill>
        <p:spPr>
          <a:xfrm>
            <a:off x="6054062" y="2656373"/>
            <a:ext cx="6010016" cy="3145360"/>
          </a:xfrm>
          <a:prstGeom prst="rect">
            <a:avLst/>
          </a:prstGeom>
        </p:spPr>
      </p:pic>
      <p:grpSp>
        <p:nvGrpSpPr>
          <p:cNvPr id="36" name="Group 35">
            <a:extLst>
              <a:ext uri="{FF2B5EF4-FFF2-40B4-BE49-F238E27FC236}">
                <a16:creationId xmlns:a16="http://schemas.microsoft.com/office/drawing/2014/main" id="{4CD7C2D4-9D0C-4B43-8DC9-3F0A3826F828}"/>
              </a:ext>
            </a:extLst>
          </p:cNvPr>
          <p:cNvGrpSpPr/>
          <p:nvPr/>
        </p:nvGrpSpPr>
        <p:grpSpPr>
          <a:xfrm>
            <a:off x="4483660" y="3354914"/>
            <a:ext cx="308034" cy="1462135"/>
            <a:chOff x="959667" y="3388037"/>
            <a:chExt cx="464019" cy="1462135"/>
          </a:xfrm>
        </p:grpSpPr>
        <p:cxnSp>
          <p:nvCxnSpPr>
            <p:cNvPr id="37" name="Straight Arrow Connector 36">
              <a:extLst>
                <a:ext uri="{FF2B5EF4-FFF2-40B4-BE49-F238E27FC236}">
                  <a16:creationId xmlns:a16="http://schemas.microsoft.com/office/drawing/2014/main" id="{D3AB8D89-94A0-454D-B757-C76740AA72B7}"/>
                </a:ext>
              </a:extLst>
            </p:cNvPr>
            <p:cNvCxnSpPr>
              <a:cxnSpLocks/>
            </p:cNvCxnSpPr>
            <p:nvPr/>
          </p:nvCxnSpPr>
          <p:spPr>
            <a:xfrm>
              <a:off x="959667" y="338803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BDB45066-5808-7744-9CF3-B73FABD401F5}"/>
                </a:ext>
              </a:extLst>
            </p:cNvPr>
            <p:cNvCxnSpPr>
              <a:cxnSpLocks/>
            </p:cNvCxnSpPr>
            <p:nvPr/>
          </p:nvCxnSpPr>
          <p:spPr>
            <a:xfrm>
              <a:off x="959667" y="389352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C062AA6A-40E3-904E-B00C-0B70CE77E73B}"/>
                </a:ext>
              </a:extLst>
            </p:cNvPr>
            <p:cNvCxnSpPr>
              <a:cxnSpLocks/>
            </p:cNvCxnSpPr>
            <p:nvPr/>
          </p:nvCxnSpPr>
          <p:spPr>
            <a:xfrm>
              <a:off x="959667" y="4371847"/>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126234-1808-B343-A69F-B84048E9EC96}"/>
                </a:ext>
              </a:extLst>
            </p:cNvPr>
            <p:cNvCxnSpPr>
              <a:cxnSpLocks/>
            </p:cNvCxnSpPr>
            <p:nvPr/>
          </p:nvCxnSpPr>
          <p:spPr>
            <a:xfrm>
              <a:off x="959667" y="4850172"/>
              <a:ext cx="464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1A3B7C21-CEAF-5F40-8B55-4BED4C13D27A}"/>
              </a:ext>
            </a:extLst>
          </p:cNvPr>
          <p:cNvSpPr/>
          <p:nvPr/>
        </p:nvSpPr>
        <p:spPr>
          <a:xfrm>
            <a:off x="6669650" y="2461270"/>
            <a:ext cx="3995325" cy="369332"/>
          </a:xfrm>
          <a:prstGeom prst="rect">
            <a:avLst/>
          </a:prstGeom>
        </p:spPr>
        <p:txBody>
          <a:bodyPr wrap="none">
            <a:spAutoFit/>
          </a:bodyPr>
          <a:lstStyle/>
          <a:p>
            <a:pPr lvl="2"/>
            <a:r>
              <a:rPr lang="en-US" dirty="0">
                <a:solidFill>
                  <a:schemeClr val="bg1">
                    <a:lumMod val="50000"/>
                  </a:schemeClr>
                </a:solidFill>
              </a:rPr>
              <a:t>[</a:t>
            </a:r>
            <a:r>
              <a:rPr lang="en-US" dirty="0" err="1">
                <a:solidFill>
                  <a:schemeClr val="bg1">
                    <a:lumMod val="50000"/>
                  </a:schemeClr>
                </a:solidFill>
              </a:rPr>
              <a:t>Harabagiu</a:t>
            </a:r>
            <a:r>
              <a:rPr lang="en-US" dirty="0">
                <a:solidFill>
                  <a:schemeClr val="bg1">
                    <a:lumMod val="50000"/>
                  </a:schemeClr>
                </a:solidFill>
              </a:rPr>
              <a:t> et al, 2000; others]</a:t>
            </a:r>
            <a:endParaRPr lang="en-US" dirty="0"/>
          </a:p>
        </p:txBody>
      </p:sp>
      <p:sp>
        <p:nvSpPr>
          <p:cNvPr id="43" name="Rectangle 42">
            <a:extLst>
              <a:ext uri="{FF2B5EF4-FFF2-40B4-BE49-F238E27FC236}">
                <a16:creationId xmlns:a16="http://schemas.microsoft.com/office/drawing/2014/main" id="{E7678346-4D35-B546-800B-7CA81170A45D}"/>
              </a:ext>
            </a:extLst>
          </p:cNvPr>
          <p:cNvSpPr/>
          <p:nvPr/>
        </p:nvSpPr>
        <p:spPr>
          <a:xfrm>
            <a:off x="462531" y="5877934"/>
            <a:ext cx="4196918" cy="369332"/>
          </a:xfrm>
          <a:prstGeom prst="rect">
            <a:avLst/>
          </a:prstGeom>
        </p:spPr>
        <p:txBody>
          <a:bodyPr wrap="none">
            <a:spAutoFit/>
          </a:bodyPr>
          <a:lstStyle/>
          <a:p>
            <a:pPr lvl="2"/>
            <a:r>
              <a:rPr lang="en-US" dirty="0">
                <a:solidFill>
                  <a:schemeClr val="bg1">
                    <a:lumMod val="50000"/>
                  </a:schemeClr>
                </a:solidFill>
              </a:rPr>
              <a:t>[Peters et al; Devlin et al; others]</a:t>
            </a:r>
            <a:endParaRPr lang="en-US" dirty="0"/>
          </a:p>
        </p:txBody>
      </p:sp>
      <p:sp>
        <p:nvSpPr>
          <p:cNvPr id="4" name="Slide Number Placeholder 3">
            <a:extLst>
              <a:ext uri="{FF2B5EF4-FFF2-40B4-BE49-F238E27FC236}">
                <a16:creationId xmlns:a16="http://schemas.microsoft.com/office/drawing/2014/main" id="{ED1A4BF4-B9E9-9045-8637-ADB91CC783D0}"/>
              </a:ext>
            </a:extLst>
          </p:cNvPr>
          <p:cNvSpPr>
            <a:spLocks noGrp="1"/>
          </p:cNvSpPr>
          <p:nvPr>
            <p:ph type="sldNum" sz="quarter" idx="10"/>
          </p:nvPr>
        </p:nvSpPr>
        <p:spPr/>
        <p:txBody>
          <a:bodyPr/>
          <a:lstStyle/>
          <a:p>
            <a:pPr>
              <a:defRPr/>
            </a:pPr>
            <a:fld id="{0121240C-47AF-2F4D-83B3-CC3EDF50F794}" type="slidenum">
              <a:rPr lang="en-US" smtClean="0"/>
              <a:pPr>
                <a:defRPr/>
              </a:pPr>
              <a:t>76</a:t>
            </a:fld>
            <a:endParaRPr lang="en-US" dirty="0"/>
          </a:p>
        </p:txBody>
      </p:sp>
    </p:spTree>
    <p:extLst>
      <p:ext uri="{BB962C8B-B14F-4D97-AF65-F5344CB8AC3E}">
        <p14:creationId xmlns:p14="http://schemas.microsoft.com/office/powerpoint/2010/main" val="12110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8" grpId="0" animBg="1"/>
      <p:bldP spid="42" grpId="0"/>
      <p:bldP spid="43"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394C-FDF4-084A-831B-49A65CD8576D}"/>
              </a:ext>
            </a:extLst>
          </p:cNvPr>
          <p:cNvSpPr>
            <a:spLocks noGrp="1"/>
          </p:cNvSpPr>
          <p:nvPr>
            <p:ph type="title"/>
          </p:nvPr>
        </p:nvSpPr>
        <p:spPr/>
        <p:txBody>
          <a:bodyPr/>
          <a:lstStyle/>
          <a:p>
            <a:r>
              <a:rPr lang="en-US" dirty="0"/>
              <a:t>Intuition #2: Unseen Datasets</a:t>
            </a:r>
          </a:p>
        </p:txBody>
      </p:sp>
      <p:sp>
        <p:nvSpPr>
          <p:cNvPr id="6" name="Content Placeholder 5">
            <a:extLst>
              <a:ext uri="{FF2B5EF4-FFF2-40B4-BE49-F238E27FC236}">
                <a16:creationId xmlns:a16="http://schemas.microsoft.com/office/drawing/2014/main" id="{DB5E7C02-249E-9746-AEF1-FD4D6B4CF629}"/>
              </a:ext>
            </a:extLst>
          </p:cNvPr>
          <p:cNvSpPr>
            <a:spLocks noGrp="1"/>
          </p:cNvSpPr>
          <p:nvPr>
            <p:ph idx="1"/>
          </p:nvPr>
        </p:nvSpPr>
        <p:spPr>
          <a:xfrm>
            <a:off x="838200" y="1694611"/>
            <a:ext cx="10515600" cy="4482351"/>
          </a:xfrm>
        </p:spPr>
        <p:txBody>
          <a:bodyPr/>
          <a:lstStyle/>
          <a:p>
            <a:r>
              <a:rPr lang="en-US" dirty="0"/>
              <a:t>Does </a:t>
            </a:r>
            <a:r>
              <a:rPr lang="en-US" dirty="0" err="1"/>
              <a:t>UnifiedQA</a:t>
            </a:r>
            <a:r>
              <a:rPr lang="en-US" dirty="0"/>
              <a:t> generalizes well to unseen datasets?</a:t>
            </a:r>
          </a:p>
          <a:p>
            <a:endParaRPr lang="en-US" dirty="0"/>
          </a:p>
          <a:p>
            <a:endParaRPr lang="en-US" dirty="0"/>
          </a:p>
          <a:p>
            <a:endParaRPr lang="en-US" dirty="0"/>
          </a:p>
          <a:p>
            <a:endParaRPr lang="en-US" dirty="0"/>
          </a:p>
          <a:p>
            <a:endParaRPr lang="en-US" dirty="0"/>
          </a:p>
          <a:p>
            <a:pPr marL="0" indent="0">
              <a:buNone/>
            </a:pPr>
            <a:endParaRPr lang="en-US" dirty="0"/>
          </a:p>
          <a:p>
            <a:r>
              <a:rPr lang="en-US" dirty="0"/>
              <a:t>On average, </a:t>
            </a:r>
            <a:r>
              <a:rPr lang="en-US" dirty="0" err="1"/>
              <a:t>UnifiedQA</a:t>
            </a:r>
            <a:r>
              <a:rPr lang="en-US" dirty="0"/>
              <a:t> shows much stronger generalization across a wide range of datasets. </a:t>
            </a:r>
          </a:p>
          <a:p>
            <a:endParaRPr lang="en-US" dirty="0"/>
          </a:p>
        </p:txBody>
      </p:sp>
      <p:graphicFrame>
        <p:nvGraphicFramePr>
          <p:cNvPr id="5" name="Table 4">
            <a:extLst>
              <a:ext uri="{FF2B5EF4-FFF2-40B4-BE49-F238E27FC236}">
                <a16:creationId xmlns:a16="http://schemas.microsoft.com/office/drawing/2014/main" id="{56CBF399-70FE-CF46-9715-574BC4B6C0CF}"/>
              </a:ext>
            </a:extLst>
          </p:cNvPr>
          <p:cNvGraphicFramePr>
            <a:graphicFrameLocks noGrp="1"/>
          </p:cNvGraphicFramePr>
          <p:nvPr/>
        </p:nvGraphicFramePr>
        <p:xfrm>
          <a:off x="1725899" y="2697289"/>
          <a:ext cx="9587680" cy="2087880"/>
        </p:xfrm>
        <a:graphic>
          <a:graphicData uri="http://schemas.openxmlformats.org/drawingml/2006/table">
            <a:tbl>
              <a:tblPr/>
              <a:tblGrid>
                <a:gridCol w="1587363">
                  <a:extLst>
                    <a:ext uri="{9D8B030D-6E8A-4147-A177-3AD203B41FA5}">
                      <a16:colId xmlns:a16="http://schemas.microsoft.com/office/drawing/2014/main" val="3575883437"/>
                    </a:ext>
                  </a:extLst>
                </a:gridCol>
                <a:gridCol w="920672">
                  <a:extLst>
                    <a:ext uri="{9D8B030D-6E8A-4147-A177-3AD203B41FA5}">
                      <a16:colId xmlns:a16="http://schemas.microsoft.com/office/drawing/2014/main" val="1228774289"/>
                    </a:ext>
                  </a:extLst>
                </a:gridCol>
                <a:gridCol w="825429">
                  <a:extLst>
                    <a:ext uri="{9D8B030D-6E8A-4147-A177-3AD203B41FA5}">
                      <a16:colId xmlns:a16="http://schemas.microsoft.com/office/drawing/2014/main" val="2612470897"/>
                    </a:ext>
                  </a:extLst>
                </a:gridCol>
                <a:gridCol w="730187">
                  <a:extLst>
                    <a:ext uri="{9D8B030D-6E8A-4147-A177-3AD203B41FA5}">
                      <a16:colId xmlns:a16="http://schemas.microsoft.com/office/drawing/2014/main" val="3593292304"/>
                    </a:ext>
                  </a:extLst>
                </a:gridCol>
                <a:gridCol w="1031787">
                  <a:extLst>
                    <a:ext uri="{9D8B030D-6E8A-4147-A177-3AD203B41FA5}">
                      <a16:colId xmlns:a16="http://schemas.microsoft.com/office/drawing/2014/main" val="3915891065"/>
                    </a:ext>
                  </a:extLst>
                </a:gridCol>
                <a:gridCol w="730187">
                  <a:extLst>
                    <a:ext uri="{9D8B030D-6E8A-4147-A177-3AD203B41FA5}">
                      <a16:colId xmlns:a16="http://schemas.microsoft.com/office/drawing/2014/main" val="4125439493"/>
                    </a:ext>
                  </a:extLst>
                </a:gridCol>
                <a:gridCol w="1047661">
                  <a:extLst>
                    <a:ext uri="{9D8B030D-6E8A-4147-A177-3AD203B41FA5}">
                      <a16:colId xmlns:a16="http://schemas.microsoft.com/office/drawing/2014/main" val="2091465857"/>
                    </a:ext>
                  </a:extLst>
                </a:gridCol>
                <a:gridCol w="1047661">
                  <a:extLst>
                    <a:ext uri="{9D8B030D-6E8A-4147-A177-3AD203B41FA5}">
                      <a16:colId xmlns:a16="http://schemas.microsoft.com/office/drawing/2014/main" val="2550543680"/>
                    </a:ext>
                  </a:extLst>
                </a:gridCol>
                <a:gridCol w="984166">
                  <a:extLst>
                    <a:ext uri="{9D8B030D-6E8A-4147-A177-3AD203B41FA5}">
                      <a16:colId xmlns:a16="http://schemas.microsoft.com/office/drawing/2014/main" val="992154034"/>
                    </a:ext>
                  </a:extLst>
                </a:gridCol>
                <a:gridCol w="682567">
                  <a:extLst>
                    <a:ext uri="{9D8B030D-6E8A-4147-A177-3AD203B41FA5}">
                      <a16:colId xmlns:a16="http://schemas.microsoft.com/office/drawing/2014/main" val="3738857209"/>
                    </a:ext>
                  </a:extLst>
                </a:gridCol>
              </a:tblGrid>
              <a:tr h="407277">
                <a:tc>
                  <a:txBody>
                    <a:bodyPr/>
                    <a:lstStyle/>
                    <a:p>
                      <a:pPr rtl="0" fontAlgn="ctr"/>
                      <a:endParaRPr lang="en-US"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600" b="0" dirty="0" err="1">
                          <a:solidFill>
                            <a:schemeClr val="tx1">
                              <a:lumMod val="50000"/>
                            </a:schemeClr>
                          </a:solidFill>
                          <a:effectLst/>
                          <a:latin typeface="Corbel" panose="020B0503020204020204" pitchFamily="34" charset="0"/>
                        </a:rPr>
                        <a:t>NewsQA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Quoref</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DROP-CS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sz="1600" b="0" dirty="0">
                          <a:solidFill>
                            <a:schemeClr val="tx1">
                              <a:lumMod val="50000"/>
                            </a:schemeClr>
                          </a:solidFill>
                          <a:effectLst/>
                          <a:latin typeface="Corbel" panose="020B0503020204020204" pitchFamily="34" charset="0"/>
                        </a:rPr>
                        <a:t>QASC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CommonsenseQA</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sz="1600" b="0" dirty="0">
                          <a:solidFill>
                            <a:schemeClr val="tx1">
                              <a:lumMod val="50000"/>
                            </a:schemeClr>
                          </a:solidFill>
                          <a:effectLst/>
                          <a:latin typeface="Corbel" panose="020B0503020204020204" pitchFamily="34" charset="0"/>
                        </a:rPr>
                        <a:t>NP-</a:t>
                      </a:r>
                      <a:r>
                        <a:rPr lang="en-US" sz="1600" b="0" dirty="0" err="1">
                          <a:solidFill>
                            <a:schemeClr val="tx1">
                              <a:lumMod val="50000"/>
                            </a:schemeClr>
                          </a:solidFill>
                          <a:effectLst/>
                          <a:latin typeface="Corbel" panose="020B0503020204020204" pitchFamily="34" charset="0"/>
                        </a:rPr>
                        <a:t>BoolQ</a:t>
                      </a:r>
                      <a:endParaRPr lang="en-US" sz="1600" b="0" dirty="0">
                        <a:solidFill>
                          <a:schemeClr val="tx1">
                            <a:lumMod val="50000"/>
                          </a:schemeClr>
                        </a:solidFill>
                        <a:effectLst/>
                        <a:latin typeface="Corbel" panose="020B0503020204020204" pitchFamily="34" charset="0"/>
                      </a:endParaRP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sz="1600" b="0" dirty="0" err="1">
                          <a:solidFill>
                            <a:schemeClr val="tx1">
                              <a:lumMod val="50000"/>
                            </a:schemeClr>
                          </a:solidFill>
                          <a:effectLst/>
                          <a:latin typeface="Corbel" panose="020B0503020204020204" pitchFamily="34" charset="0"/>
                        </a:rPr>
                        <a:t>BoolQ</a:t>
                      </a:r>
                      <a:r>
                        <a:rPr lang="en-US" sz="1600" b="0" dirty="0">
                          <a:solidFill>
                            <a:schemeClr val="tx1">
                              <a:lumMod val="50000"/>
                            </a:schemeClr>
                          </a:solidFill>
                          <a:effectLst/>
                          <a:latin typeface="Corbel" panose="020B0503020204020204" pitchFamily="34" charset="0"/>
                        </a:rPr>
                        <a:t>-CS</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Avg</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0461026"/>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[EX]</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a:solidFill>
                            <a:schemeClr val="tx1">
                              <a:lumMod val="50000"/>
                            </a:schemeClr>
                          </a:solidFill>
                          <a:effectLst/>
                          <a:latin typeface="Corbel" panose="020B0503020204020204" pitchFamily="34" charset="0"/>
                        </a:rPr>
                        <a:t>65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9DAF8"/>
                    </a:solidFill>
                  </a:tcPr>
                </a:tc>
                <a:tc>
                  <a:txBody>
                    <a:bodyPr/>
                    <a:lstStyle/>
                    <a:p>
                      <a:pPr algn="ctr" rtl="0" fontAlgn="ctr"/>
                      <a:r>
                        <a:rPr lang="en-US" b="0" dirty="0">
                          <a:solidFill>
                            <a:schemeClr val="tx1">
                              <a:lumMod val="50000"/>
                            </a:schemeClr>
                          </a:solidFill>
                          <a:effectLst/>
                          <a:latin typeface="Corbel" panose="020B0503020204020204" pitchFamily="34" charset="0"/>
                        </a:rPr>
                        <a:t>25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495722928"/>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[AB]</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dirty="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algn="ctr" rtl="0" fontAlgn="ctr"/>
                      <a:r>
                        <a:rPr lang="en-US" b="0">
                          <a:solidFill>
                            <a:schemeClr val="tx1">
                              <a:lumMod val="50000"/>
                            </a:schemeClr>
                          </a:solidFill>
                          <a:effectLst/>
                          <a:latin typeface="Corbel" panose="020B0503020204020204" pitchFamily="34" charset="0"/>
                        </a:rPr>
                        <a:t>54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14636271"/>
                  </a:ext>
                </a:extLst>
              </a:tr>
              <a:tr h="242005">
                <a:tc>
                  <a:txBody>
                    <a:bodyPr/>
                    <a:lstStyle/>
                    <a:p>
                      <a:pPr algn="ctr" rtl="0" fontAlgn="ctr"/>
                      <a:r>
                        <a:rPr lang="en-US" b="0" dirty="0" err="1">
                          <a:solidFill>
                            <a:schemeClr val="tx1">
                              <a:lumMod val="50000"/>
                            </a:schemeClr>
                          </a:solidFill>
                          <a:effectLst/>
                          <a:latin typeface="Corbel" panose="020B0503020204020204" pitchFamily="34" charset="0"/>
                        </a:rPr>
                        <a:t>UnifiedQA</a:t>
                      </a:r>
                      <a:r>
                        <a:rPr lang="en-US" b="0" dirty="0">
                          <a:solidFill>
                            <a:schemeClr val="tx1">
                              <a:lumMod val="50000"/>
                            </a:schemeClr>
                          </a:solidFill>
                          <a:effectLst/>
                          <a:latin typeface="Corbel" panose="020B0503020204020204" pitchFamily="34" charset="0"/>
                        </a:rPr>
                        <a:t> [MC]</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48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37</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2E9"/>
                    </a:solidFill>
                  </a:tcPr>
                </a:tc>
                <a:tc>
                  <a:txBody>
                    <a:bodyPr/>
                    <a:lstStyle/>
                    <a:p>
                      <a:pPr algn="ctr" rtl="0" fontAlgn="ctr"/>
                      <a:r>
                        <a:rPr lang="en-US" b="0">
                          <a:solidFill>
                            <a:schemeClr val="tx1">
                              <a:lumMod val="50000"/>
                            </a:schemeClr>
                          </a:solidFill>
                          <a:effectLst/>
                          <a:latin typeface="Corbel" panose="020B0503020204020204" pitchFamily="34" charset="0"/>
                        </a:rPr>
                        <a:t>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44</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925696422"/>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 [YN]</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a:solidFill>
                            <a:schemeClr val="tx1">
                              <a:lumMod val="50000"/>
                            </a:schemeClr>
                          </a:solidFill>
                          <a:effectLst/>
                          <a:latin typeface="Corbel" panose="020B0503020204020204" pitchFamily="34" charset="0"/>
                        </a:rPr>
                        <a:t>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15</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a:solidFill>
                            <a:schemeClr val="tx1">
                              <a:lumMod val="50000"/>
                            </a:schemeClr>
                          </a:solidFill>
                          <a:effectLst/>
                          <a:latin typeface="Corbel" panose="020B0503020204020204" pitchFamily="34" charset="0"/>
                        </a:rPr>
                        <a:t>21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79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ctr"/>
                      <a:r>
                        <a:rPr lang="en-US" b="0" dirty="0">
                          <a:solidFill>
                            <a:schemeClr val="tx1">
                              <a:lumMod val="50000"/>
                            </a:schemeClr>
                          </a:solidFill>
                          <a:effectLst/>
                          <a:latin typeface="Corbel" panose="020B0503020204020204" pitchFamily="34" charset="0"/>
                        </a:rPr>
                        <a:t>22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3016164883"/>
                  </a:ext>
                </a:extLst>
              </a:tr>
              <a:tr h="242005">
                <a:tc>
                  <a:txBody>
                    <a:bodyPr/>
                    <a:lstStyle/>
                    <a:p>
                      <a:pPr algn="ctr" rtl="0" fontAlgn="ctr"/>
                      <a:r>
                        <a:rPr lang="en-US" b="0">
                          <a:solidFill>
                            <a:schemeClr val="tx1">
                              <a:lumMod val="50000"/>
                            </a:schemeClr>
                          </a:solidFill>
                          <a:effectLst/>
                          <a:latin typeface="Corbel" panose="020B0503020204020204" pitchFamily="34" charset="0"/>
                        </a:rPr>
                        <a:t>UnifiedQA</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E599"/>
                    </a:solidFill>
                  </a:tcPr>
                </a:tc>
                <a:tc>
                  <a:txBody>
                    <a:bodyPr/>
                    <a:lstStyle/>
                    <a:p>
                      <a:pPr algn="ctr" rtl="0" fontAlgn="ctr"/>
                      <a:r>
                        <a:rPr lang="en-US" b="1">
                          <a:solidFill>
                            <a:schemeClr val="tx1">
                              <a:lumMod val="50000"/>
                            </a:schemeClr>
                          </a:solidFill>
                          <a:effectLst/>
                          <a:latin typeface="Corbel" panose="020B0503020204020204" pitchFamily="34" charset="0"/>
                        </a:rPr>
                        <a:t>59</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0">
                          <a:solidFill>
                            <a:schemeClr val="tx1">
                              <a:lumMod val="50000"/>
                            </a:schemeClr>
                          </a:solidFill>
                          <a:effectLst/>
                          <a:latin typeface="Corbel" panose="020B0503020204020204" pitchFamily="34" charset="0"/>
                        </a:rPr>
                        <a:t>63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33</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40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68</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a:solidFill>
                            <a:schemeClr val="tx1">
                              <a:lumMod val="50000"/>
                            </a:schemeClr>
                          </a:solidFill>
                          <a:effectLst/>
                          <a:latin typeface="Corbel" panose="020B0503020204020204" pitchFamily="34" charset="0"/>
                        </a:rPr>
                        <a:t>76</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81</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80</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ctr"/>
                      <a:r>
                        <a:rPr lang="en-US" b="1" dirty="0">
                          <a:solidFill>
                            <a:schemeClr val="tx1">
                              <a:lumMod val="50000"/>
                            </a:schemeClr>
                          </a:solidFill>
                          <a:effectLst/>
                          <a:latin typeface="Corbel" panose="020B0503020204020204" pitchFamily="34" charset="0"/>
                        </a:rPr>
                        <a:t>62</a:t>
                      </a:r>
                    </a:p>
                  </a:txBody>
                  <a:tcPr marL="28575" marR="28575" marT="19050" marB="190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CCCCCC"/>
                    </a:solidFill>
                  </a:tcPr>
                </a:tc>
                <a:extLst>
                  <a:ext uri="{0D108BD9-81ED-4DB2-BD59-A6C34878D82A}">
                    <a16:rowId xmlns:a16="http://schemas.microsoft.com/office/drawing/2014/main" val="2583920233"/>
                  </a:ext>
                </a:extLst>
              </a:tr>
            </a:tbl>
          </a:graphicData>
        </a:graphic>
      </p:graphicFrame>
      <p:sp>
        <p:nvSpPr>
          <p:cNvPr id="7" name="Left Brace 6">
            <a:extLst>
              <a:ext uri="{FF2B5EF4-FFF2-40B4-BE49-F238E27FC236}">
                <a16:creationId xmlns:a16="http://schemas.microsoft.com/office/drawing/2014/main" id="{ACF68E9A-6E66-EB40-A3E0-BE813B539A3D}"/>
              </a:ext>
            </a:extLst>
          </p:cNvPr>
          <p:cNvSpPr/>
          <p:nvPr/>
        </p:nvSpPr>
        <p:spPr>
          <a:xfrm>
            <a:off x="1510456" y="3249858"/>
            <a:ext cx="171114" cy="1188321"/>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57A1CC26-0414-C347-B3FB-11B8091066F1}"/>
              </a:ext>
            </a:extLst>
          </p:cNvPr>
          <p:cNvSpPr/>
          <p:nvPr/>
        </p:nvSpPr>
        <p:spPr>
          <a:xfrm rot="5400000">
            <a:off x="6829590" y="-1089076"/>
            <a:ext cx="253810" cy="7252013"/>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31650C5-0912-D44B-98F6-EB6A01C04AF6}"/>
              </a:ext>
            </a:extLst>
          </p:cNvPr>
          <p:cNvSpPr txBox="1"/>
          <p:nvPr/>
        </p:nvSpPr>
        <p:spPr>
          <a:xfrm>
            <a:off x="5643440" y="2100692"/>
            <a:ext cx="2884714" cy="369332"/>
          </a:xfrm>
          <a:prstGeom prst="rect">
            <a:avLst/>
          </a:prstGeom>
          <a:noFill/>
        </p:spPr>
        <p:txBody>
          <a:bodyPr wrap="square" rtlCol="0">
            <a:spAutoFit/>
          </a:bodyPr>
          <a:lstStyle/>
          <a:p>
            <a:pPr algn="ctr"/>
            <a:r>
              <a:rPr lang="en-US" dirty="0">
                <a:solidFill>
                  <a:srgbClr val="FF0000"/>
                </a:solidFill>
              </a:rPr>
              <a:t>evaluation sets</a:t>
            </a:r>
          </a:p>
        </p:txBody>
      </p:sp>
      <p:sp>
        <p:nvSpPr>
          <p:cNvPr id="10" name="TextBox 9">
            <a:extLst>
              <a:ext uri="{FF2B5EF4-FFF2-40B4-BE49-F238E27FC236}">
                <a16:creationId xmlns:a16="http://schemas.microsoft.com/office/drawing/2014/main" id="{EFA40320-6F98-9141-8AFF-CC66A7C1F18E}"/>
              </a:ext>
            </a:extLst>
          </p:cNvPr>
          <p:cNvSpPr txBox="1"/>
          <p:nvPr/>
        </p:nvSpPr>
        <p:spPr>
          <a:xfrm>
            <a:off x="-113509" y="3429000"/>
            <a:ext cx="1750478" cy="923330"/>
          </a:xfrm>
          <a:prstGeom prst="rect">
            <a:avLst/>
          </a:prstGeom>
          <a:noFill/>
        </p:spPr>
        <p:txBody>
          <a:bodyPr wrap="square" rtlCol="0">
            <a:spAutoFit/>
          </a:bodyPr>
          <a:lstStyle/>
          <a:p>
            <a:pPr algn="ctr"/>
            <a:r>
              <a:rPr lang="en-US" i="1" dirty="0">
                <a:solidFill>
                  <a:srgbClr val="FF0000"/>
                </a:solidFill>
              </a:rPr>
              <a:t>models trained for individual formats </a:t>
            </a:r>
          </a:p>
        </p:txBody>
      </p:sp>
      <p:sp>
        <p:nvSpPr>
          <p:cNvPr id="11" name="Slide Number Placeholder 10">
            <a:extLst>
              <a:ext uri="{FF2B5EF4-FFF2-40B4-BE49-F238E27FC236}">
                <a16:creationId xmlns:a16="http://schemas.microsoft.com/office/drawing/2014/main" id="{E79EAE7F-F571-134D-9F94-9C016BD42E97}"/>
              </a:ext>
            </a:extLst>
          </p:cNvPr>
          <p:cNvSpPr>
            <a:spLocks noGrp="1"/>
          </p:cNvSpPr>
          <p:nvPr>
            <p:ph type="sldNum" sz="quarter" idx="10"/>
          </p:nvPr>
        </p:nvSpPr>
        <p:spPr/>
        <p:txBody>
          <a:bodyPr/>
          <a:lstStyle/>
          <a:p>
            <a:pPr>
              <a:defRPr/>
            </a:pPr>
            <a:fld id="{0121240C-47AF-2F4D-83B3-CC3EDF50F794}" type="slidenum">
              <a:rPr lang="en-US" smtClean="0"/>
              <a:pPr>
                <a:defRPr/>
              </a:pPr>
              <a:t>77</a:t>
            </a:fld>
            <a:endParaRPr lang="en-US" dirty="0"/>
          </a:p>
        </p:txBody>
      </p:sp>
    </p:spTree>
    <p:extLst>
      <p:ext uri="{BB962C8B-B14F-4D97-AF65-F5344CB8AC3E}">
        <p14:creationId xmlns:p14="http://schemas.microsoft.com/office/powerpoint/2010/main" val="292964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fade">
                                      <p:cBhvr>
                                        <p:cTn id="2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any value in out-of-format training? </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58420"/>
            <a:ext cx="418769" cy="3693319"/>
          </a:xfrm>
          <a:prstGeom prst="rect">
            <a:avLst/>
          </a:prstGeom>
          <a:noFill/>
        </p:spPr>
        <p:txBody>
          <a:bodyPr wrap="none" rtlCol="0" anchor="ctr" anchorCtr="0">
            <a:spAutoFit/>
          </a:bodyPr>
          <a:lstStyle/>
          <a:p>
            <a:pPr algn="r"/>
            <a:r>
              <a:rPr lang="en-US" dirty="0">
                <a:latin typeface="Merriweather Sans" panose="02000503060000020004" pitchFamily="2" charset="77"/>
              </a:rPr>
              <a:t>80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70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60</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50</a:t>
            </a:r>
          </a:p>
        </p:txBody>
      </p:sp>
      <p:sp>
        <p:nvSpPr>
          <p:cNvPr id="18" name="TextBox 17">
            <a:extLst>
              <a:ext uri="{FF2B5EF4-FFF2-40B4-BE49-F238E27FC236}">
                <a16:creationId xmlns:a16="http://schemas.microsoft.com/office/drawing/2014/main" id="{8DA1A6FC-79FC-7842-8722-A7004C303BDB}"/>
              </a:ext>
            </a:extLst>
          </p:cNvPr>
          <p:cNvSpPr txBox="1"/>
          <p:nvPr/>
        </p:nvSpPr>
        <p:spPr>
          <a:xfrm>
            <a:off x="9892779" y="3672488"/>
            <a:ext cx="94769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latin typeface="Merriweather Sans" panose="02000503060000020004" pitchFamily="2" charset="77"/>
              </a:rPr>
            </a:br>
            <a:r>
              <a:rPr lang="en-US" sz="1200" b="1" dirty="0">
                <a:latin typeface="Merriweather Sans" panose="02000503060000020004" pitchFamily="2" charset="77"/>
              </a:rPr>
              <a:t>(Extractive)</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0A29AAA-E16E-184B-A640-962A830D56BA}"/>
              </a:ext>
            </a:extLst>
          </p:cNvPr>
          <p:cNvSpPr txBox="1"/>
          <p:nvPr/>
        </p:nvSpPr>
        <p:spPr>
          <a:xfrm>
            <a:off x="7839239" y="4320382"/>
            <a:ext cx="998094"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NarQA</a:t>
            </a:r>
            <a:r>
              <a:rPr lang="en-US" sz="1200" b="1" dirty="0">
                <a:latin typeface="Merriweather Sans" panose="02000503060000020004" pitchFamily="2" charset="77"/>
              </a:rPr>
              <a:t> </a:t>
            </a:r>
            <a:br>
              <a:rPr lang="en-US" sz="1200" b="1" dirty="0">
                <a:latin typeface="Merriweather Sans" panose="02000503060000020004" pitchFamily="2" charset="77"/>
              </a:rPr>
            </a:br>
            <a:r>
              <a:rPr lang="en-US" sz="1200" b="1" dirty="0">
                <a:latin typeface="Merriweather Sans" panose="02000503060000020004" pitchFamily="2" charset="77"/>
              </a:rPr>
              <a:t>(Abstractive)</a:t>
            </a:r>
          </a:p>
        </p:txBody>
      </p:sp>
      <p:sp>
        <p:nvSpPr>
          <p:cNvPr id="24" name="Rectangle 23">
            <a:extLst>
              <a:ext uri="{FF2B5EF4-FFF2-40B4-BE49-F238E27FC236}">
                <a16:creationId xmlns:a16="http://schemas.microsoft.com/office/drawing/2014/main" id="{622EF219-FFA4-B04A-869C-DC596A4343E4}"/>
              </a:ext>
            </a:extLst>
          </p:cNvPr>
          <p:cNvSpPr/>
          <p:nvPr/>
        </p:nvSpPr>
        <p:spPr>
          <a:xfrm>
            <a:off x="5901943" y="3003014"/>
            <a:ext cx="722842" cy="3041542"/>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324EB8F-FD1B-6A42-B137-5B035F830061}"/>
              </a:ext>
            </a:extLst>
          </p:cNvPr>
          <p:cNvSpPr txBox="1"/>
          <p:nvPr/>
        </p:nvSpPr>
        <p:spPr>
          <a:xfrm>
            <a:off x="5808839" y="2589192"/>
            <a:ext cx="979755" cy="461665"/>
          </a:xfrm>
          <a:prstGeom prst="rect">
            <a:avLst/>
          </a:prstGeom>
          <a:noFill/>
        </p:spPr>
        <p:txBody>
          <a:bodyPr wrap="none" rtlCol="0">
            <a:spAutoFit/>
          </a:bodyPr>
          <a:lstStyle/>
          <a:p>
            <a:pPr algn="ctr"/>
            <a:r>
              <a:rPr lang="en-US" sz="1200" b="1" dirty="0">
                <a:solidFill>
                  <a:srgbClr val="FF0000"/>
                </a:solidFill>
                <a:latin typeface="Merriweather Sans" panose="02000503060000020004" pitchFamily="2" charset="77"/>
              </a:rPr>
              <a:t>X</a:t>
            </a:r>
            <a:r>
              <a:rPr lang="en-US" sz="1200" b="1" dirty="0">
                <a:latin typeface="Merriweather Sans" panose="02000503060000020004" pitchFamily="2" charset="77"/>
              </a:rPr>
              <a:t>=</a:t>
            </a:r>
            <a:r>
              <a:rPr lang="en-US" sz="1200" b="1" dirty="0" err="1">
                <a:latin typeface="Merriweather Sans" panose="02000503060000020004" pitchFamily="2" charset="77"/>
              </a:rPr>
              <a:t>SQuAD</a:t>
            </a:r>
            <a:r>
              <a:rPr lang="en-US" sz="1200" b="1" dirty="0">
                <a:latin typeface="Merriweather Sans" panose="02000503060000020004" pitchFamily="2" charset="77"/>
              </a:rPr>
              <a:t> 1</a:t>
            </a:r>
            <a:br>
              <a:rPr lang="en-US" sz="1200" b="1" dirty="0"/>
            </a:br>
            <a:r>
              <a:rPr lang="en-US" sz="1200" b="1" dirty="0"/>
              <a:t>(Extractive)</a:t>
            </a:r>
          </a:p>
        </p:txBody>
      </p:sp>
      <p:sp>
        <p:nvSpPr>
          <p:cNvPr id="28" name="Google Shape;602;p44">
            <a:extLst>
              <a:ext uri="{FF2B5EF4-FFF2-40B4-BE49-F238E27FC236}">
                <a16:creationId xmlns:a16="http://schemas.microsoft.com/office/drawing/2014/main" id="{08CEA626-CAB7-B64A-A3AF-2046249B0C38}"/>
              </a:ext>
            </a:extLst>
          </p:cNvPr>
          <p:cNvSpPr txBox="1">
            <a:spLocks/>
          </p:cNvSpPr>
          <p:nvPr/>
        </p:nvSpPr>
        <p:spPr>
          <a:xfrm>
            <a:off x="195043" y="2560029"/>
            <a:ext cx="4236688" cy="1862235"/>
          </a:xfrm>
          <a:prstGeom prst="round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150000"/>
              </a:lnSpc>
              <a:spcBef>
                <a:spcPts val="1000"/>
              </a:spcBef>
              <a:buFont typeface="Wingdings" charset="2"/>
              <a:buChar char="§"/>
              <a:defRPr sz="2600" kern="1200">
                <a:solidFill>
                  <a:schemeClr val="tx1"/>
                </a:solidFill>
                <a:latin typeface="Merriweather Sans" charset="0"/>
                <a:ea typeface="Merriweather Sans" charset="0"/>
                <a:cs typeface="Merriweather Sans" charset="0"/>
              </a:defRPr>
            </a:lvl1pPr>
            <a:lvl2pPr marL="685800" indent="-228600" algn="l" defTabSz="914400" rtl="0" eaLnBrk="1" latinLnBrk="0" hangingPunct="1">
              <a:lnSpc>
                <a:spcPct val="150000"/>
              </a:lnSpc>
              <a:spcBef>
                <a:spcPts val="500"/>
              </a:spcBef>
              <a:buFont typeface="Courier New" charset="0"/>
              <a:buChar char="o"/>
              <a:defRPr sz="2200" kern="1200">
                <a:solidFill>
                  <a:schemeClr val="tx1"/>
                </a:solidFill>
                <a:latin typeface="Merriweather Sans" charset="0"/>
                <a:ea typeface="Merriweather Sans" charset="0"/>
                <a:cs typeface="Merriweather Sans" charset="0"/>
              </a:defRPr>
            </a:lvl2pPr>
            <a:lvl3pPr marL="1143000" indent="-228600" algn="l" defTabSz="914400" rtl="0" eaLnBrk="1" latinLnBrk="0" hangingPunct="1">
              <a:lnSpc>
                <a:spcPct val="150000"/>
              </a:lnSpc>
              <a:spcBef>
                <a:spcPts val="500"/>
              </a:spcBef>
              <a:buFont typeface="Arial"/>
              <a:buChar char="•"/>
              <a:defRPr sz="1800" kern="1200">
                <a:solidFill>
                  <a:schemeClr val="tx1"/>
                </a:solidFill>
                <a:latin typeface="Merriweather Sans" charset="0"/>
                <a:ea typeface="Merriweather Sans" charset="0"/>
                <a:cs typeface="Merriweather Sans" charset="0"/>
              </a:defRPr>
            </a:lvl3pPr>
            <a:lvl4pPr marL="1600200" indent="-228600" algn="l" defTabSz="914400" rtl="0" eaLnBrk="1" latinLnBrk="0" hangingPunct="1">
              <a:lnSpc>
                <a:spcPct val="150000"/>
              </a:lnSpc>
              <a:spcBef>
                <a:spcPts val="500"/>
              </a:spcBef>
              <a:buFont typeface="Wingdings" charset="2"/>
              <a:buChar char="§"/>
              <a:defRPr sz="1600" kern="1200">
                <a:solidFill>
                  <a:schemeClr val="tx1"/>
                </a:solidFill>
                <a:latin typeface="Merriweather Sans" charset="0"/>
                <a:ea typeface="Merriweather Sans" charset="0"/>
                <a:cs typeface="Merriweather Sans" charset="0"/>
              </a:defRPr>
            </a:lvl4pPr>
            <a:lvl5pPr marL="2057400" indent="-228600" algn="l" defTabSz="914400" rtl="0" eaLnBrk="1" latinLnBrk="0" hangingPunct="1">
              <a:lnSpc>
                <a:spcPct val="150000"/>
              </a:lnSpc>
              <a:spcBef>
                <a:spcPts val="500"/>
              </a:spcBef>
              <a:buFont typeface="Arial"/>
              <a:buChar char="•"/>
              <a:defRPr sz="1600" kern="1200">
                <a:solidFill>
                  <a:schemeClr val="tx1"/>
                </a:solidFill>
                <a:latin typeface="Merriweather Sans" charset="0"/>
                <a:ea typeface="Merriweather Sans" charset="0"/>
                <a:cs typeface="Merriweather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400"/>
              </a:spcBef>
              <a:buSzPts val="2000"/>
              <a:buNone/>
            </a:pPr>
            <a:r>
              <a:rPr lang="en-US" sz="2000" dirty="0">
                <a:latin typeface="Corbel" panose="020B0503020204020204" pitchFamily="34" charset="0"/>
              </a:rPr>
              <a:t>Mixing </a:t>
            </a:r>
            <a:r>
              <a:rPr lang="en-US" sz="2000" dirty="0" err="1">
                <a:latin typeface="Corbel" panose="020B0503020204020204" pitchFamily="34" charset="0"/>
              </a:rPr>
              <a:t>BoolQ</a:t>
            </a:r>
            <a:r>
              <a:rPr lang="en-US" sz="2000" dirty="0">
                <a:latin typeface="Corbel" panose="020B0503020204020204" pitchFamily="34" charset="0"/>
              </a:rPr>
              <a:t> (</a:t>
            </a:r>
            <a:r>
              <a:rPr lang="en-US" sz="2000" dirty="0" err="1">
                <a:latin typeface="Corbel" panose="020B0503020204020204" pitchFamily="34" charset="0"/>
              </a:rPr>
              <a:t>YesNo</a:t>
            </a:r>
            <a:r>
              <a:rPr lang="en-US" sz="2000" dirty="0">
                <a:latin typeface="Corbel" panose="020B0503020204020204" pitchFamily="34" charset="0"/>
              </a:rPr>
              <a:t>)  </a:t>
            </a:r>
            <a:br>
              <a:rPr lang="en-US" sz="2000" dirty="0">
                <a:latin typeface="Corbel" panose="020B0503020204020204" pitchFamily="34" charset="0"/>
              </a:rPr>
            </a:br>
            <a:r>
              <a:rPr lang="en-US" sz="2000" dirty="0">
                <a:latin typeface="Corbel" panose="020B0503020204020204" pitchFamily="34" charset="0"/>
              </a:rPr>
              <a:t>w/ datasets of different formats. </a:t>
            </a:r>
          </a:p>
        </p:txBody>
      </p:sp>
      <p:sp>
        <p:nvSpPr>
          <p:cNvPr id="7" name="TextBox 6">
            <a:extLst>
              <a:ext uri="{FF2B5EF4-FFF2-40B4-BE49-F238E27FC236}">
                <a16:creationId xmlns:a16="http://schemas.microsoft.com/office/drawing/2014/main" id="{1A093C52-DF90-0F4D-AAAE-5A8FD8A50BF7}"/>
              </a:ext>
            </a:extLst>
          </p:cNvPr>
          <p:cNvSpPr txBox="1"/>
          <p:nvPr/>
        </p:nvSpPr>
        <p:spPr>
          <a:xfrm>
            <a:off x="1537584" y="4783628"/>
            <a:ext cx="1817870" cy="369332"/>
          </a:xfrm>
          <a:prstGeom prst="rect">
            <a:avLst/>
          </a:prstGeom>
          <a:noFill/>
        </p:spPr>
        <p:txBody>
          <a:bodyPr wrap="none" rtlCol="0">
            <a:spAutoFit/>
          </a:bodyPr>
          <a:lstStyle/>
          <a:p>
            <a:pPr algn="ctr"/>
            <a:r>
              <a:rPr lang="en-US" dirty="0"/>
              <a:t>Trained on </a:t>
            </a:r>
            <a:r>
              <a:rPr lang="en-US" dirty="0" err="1">
                <a:latin typeface="Merriweather Sans" panose="02000503060000020004" pitchFamily="2" charset="77"/>
              </a:rPr>
              <a:t>BoolQ</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342463" y="5883364"/>
            <a:ext cx="2212209" cy="369332"/>
          </a:xfrm>
          <a:prstGeom prst="rect">
            <a:avLst/>
          </a:prstGeom>
          <a:noFill/>
        </p:spPr>
        <p:txBody>
          <a:bodyPr wrap="none" rtlCol="0">
            <a:spAutoFit/>
          </a:bodyPr>
          <a:lstStyle/>
          <a:p>
            <a:r>
              <a:rPr lang="en-US" dirty="0"/>
              <a:t>Trained on </a:t>
            </a:r>
            <a:r>
              <a:rPr lang="en-US" dirty="0" err="1">
                <a:latin typeface="Merriweather Sans" panose="02000503060000020004" pitchFamily="2" charset="77"/>
              </a:rPr>
              <a:t>BoolQ</a:t>
            </a:r>
            <a:r>
              <a:rPr lang="en-US" dirty="0">
                <a:latin typeface="Merriweather Sans" panose="02000503060000020004" pitchFamily="2" charset="77"/>
              </a:rPr>
              <a:t> + </a:t>
            </a:r>
            <a:r>
              <a:rPr lang="en-US" b="1" dirty="0">
                <a:solidFill>
                  <a:srgbClr val="FF0000"/>
                </a:solidFill>
                <a:latin typeface="Merriweather Sans" panose="02000503060000020004" pitchFamily="2" charset="77"/>
              </a:rPr>
              <a:t>X</a:t>
            </a: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242354"/>
            <a:ext cx="722842" cy="2802202"/>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48011" y="324884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76.4</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Experiment: Mixing Pairs of Formats (2)</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8511" y="3012183"/>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78.9</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744437"/>
            <a:ext cx="722842" cy="1284240"/>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610969"/>
            <a:ext cx="722842" cy="41770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81543" y="5632601"/>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53.4</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902653" y="4790790"/>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61.0</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4083064"/>
            <a:ext cx="722842" cy="195721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4417644"/>
            <a:ext cx="722842" cy="162264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3381" y="442879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64.1</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60600" y="4094216"/>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66.0</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61747" cy="369332"/>
          </a:xfrm>
          <a:prstGeom prst="rect">
            <a:avLst/>
          </a:prstGeom>
        </p:spPr>
        <p:txBody>
          <a:bodyPr wrap="none">
            <a:spAutoFit/>
          </a:bodyPr>
          <a:lstStyle/>
          <a:p>
            <a:r>
              <a:rPr lang="en-US" dirty="0" err="1">
                <a:latin typeface="Merriweather Sans" panose="02000503060000020004" pitchFamily="2" charset="77"/>
              </a:rPr>
              <a:t>BoolQ</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385971" y="6070309"/>
            <a:ext cx="1130438" cy="369332"/>
          </a:xfrm>
          <a:prstGeom prst="rect">
            <a:avLst/>
          </a:prstGeom>
        </p:spPr>
        <p:txBody>
          <a:bodyPr wrap="none">
            <a:spAutoFit/>
          </a:bodyPr>
          <a:lstStyle/>
          <a:p>
            <a:r>
              <a:rPr lang="en-US" dirty="0" err="1"/>
              <a:t>BoolQ</a:t>
            </a:r>
            <a:r>
              <a:rPr lang="en-US" dirty="0"/>
              <a:t>-CS</a:t>
            </a:r>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2054152" cy="369332"/>
          </a:xfrm>
          <a:prstGeom prst="rect">
            <a:avLst/>
          </a:prstGeom>
        </p:spPr>
        <p:txBody>
          <a:bodyPr wrap="none">
            <a:spAutoFit/>
          </a:bodyPr>
          <a:lstStyle/>
          <a:p>
            <a:r>
              <a:rPr lang="en-US" dirty="0" err="1">
                <a:latin typeface="Merriweather Sans" panose="02000503060000020004" pitchFamily="2" charset="77"/>
              </a:rPr>
              <a:t>MultiRC</a:t>
            </a:r>
            <a:r>
              <a:rPr lang="en-US" dirty="0">
                <a:latin typeface="Merriweather Sans" panose="02000503060000020004" pitchFamily="2" charset="77"/>
              </a:rPr>
              <a:t> (YN subset)</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98760" y="6472888"/>
            <a:ext cx="5674039" cy="523220"/>
          </a:xfrm>
          <a:prstGeom prst="rect">
            <a:avLst/>
          </a:prstGeom>
        </p:spPr>
        <p:txBody>
          <a:bodyPr wrap="square">
            <a:spAutoFit/>
          </a:bodyPr>
          <a:lstStyle/>
          <a:p>
            <a:r>
              <a:rPr lang="en-US" sz="1400" dirty="0">
                <a:solidFill>
                  <a:schemeClr val="bg1">
                    <a:lumMod val="50000"/>
                  </a:schemeClr>
                </a:solidFill>
              </a:rPr>
              <a:t>[Clark et al. 19]	      [Gardner et al. 20] 	               [</a:t>
            </a:r>
            <a:r>
              <a:rPr lang="en-US" sz="1400" b="1" dirty="0">
                <a:solidFill>
                  <a:srgbClr val="1360B2"/>
                </a:solidFill>
              </a:rPr>
              <a:t>K</a:t>
            </a:r>
            <a:r>
              <a:rPr lang="en-US" sz="1400" dirty="0">
                <a:solidFill>
                  <a:schemeClr val="bg1">
                    <a:lumMod val="50000"/>
                  </a:schemeClr>
                </a:solidFill>
              </a:rPr>
              <a:t> et al. 18]</a:t>
            </a:r>
          </a:p>
          <a:p>
            <a:endParaRPr lang="en-US" sz="1400" dirty="0">
              <a:solidFill>
                <a:schemeClr val="bg1">
                  <a:lumMod val="50000"/>
                </a:schemeClr>
              </a:solidFill>
            </a:endParaRPr>
          </a:p>
        </p:txBody>
      </p:sp>
      <p:sp>
        <p:nvSpPr>
          <p:cNvPr id="30" name="Rectangle 29">
            <a:extLst>
              <a:ext uri="{FF2B5EF4-FFF2-40B4-BE49-F238E27FC236}">
                <a16:creationId xmlns:a16="http://schemas.microsoft.com/office/drawing/2014/main" id="{84F2AD05-C5BB-CA48-B107-5D4F9B6394C9}"/>
              </a:ext>
            </a:extLst>
          </p:cNvPr>
          <p:cNvSpPr/>
          <p:nvPr/>
        </p:nvSpPr>
        <p:spPr>
          <a:xfrm>
            <a:off x="5051539" y="3100359"/>
            <a:ext cx="850404" cy="2944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C4D612-33CB-8F4A-9069-DCA7B69D601E}"/>
              </a:ext>
            </a:extLst>
          </p:cNvPr>
          <p:cNvSpPr/>
          <p:nvPr/>
        </p:nvSpPr>
        <p:spPr>
          <a:xfrm>
            <a:off x="7045530" y="5356250"/>
            <a:ext cx="850404" cy="674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DAD9EF-55A9-ED4A-9DF1-C852C4014C98}"/>
              </a:ext>
            </a:extLst>
          </p:cNvPr>
          <p:cNvSpPr/>
          <p:nvPr/>
        </p:nvSpPr>
        <p:spPr>
          <a:xfrm>
            <a:off x="9090408" y="4395548"/>
            <a:ext cx="850404" cy="164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871D2D0-53D4-5C4F-8AB5-681F3912E502}"/>
              </a:ext>
            </a:extLst>
          </p:cNvPr>
          <p:cNvSpPr/>
          <p:nvPr/>
        </p:nvSpPr>
        <p:spPr>
          <a:xfrm>
            <a:off x="5895539" y="2569571"/>
            <a:ext cx="850404" cy="347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F274D4-48EA-DE4E-8E76-8B501DC4368B}"/>
              </a:ext>
            </a:extLst>
          </p:cNvPr>
          <p:cNvSpPr/>
          <p:nvPr/>
        </p:nvSpPr>
        <p:spPr>
          <a:xfrm>
            <a:off x="7909372" y="3523787"/>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C24F9CA-3182-5C43-9FFB-57F7AF025EBB}"/>
              </a:ext>
            </a:extLst>
          </p:cNvPr>
          <p:cNvSpPr/>
          <p:nvPr/>
        </p:nvSpPr>
        <p:spPr>
          <a:xfrm>
            <a:off x="9938064" y="3520362"/>
            <a:ext cx="850404" cy="252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BACB6AD-EA2A-6C41-8D08-538BB6DEBF3A}"/>
              </a:ext>
            </a:extLst>
          </p:cNvPr>
          <p:cNvSpPr>
            <a:spLocks noGrp="1"/>
          </p:cNvSpPr>
          <p:nvPr>
            <p:ph type="sldNum" sz="quarter" idx="10"/>
          </p:nvPr>
        </p:nvSpPr>
        <p:spPr/>
        <p:txBody>
          <a:bodyPr/>
          <a:lstStyle/>
          <a:p>
            <a:pPr>
              <a:defRPr/>
            </a:pPr>
            <a:fld id="{0121240C-47AF-2F4D-83B3-CC3EDF50F794}" type="slidenum">
              <a:rPr lang="en-US" smtClean="0"/>
              <a:pPr>
                <a:defRPr/>
              </a:pPr>
              <a:t>78</a:t>
            </a:fld>
            <a:endParaRPr lang="en-US" dirty="0"/>
          </a:p>
        </p:txBody>
      </p:sp>
    </p:spTree>
    <p:extLst>
      <p:ext uri="{BB962C8B-B14F-4D97-AF65-F5344CB8AC3E}">
        <p14:creationId xmlns:p14="http://schemas.microsoft.com/office/powerpoint/2010/main" val="273390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0" nodeType="clickEffect">
                                  <p:stCondLst>
                                    <p:cond delay="0"/>
                                  </p:stCondLst>
                                  <p:childTnLst>
                                    <p:animEffect transition="out" filter="wipe(down)">
                                      <p:cBhvr>
                                        <p:cTn id="21" dur="500"/>
                                        <p:tgtEl>
                                          <p:spTgt spid="36"/>
                                        </p:tgtEl>
                                      </p:cBhvr>
                                    </p:animEffect>
                                    <p:set>
                                      <p:cBhvr>
                                        <p:cTn id="22" dur="1" fill="hold">
                                          <p:stCondLst>
                                            <p:cond delay="499"/>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0" nodeType="clickEffect">
                                  <p:stCondLst>
                                    <p:cond delay="0"/>
                                  </p:stCondLst>
                                  <p:childTnLst>
                                    <p:animEffect transition="out" filter="wipe(down)">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0" nodeType="clickEffect">
                                  <p:stCondLst>
                                    <p:cond delay="0"/>
                                  </p:stCondLst>
                                  <p:childTnLst>
                                    <p:animEffect transition="out" filter="wipe(down)">
                                      <p:cBhvr>
                                        <p:cTn id="31" dur="500"/>
                                        <p:tgtEl>
                                          <p:spTgt spid="38"/>
                                        </p:tgtEl>
                                      </p:cBhvr>
                                    </p:animEffect>
                                    <p:set>
                                      <p:cBhvr>
                                        <p:cTn id="32"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36" grpId="0" animBg="1"/>
      <p:bldP spid="37" grpId="0" animBg="1"/>
      <p:bldP spid="38"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sz="4000" dirty="0"/>
              <a:t>Experiment: Comparison w/ Dedicated Models</a:t>
            </a:r>
          </a:p>
        </p:txBody>
      </p:sp>
      <p:sp>
        <p:nvSpPr>
          <p:cNvPr id="6" name="Content Placeholder 5">
            <a:extLst>
              <a:ext uri="{FF2B5EF4-FFF2-40B4-BE49-F238E27FC236}">
                <a16:creationId xmlns:a16="http://schemas.microsoft.com/office/drawing/2014/main" id="{87BB548B-CA4C-4144-BA7F-17E75268F3A1}"/>
              </a:ext>
            </a:extLst>
          </p:cNvPr>
          <p:cNvSpPr>
            <a:spLocks noGrp="1"/>
          </p:cNvSpPr>
          <p:nvPr>
            <p:ph idx="1"/>
          </p:nvPr>
        </p:nvSpPr>
        <p:spPr>
          <a:xfrm>
            <a:off x="594663" y="1511718"/>
            <a:ext cx="10515600" cy="4838817"/>
          </a:xfrm>
        </p:spPr>
        <p:txBody>
          <a:bodyPr/>
          <a:lstStyle/>
          <a:p>
            <a:r>
              <a:rPr lang="en-US" dirty="0"/>
              <a:t>Is </a:t>
            </a:r>
            <a:r>
              <a:rPr lang="en-US" dirty="0" err="1"/>
              <a:t>UnifiedQA</a:t>
            </a:r>
            <a:r>
              <a:rPr lang="en-US" dirty="0"/>
              <a:t> as good as systems dedicated to individual datasets?</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UnifiedQA</a:t>
            </a:r>
            <a:r>
              <a:rPr lang="en-US" dirty="0"/>
              <a:t> performs almost as good as individual T5 models targeted to each dataset.</a:t>
            </a:r>
          </a:p>
        </p:txBody>
      </p:sp>
      <p:graphicFrame>
        <p:nvGraphicFramePr>
          <p:cNvPr id="3" name="Table 2">
            <a:extLst>
              <a:ext uri="{FF2B5EF4-FFF2-40B4-BE49-F238E27FC236}">
                <a16:creationId xmlns:a16="http://schemas.microsoft.com/office/drawing/2014/main" id="{679B5257-6F86-BD40-914C-0620B0962DF9}"/>
              </a:ext>
            </a:extLst>
          </p:cNvPr>
          <p:cNvGraphicFramePr>
            <a:graphicFrameLocks noGrp="1"/>
          </p:cNvGraphicFramePr>
          <p:nvPr/>
        </p:nvGraphicFramePr>
        <p:xfrm>
          <a:off x="685400" y="2764010"/>
          <a:ext cx="4484914" cy="1874520"/>
        </p:xfrm>
        <a:graphic>
          <a:graphicData uri="http://schemas.openxmlformats.org/drawingml/2006/table">
            <a:tbl>
              <a:tblPr/>
              <a:tblGrid>
                <a:gridCol w="1485005">
                  <a:extLst>
                    <a:ext uri="{9D8B030D-6E8A-4147-A177-3AD203B41FA5}">
                      <a16:colId xmlns:a16="http://schemas.microsoft.com/office/drawing/2014/main" val="741770397"/>
                    </a:ext>
                  </a:extLst>
                </a:gridCol>
                <a:gridCol w="936850">
                  <a:extLst>
                    <a:ext uri="{9D8B030D-6E8A-4147-A177-3AD203B41FA5}">
                      <a16:colId xmlns:a16="http://schemas.microsoft.com/office/drawing/2014/main" val="4137579740"/>
                    </a:ext>
                  </a:extLst>
                </a:gridCol>
                <a:gridCol w="658803">
                  <a:extLst>
                    <a:ext uri="{9D8B030D-6E8A-4147-A177-3AD203B41FA5}">
                      <a16:colId xmlns:a16="http://schemas.microsoft.com/office/drawing/2014/main" val="1012882720"/>
                    </a:ext>
                  </a:extLst>
                </a:gridCol>
                <a:gridCol w="685800">
                  <a:extLst>
                    <a:ext uri="{9D8B030D-6E8A-4147-A177-3AD203B41FA5}">
                      <a16:colId xmlns:a16="http://schemas.microsoft.com/office/drawing/2014/main" val="1417524977"/>
                    </a:ext>
                  </a:extLst>
                </a:gridCol>
                <a:gridCol w="718456">
                  <a:extLst>
                    <a:ext uri="{9D8B030D-6E8A-4147-A177-3AD203B41FA5}">
                      <a16:colId xmlns:a16="http://schemas.microsoft.com/office/drawing/2014/main" val="3005368366"/>
                    </a:ext>
                  </a:extLst>
                </a:gridCol>
              </a:tblGrid>
              <a:tr h="187743">
                <a:tc>
                  <a:txBody>
                    <a:bodyPr/>
                    <a:lstStyle/>
                    <a:p>
                      <a:pPr rtl="0" fontAlgn="b"/>
                      <a:endParaRPr lang="en-US" sz="1800" dirty="0">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SQuAD2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BoolQ</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solidFill>
                            <a:srgbClr val="222222"/>
                          </a:solidFill>
                          <a:effectLst/>
                          <a:latin typeface="Corbel" panose="020B0503020204020204" pitchFamily="34" charset="0"/>
                          <a:cs typeface="Calibri" panose="020F0502020204030204" pitchFamily="34" charset="0"/>
                        </a:rPr>
                        <a:t>NarQA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extLst>
                  <a:ext uri="{0D108BD9-81ED-4DB2-BD59-A6C34878D82A}">
                    <a16:rowId xmlns:a16="http://schemas.microsoft.com/office/drawing/2014/main" val="2192489865"/>
                  </a:ext>
                </a:extLst>
              </a:tr>
              <a:tr h="307234">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SQuAD</a:t>
                      </a:r>
                      <a:r>
                        <a:rPr lang="en-US" sz="1800" b="0" dirty="0">
                          <a:solidFill>
                            <a:srgbClr val="222222"/>
                          </a:solidFill>
                          <a:effectLst/>
                          <a:latin typeface="Corbel" panose="020B0503020204020204" pitchFamily="34" charset="0"/>
                          <a:cs typeface="Calibri" panose="020F0502020204030204" pitchFamily="34" charset="0"/>
                        </a:rPr>
                        <a:t> 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1" dirty="0">
                          <a:effectLst/>
                          <a:latin typeface="Corbel" panose="020B0503020204020204" pitchFamily="34" charset="0"/>
                          <a:cs typeface="Calibri" panose="020F0502020204030204" pitchFamily="34" charset="0"/>
                        </a:rPr>
                        <a:t>91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12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51</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7804001"/>
                  </a:ext>
                </a:extLst>
              </a:tr>
              <a:tr h="236728">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(RACE)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dirty="0">
                          <a:effectLst/>
                          <a:latin typeface="Corbel" panose="020B0503020204020204" pitchFamily="34" charset="0"/>
                          <a:cs typeface="Calibri" panose="020F0502020204030204" pitchFamily="34" charset="0"/>
                        </a:rPr>
                        <a:t>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54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03676851"/>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BoolQ</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dirty="0">
                          <a:effectLst/>
                          <a:latin typeface="Corbel" panose="020B0503020204020204" pitchFamily="34" charset="0"/>
                          <a:cs typeface="Calibri" panose="020F050202020403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22</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tc>
                  <a:txBody>
                    <a:bodyPr/>
                    <a:lstStyle/>
                    <a:p>
                      <a:pPr algn="ctr" rtl="0" fontAlgn="b"/>
                      <a:r>
                        <a:rPr lang="en-US" sz="1800" b="0">
                          <a:effectLst/>
                          <a:latin typeface="Corbel" panose="020B0503020204020204" pitchFamily="34" charset="0"/>
                          <a:cs typeface="Calibri" panose="020F0502020204030204" pitchFamily="34" charset="0"/>
                        </a:rPr>
                        <a:t>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4548450"/>
                  </a:ext>
                </a:extLst>
              </a:tr>
              <a:tr h="187743">
                <a:tc>
                  <a:txBody>
                    <a:bodyPr/>
                    <a:lstStyle/>
                    <a:p>
                      <a:pPr algn="l" rtl="0" fontAlgn="b"/>
                      <a:r>
                        <a:rPr lang="en-US" sz="1800" b="0" dirty="0">
                          <a:solidFill>
                            <a:srgbClr val="222222"/>
                          </a:solidFill>
                          <a:effectLst/>
                          <a:latin typeface="Corbel" panose="020B0503020204020204" pitchFamily="34" charset="0"/>
                          <a:cs typeface="Calibri" panose="020F0502020204030204" pitchFamily="34" charset="0"/>
                        </a:rPr>
                        <a:t>T5 (</a:t>
                      </a:r>
                      <a:r>
                        <a:rPr lang="en-US" sz="1800" b="0" dirty="0" err="1">
                          <a:solidFill>
                            <a:srgbClr val="222222"/>
                          </a:solidFill>
                          <a:effectLst/>
                          <a:latin typeface="Corbel" panose="020B0503020204020204" pitchFamily="34" charset="0"/>
                          <a:cs typeface="Calibri" panose="020F0502020204030204" pitchFamily="34" charset="0"/>
                        </a:rPr>
                        <a:t>NarQA</a:t>
                      </a:r>
                      <a:r>
                        <a:rPr lang="en-US" sz="1800" b="0" dirty="0">
                          <a:solidFill>
                            <a:srgbClr val="222222"/>
                          </a:solidFill>
                          <a:effectLst/>
                          <a:latin typeface="Corbel" panose="020B0503020204020204" pitchFamily="34" charset="0"/>
                          <a:cs typeface="Calibri" panose="020F0502020204030204" pitchFamily="34" charset="0"/>
                        </a:rPr>
                        <a: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2CC"/>
                    </a:solidFill>
                  </a:tcPr>
                </a:tc>
                <a:tc>
                  <a:txBody>
                    <a:bodyPr/>
                    <a:lstStyle/>
                    <a:p>
                      <a:pPr algn="ctr" rtl="0" fontAlgn="b"/>
                      <a:r>
                        <a:rPr lang="en-US" sz="1800" b="0">
                          <a:effectLst/>
                          <a:latin typeface="Corbel" panose="020B0503020204020204" pitchFamily="34" charset="0"/>
                          <a:cs typeface="Calibri" panose="020F0502020204030204" pitchFamily="34" charset="0"/>
                        </a:rPr>
                        <a:t>45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a:effectLst/>
                          <a:latin typeface="Corbel" panose="020B0503020204020204" pitchFamily="34" charset="0"/>
                          <a:cs typeface="Calibri" panose="020F0502020204030204" pitchFamily="34" charset="0"/>
                        </a:rPr>
                        <a:t>48</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0" dirty="0">
                          <a:effectLst/>
                          <a:latin typeface="Corbel" panose="020B0503020204020204" pitchFamily="34" charset="0"/>
                          <a:cs typeface="Calibri" panose="020F0502020204030204" pitchFamily="34" charset="0"/>
                        </a:rPr>
                        <a:t>47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D9D9"/>
                    </a:solidFill>
                  </a:tcPr>
                </a:tc>
                <a:extLst>
                  <a:ext uri="{0D108BD9-81ED-4DB2-BD59-A6C34878D82A}">
                    <a16:rowId xmlns:a16="http://schemas.microsoft.com/office/drawing/2014/main" val="4020083447"/>
                  </a:ext>
                </a:extLst>
              </a:tr>
              <a:tr h="187743">
                <a:tc>
                  <a:txBody>
                    <a:bodyPr/>
                    <a:lstStyle/>
                    <a:p>
                      <a:pPr algn="l" rtl="0" fontAlgn="b"/>
                      <a:r>
                        <a:rPr lang="en-US" sz="1800" b="0" dirty="0" err="1">
                          <a:solidFill>
                            <a:srgbClr val="222222"/>
                          </a:solidFill>
                          <a:effectLst/>
                          <a:latin typeface="Corbel" panose="020B0503020204020204" pitchFamily="34" charset="0"/>
                          <a:cs typeface="Calibri" panose="020F0502020204030204" pitchFamily="34" charset="0"/>
                        </a:rPr>
                        <a:t>UnifiedQA</a:t>
                      </a:r>
                      <a:endParaRPr lang="en-US" sz="1800" b="0" dirty="0">
                        <a:solidFill>
                          <a:srgbClr val="222222"/>
                        </a:solidFill>
                        <a:effectLst/>
                        <a:latin typeface="Corbel" panose="020B0503020204020204" pitchFamily="34" charset="0"/>
                        <a:cs typeface="Calibri" panose="020F0502020204030204" pitchFamily="34" charset="0"/>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B6D7A8"/>
                    </a:solidFill>
                  </a:tcPr>
                </a:tc>
                <a:tc>
                  <a:txBody>
                    <a:bodyPr/>
                    <a:lstStyle/>
                    <a:p>
                      <a:pPr algn="ctr" rtl="0" fontAlgn="b"/>
                      <a:r>
                        <a:rPr lang="en-US" sz="1800" b="0"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a:effectLst/>
                          <a:latin typeface="Corbel" panose="020B0503020204020204" pitchFamily="34" charset="0"/>
                          <a:cs typeface="Calibri" panose="020F0502020204030204" pitchFamily="34" charset="0"/>
                        </a:rPr>
                        <a:t>87</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90</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algn="ctr" rtl="0" fontAlgn="b"/>
                      <a:r>
                        <a:rPr lang="en-US" sz="1800" b="1" dirty="0">
                          <a:effectLst/>
                          <a:latin typeface="Corbel" panose="020B0503020204020204" pitchFamily="34" charset="0"/>
                          <a:cs typeface="Calibri" panose="020F0502020204030204" pitchFamily="34" charset="0"/>
                        </a:rPr>
                        <a:t>65</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644663707"/>
                  </a:ext>
                </a:extLst>
              </a:tr>
            </a:tbl>
          </a:graphicData>
        </a:graphic>
      </p:graphicFrame>
      <p:graphicFrame>
        <p:nvGraphicFramePr>
          <p:cNvPr id="7" name="Chart 6">
            <a:extLst>
              <a:ext uri="{FF2B5EF4-FFF2-40B4-BE49-F238E27FC236}">
                <a16:creationId xmlns:a16="http://schemas.microsoft.com/office/drawing/2014/main" id="{9D1E6409-8C35-F740-A858-629B38CB23F5}"/>
              </a:ext>
            </a:extLst>
          </p:cNvPr>
          <p:cNvGraphicFramePr>
            <a:graphicFrameLocks/>
          </p:cNvGraphicFramePr>
          <p:nvPr/>
        </p:nvGraphicFramePr>
        <p:xfrm>
          <a:off x="5530473" y="2174489"/>
          <a:ext cx="5912536" cy="3479824"/>
        </p:xfrm>
        <a:graphic>
          <a:graphicData uri="http://schemas.openxmlformats.org/drawingml/2006/chart">
            <c:chart xmlns:c="http://schemas.openxmlformats.org/drawingml/2006/chart" xmlns:r="http://schemas.openxmlformats.org/officeDocument/2006/relationships" r:id="rId3"/>
          </a:graphicData>
        </a:graphic>
      </p:graphicFrame>
      <p:sp>
        <p:nvSpPr>
          <p:cNvPr id="8" name="Left Brace 7">
            <a:extLst>
              <a:ext uri="{FF2B5EF4-FFF2-40B4-BE49-F238E27FC236}">
                <a16:creationId xmlns:a16="http://schemas.microsoft.com/office/drawing/2014/main" id="{4EBF1083-9587-F541-851D-6D1DD80FE0DC}"/>
              </a:ext>
            </a:extLst>
          </p:cNvPr>
          <p:cNvSpPr/>
          <p:nvPr/>
        </p:nvSpPr>
        <p:spPr>
          <a:xfrm rot="5400000">
            <a:off x="3545623" y="1082278"/>
            <a:ext cx="272142" cy="2977242"/>
          </a:xfrm>
          <a:prstGeom prst="leftBrace">
            <a:avLst>
              <a:gd name="adj1" fmla="val 132333"/>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922FA4D-15AB-F54C-A6A5-56359A3F391D}"/>
              </a:ext>
            </a:extLst>
          </p:cNvPr>
          <p:cNvSpPr txBox="1"/>
          <p:nvPr/>
        </p:nvSpPr>
        <p:spPr>
          <a:xfrm>
            <a:off x="2231174" y="2083826"/>
            <a:ext cx="2884714" cy="369332"/>
          </a:xfrm>
          <a:prstGeom prst="rect">
            <a:avLst/>
          </a:prstGeom>
          <a:solidFill>
            <a:schemeClr val="bg1"/>
          </a:solidFill>
        </p:spPr>
        <p:txBody>
          <a:bodyPr wrap="square" rtlCol="0">
            <a:spAutoFit/>
          </a:bodyPr>
          <a:lstStyle/>
          <a:p>
            <a:pPr algn="ctr"/>
            <a:r>
              <a:rPr lang="en-US" dirty="0">
                <a:solidFill>
                  <a:srgbClr val="FF0000"/>
                </a:solidFill>
              </a:rPr>
              <a:t>evaluation sets</a:t>
            </a:r>
          </a:p>
        </p:txBody>
      </p:sp>
      <p:sp>
        <p:nvSpPr>
          <p:cNvPr id="10" name="Slide Number Placeholder 9">
            <a:extLst>
              <a:ext uri="{FF2B5EF4-FFF2-40B4-BE49-F238E27FC236}">
                <a16:creationId xmlns:a16="http://schemas.microsoft.com/office/drawing/2014/main" id="{9617D96A-75B7-0849-9A9E-926915C5398D}"/>
              </a:ext>
            </a:extLst>
          </p:cNvPr>
          <p:cNvSpPr>
            <a:spLocks noGrp="1"/>
          </p:cNvSpPr>
          <p:nvPr>
            <p:ph type="sldNum" sz="quarter" idx="10"/>
          </p:nvPr>
        </p:nvSpPr>
        <p:spPr/>
        <p:txBody>
          <a:bodyPr/>
          <a:lstStyle/>
          <a:p>
            <a:pPr>
              <a:defRPr/>
            </a:pPr>
            <a:fld id="{0121240C-47AF-2F4D-83B3-CC3EDF50F794}" type="slidenum">
              <a:rPr lang="en-US" smtClean="0"/>
              <a:pPr>
                <a:defRPr/>
              </a:pPr>
              <a:t>79</a:t>
            </a:fld>
            <a:endParaRPr lang="en-US" dirty="0"/>
          </a:p>
        </p:txBody>
      </p:sp>
    </p:spTree>
    <p:extLst>
      <p:ext uri="{BB962C8B-B14F-4D97-AF65-F5344CB8AC3E}">
        <p14:creationId xmlns:p14="http://schemas.microsoft.com/office/powerpoint/2010/main" val="158226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500"/>
                                        <p:tgtEl>
                                          <p:spTgt spid="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Talk</a:t>
            </a:r>
          </a:p>
        </p:txBody>
      </p:sp>
      <p:sp>
        <p:nvSpPr>
          <p:cNvPr id="3" name="Content Placeholder 2"/>
          <p:cNvSpPr>
            <a:spLocks noGrp="1"/>
          </p:cNvSpPr>
          <p:nvPr>
            <p:ph idx="1"/>
          </p:nvPr>
        </p:nvSpPr>
        <p:spPr>
          <a:prstGeom prst="roundRect">
            <a:avLst/>
          </a:prstGeom>
          <a:solidFill>
            <a:schemeClr val="tx2">
              <a:lumMod val="20000"/>
              <a:lumOff val="80000"/>
            </a:schemeClr>
          </a:solidFill>
        </p:spPr>
        <p:txBody>
          <a:bodyPr lIns="365760">
            <a:normAutofit/>
          </a:bodyPr>
          <a:lstStyle/>
          <a:p>
            <a:pPr marL="0" indent="0">
              <a:lnSpc>
                <a:spcPct val="100000"/>
              </a:lnSpc>
              <a:buNone/>
            </a:pPr>
            <a:r>
              <a:rPr lang="en-US" dirty="0"/>
              <a:t>▣</a:t>
            </a:r>
            <a:r>
              <a:rPr lang="en-US" b="1" dirty="0"/>
              <a:t> </a:t>
            </a:r>
            <a:r>
              <a:rPr lang="en-US" dirty="0"/>
              <a:t>Introduction</a:t>
            </a:r>
          </a:p>
          <a:p>
            <a:pPr marL="0" indent="0">
              <a:lnSpc>
                <a:spcPct val="100000"/>
              </a:lnSpc>
              <a:buNone/>
            </a:pPr>
            <a:endParaRPr lang="en-US" b="1" dirty="0"/>
          </a:p>
          <a:p>
            <a:pPr marL="0" indent="0">
              <a:lnSpc>
                <a:spcPct val="100000"/>
              </a:lnSpc>
              <a:buNone/>
            </a:pPr>
            <a:r>
              <a:rPr lang="en-US" dirty="0"/>
              <a:t>▢</a:t>
            </a:r>
            <a:r>
              <a:rPr lang="en-US" b="1" dirty="0"/>
              <a:t> </a:t>
            </a:r>
            <a:r>
              <a:rPr lang="en-US" dirty="0"/>
              <a:t>Transfer Across Formats</a:t>
            </a:r>
          </a:p>
          <a:p>
            <a:pPr marL="0" indent="0">
              <a:lnSpc>
                <a:spcPct val="100000"/>
              </a:lnSpc>
              <a:buNone/>
            </a:pPr>
            <a:endParaRPr lang="en-US" b="1" dirty="0"/>
          </a:p>
          <a:p>
            <a:pPr marL="0" indent="0">
              <a:lnSpc>
                <a:spcPct val="100000"/>
              </a:lnSpc>
              <a:buNone/>
            </a:pPr>
            <a:r>
              <a:rPr lang="en-US" dirty="0"/>
              <a:t>▢ Generalization to Unseen Tasks</a:t>
            </a:r>
          </a:p>
          <a:p>
            <a:pPr marL="0" indent="0">
              <a:lnSpc>
                <a:spcPct val="100000"/>
              </a:lnSpc>
              <a:buNone/>
            </a:pPr>
            <a:endParaRPr lang="en-US" b="1" dirty="0"/>
          </a:p>
          <a:p>
            <a:pPr marL="0" indent="0">
              <a:lnSpc>
                <a:spcPct val="100000"/>
              </a:lnSpc>
              <a:buNone/>
            </a:pPr>
            <a:r>
              <a:rPr lang="en-US" dirty="0"/>
              <a:t>▢</a:t>
            </a:r>
            <a:r>
              <a:rPr lang="en-US" b="1" dirty="0"/>
              <a:t> </a:t>
            </a:r>
            <a:r>
              <a:rPr lang="en-US" dirty="0"/>
              <a:t>Big Picture</a:t>
            </a:r>
          </a:p>
        </p:txBody>
      </p:sp>
      <p:sp>
        <p:nvSpPr>
          <p:cNvPr id="4" name="Slide Number Placeholder 3"/>
          <p:cNvSpPr>
            <a:spLocks noGrp="1"/>
          </p:cNvSpPr>
          <p:nvPr>
            <p:ph type="sldNum" sz="quarter" idx="4294967295"/>
          </p:nvPr>
        </p:nvSpPr>
        <p:spPr>
          <a:xfrm>
            <a:off x="9448800" y="62706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700" i="0" kern="1200">
                <a:solidFill>
                  <a:schemeClr val="tx1">
                    <a:tint val="75000"/>
                  </a:schemeClr>
                </a:solidFill>
                <a:latin typeface="Merriweather Sans" charset="0"/>
                <a:ea typeface="Merriweather Sans" charset="0"/>
                <a:cs typeface="Merriweather Sans"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4B35C-345F-9846-8E6A-29269C850829}" type="slidenum">
              <a:rPr lang="en-US" smtClean="0"/>
              <a:pPr/>
              <a:t>8</a:t>
            </a:fld>
            <a:endParaRPr lang="en-US"/>
          </a:p>
        </p:txBody>
      </p:sp>
      <p:pic>
        <p:nvPicPr>
          <p:cNvPr id="12" name="Google Shape;795;p81">
            <a:extLst>
              <a:ext uri="{FF2B5EF4-FFF2-40B4-BE49-F238E27FC236}">
                <a16:creationId xmlns:a16="http://schemas.microsoft.com/office/drawing/2014/main" id="{7116C2AD-34B4-0443-AF14-9ABF1E0EB8C7}"/>
              </a:ext>
            </a:extLst>
          </p:cNvPr>
          <p:cNvPicPr preferRelativeResize="0"/>
          <p:nvPr/>
        </p:nvPicPr>
        <p:blipFill>
          <a:blip r:embed="rId3">
            <a:alphaModFix/>
          </a:blip>
          <a:stretch>
            <a:fillRect/>
          </a:stretch>
        </p:blipFill>
        <p:spPr>
          <a:xfrm>
            <a:off x="8905350" y="1898226"/>
            <a:ext cx="1915050" cy="1915050"/>
          </a:xfrm>
          <a:prstGeom prst="rect">
            <a:avLst/>
          </a:prstGeom>
          <a:noFill/>
          <a:ln>
            <a:noFill/>
          </a:ln>
        </p:spPr>
      </p:pic>
    </p:spTree>
    <p:extLst>
      <p:ext uri="{BB962C8B-B14F-4D97-AF65-F5344CB8AC3E}">
        <p14:creationId xmlns:p14="http://schemas.microsoft.com/office/powerpoint/2010/main" val="3790329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B0F30-A8D5-F94C-A7C6-893FF89B2EC6}"/>
              </a:ext>
            </a:extLst>
          </p:cNvPr>
          <p:cNvSpPr>
            <a:spLocks noGrp="1"/>
          </p:cNvSpPr>
          <p:nvPr>
            <p:ph idx="1"/>
          </p:nvPr>
        </p:nvSpPr>
        <p:spPr/>
        <p:txBody>
          <a:bodyPr/>
          <a:lstStyle/>
          <a:p>
            <a:r>
              <a:rPr lang="en-US" dirty="0"/>
              <a:t>Is there a value in using </a:t>
            </a:r>
            <a:r>
              <a:rPr lang="en-US" dirty="0" err="1"/>
              <a:t>UnifiedQA</a:t>
            </a:r>
            <a:r>
              <a:rPr lang="en-US" dirty="0"/>
              <a:t> as a starting point for fine-tuning?</a:t>
            </a:r>
          </a:p>
          <a:p>
            <a:endParaRPr lang="en-US" dirty="0"/>
          </a:p>
        </p:txBody>
      </p:sp>
      <p:sp>
        <p:nvSpPr>
          <p:cNvPr id="12" name="TextBox 11">
            <a:extLst>
              <a:ext uri="{FF2B5EF4-FFF2-40B4-BE49-F238E27FC236}">
                <a16:creationId xmlns:a16="http://schemas.microsoft.com/office/drawing/2014/main" id="{45D0358D-3E08-A840-B972-F7254ABB27E2}"/>
              </a:ext>
            </a:extLst>
          </p:cNvPr>
          <p:cNvSpPr txBox="1"/>
          <p:nvPr/>
        </p:nvSpPr>
        <p:spPr>
          <a:xfrm>
            <a:off x="4495487" y="2536119"/>
            <a:ext cx="418769" cy="3693319"/>
          </a:xfrm>
          <a:prstGeom prst="rect">
            <a:avLst/>
          </a:prstGeom>
          <a:noFill/>
        </p:spPr>
        <p:txBody>
          <a:bodyPr wrap="none" rtlCol="0" anchor="ctr" anchorCtr="0">
            <a:spAutoFit/>
          </a:bodyPr>
          <a:lstStyle/>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65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55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45</a:t>
            </a:r>
          </a:p>
          <a:p>
            <a:pPr algn="r"/>
            <a:endParaRPr lang="en-US" dirty="0">
              <a:latin typeface="Merriweather Sans" panose="02000503060000020004" pitchFamily="2" charset="77"/>
            </a:endParaRPr>
          </a:p>
          <a:p>
            <a:pPr algn="r"/>
            <a:endParaRPr lang="en-US" dirty="0">
              <a:latin typeface="Merriweather Sans" panose="02000503060000020004" pitchFamily="2" charset="77"/>
            </a:endParaRPr>
          </a:p>
          <a:p>
            <a:pPr algn="r"/>
            <a:r>
              <a:rPr lang="en-US" dirty="0">
                <a:latin typeface="Merriweather Sans" panose="02000503060000020004" pitchFamily="2" charset="77"/>
              </a:rPr>
              <a:t>35</a:t>
            </a:r>
          </a:p>
        </p:txBody>
      </p:sp>
      <p:cxnSp>
        <p:nvCxnSpPr>
          <p:cNvPr id="16" name="Straight Connector 15">
            <a:extLst>
              <a:ext uri="{FF2B5EF4-FFF2-40B4-BE49-F238E27FC236}">
                <a16:creationId xmlns:a16="http://schemas.microsoft.com/office/drawing/2014/main" id="{931AEF81-4193-574F-952A-CB3A4329CEF3}"/>
              </a:ext>
            </a:extLst>
          </p:cNvPr>
          <p:cNvCxnSpPr>
            <a:cxnSpLocks/>
          </p:cNvCxnSpPr>
          <p:nvPr/>
        </p:nvCxnSpPr>
        <p:spPr>
          <a:xfrm>
            <a:off x="4881435" y="6051435"/>
            <a:ext cx="620061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2EF219-FFA4-B04A-869C-DC596A4343E4}"/>
              </a:ext>
            </a:extLst>
          </p:cNvPr>
          <p:cNvSpPr/>
          <p:nvPr/>
        </p:nvSpPr>
        <p:spPr>
          <a:xfrm>
            <a:off x="5901943" y="3066587"/>
            <a:ext cx="722842" cy="2977969"/>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093C52-DF90-0F4D-AAAE-5A8FD8A50BF7}"/>
              </a:ext>
            </a:extLst>
          </p:cNvPr>
          <p:cNvSpPr txBox="1"/>
          <p:nvPr/>
        </p:nvSpPr>
        <p:spPr>
          <a:xfrm>
            <a:off x="1389183" y="4817081"/>
            <a:ext cx="2114681" cy="369332"/>
          </a:xfrm>
          <a:prstGeom prst="rect">
            <a:avLst/>
          </a:prstGeom>
          <a:noFill/>
        </p:spPr>
        <p:txBody>
          <a:bodyPr wrap="none" rtlCol="0">
            <a:spAutoFit/>
          </a:bodyPr>
          <a:lstStyle/>
          <a:p>
            <a:pPr algn="ctr"/>
            <a:r>
              <a:rPr lang="en-US" dirty="0"/>
              <a:t>Fine-tuned on BART</a:t>
            </a:r>
            <a:endParaRPr lang="en-US" dirty="0">
              <a:latin typeface="Merriweather Sans" panose="02000503060000020004" pitchFamily="2" charset="77"/>
            </a:endParaRPr>
          </a:p>
        </p:txBody>
      </p:sp>
      <p:sp>
        <p:nvSpPr>
          <p:cNvPr id="31" name="TextBox 30">
            <a:extLst>
              <a:ext uri="{FF2B5EF4-FFF2-40B4-BE49-F238E27FC236}">
                <a16:creationId xmlns:a16="http://schemas.microsoft.com/office/drawing/2014/main" id="{1BFF99D0-A010-9D44-A9A6-9805AB26DBDB}"/>
              </a:ext>
            </a:extLst>
          </p:cNvPr>
          <p:cNvSpPr txBox="1"/>
          <p:nvPr/>
        </p:nvSpPr>
        <p:spPr>
          <a:xfrm>
            <a:off x="1024575" y="5883364"/>
            <a:ext cx="2834430" cy="646331"/>
          </a:xfrm>
          <a:prstGeom prst="rect">
            <a:avLst/>
          </a:prstGeom>
          <a:noFill/>
        </p:spPr>
        <p:txBody>
          <a:bodyPr wrap="none" rtlCol="0">
            <a:spAutoFit/>
          </a:bodyPr>
          <a:lstStyle/>
          <a:p>
            <a:pPr algn="ctr"/>
            <a:r>
              <a:rPr lang="en-US" dirty="0"/>
              <a:t>Fine-tuned </a:t>
            </a:r>
            <a:br>
              <a:rPr lang="en-US" dirty="0"/>
            </a:br>
            <a:r>
              <a:rPr lang="en-US" dirty="0" err="1"/>
              <a:t>UnifiedQA</a:t>
            </a:r>
            <a:r>
              <a:rPr lang="en-US" dirty="0"/>
              <a:t> (based on BART)</a:t>
            </a:r>
            <a:endParaRPr lang="en-US" b="1" dirty="0">
              <a:solidFill>
                <a:srgbClr val="FF0000"/>
              </a:solidFill>
              <a:latin typeface="Merriweather Sans" panose="02000503060000020004" pitchFamily="2" charset="77"/>
            </a:endParaRPr>
          </a:p>
        </p:txBody>
      </p:sp>
      <p:sp>
        <p:nvSpPr>
          <p:cNvPr id="32" name="Rectangle 31">
            <a:extLst>
              <a:ext uri="{FF2B5EF4-FFF2-40B4-BE49-F238E27FC236}">
                <a16:creationId xmlns:a16="http://schemas.microsoft.com/office/drawing/2014/main" id="{1A272525-DAD5-8A44-97CA-73798E04A149}"/>
              </a:ext>
            </a:extLst>
          </p:cNvPr>
          <p:cNvSpPr/>
          <p:nvPr/>
        </p:nvSpPr>
        <p:spPr>
          <a:xfrm>
            <a:off x="1737876" y="4242243"/>
            <a:ext cx="1363154" cy="617585"/>
          </a:xfrm>
          <a:prstGeom prst="rect">
            <a:avLst/>
          </a:prstGeom>
          <a:solidFill>
            <a:srgbClr val="5C9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1315D7-E384-DA49-A4AF-FDA96009E251}"/>
              </a:ext>
            </a:extLst>
          </p:cNvPr>
          <p:cNvSpPr/>
          <p:nvPr/>
        </p:nvSpPr>
        <p:spPr>
          <a:xfrm>
            <a:off x="1748150" y="5298072"/>
            <a:ext cx="1363154" cy="617585"/>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4F404C0-DCA0-2443-8B7D-C833F1A5DD90}"/>
              </a:ext>
            </a:extLst>
          </p:cNvPr>
          <p:cNvSpPr/>
          <p:nvPr/>
        </p:nvSpPr>
        <p:spPr>
          <a:xfrm>
            <a:off x="5141443" y="3323066"/>
            <a:ext cx="722842" cy="2721490"/>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202B2A3-4143-7D46-BEF0-3B0F828D7F86}"/>
              </a:ext>
            </a:extLst>
          </p:cNvPr>
          <p:cNvSpPr txBox="1"/>
          <p:nvPr/>
        </p:nvSpPr>
        <p:spPr>
          <a:xfrm>
            <a:off x="5130292" y="335521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66</a:t>
            </a:r>
          </a:p>
        </p:txBody>
      </p:sp>
      <p:sp>
        <p:nvSpPr>
          <p:cNvPr id="5" name="Title 4">
            <a:extLst>
              <a:ext uri="{FF2B5EF4-FFF2-40B4-BE49-F238E27FC236}">
                <a16:creationId xmlns:a16="http://schemas.microsoft.com/office/drawing/2014/main" id="{3E5C1185-1A59-8943-8E87-DD90D0E5B715}"/>
              </a:ext>
            </a:extLst>
          </p:cNvPr>
          <p:cNvSpPr>
            <a:spLocks noGrp="1"/>
          </p:cNvSpPr>
          <p:nvPr>
            <p:ph type="title"/>
          </p:nvPr>
        </p:nvSpPr>
        <p:spPr/>
        <p:txBody>
          <a:bodyPr/>
          <a:lstStyle/>
          <a:p>
            <a:r>
              <a:rPr lang="en-US" dirty="0"/>
              <a:t>Fine-tuning on </a:t>
            </a:r>
            <a:r>
              <a:rPr lang="en-US" dirty="0" err="1"/>
              <a:t>UnifiedQA</a:t>
            </a:r>
            <a:r>
              <a:rPr lang="en-US" dirty="0"/>
              <a:t> </a:t>
            </a:r>
          </a:p>
        </p:txBody>
      </p:sp>
      <p:sp>
        <p:nvSpPr>
          <p:cNvPr id="49" name="TextBox 48">
            <a:extLst>
              <a:ext uri="{FF2B5EF4-FFF2-40B4-BE49-F238E27FC236}">
                <a16:creationId xmlns:a16="http://schemas.microsoft.com/office/drawing/2014/main" id="{BAC344EE-C9EA-6C4E-A502-0EC1CDE3DFB8}"/>
              </a:ext>
            </a:extLst>
          </p:cNvPr>
          <p:cNvSpPr txBox="1"/>
          <p:nvPr/>
        </p:nvSpPr>
        <p:spPr>
          <a:xfrm>
            <a:off x="5901943" y="304735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70</a:t>
            </a:r>
          </a:p>
        </p:txBody>
      </p:sp>
      <p:sp>
        <p:nvSpPr>
          <p:cNvPr id="58" name="Rectangle 57">
            <a:extLst>
              <a:ext uri="{FF2B5EF4-FFF2-40B4-BE49-F238E27FC236}">
                <a16:creationId xmlns:a16="http://schemas.microsoft.com/office/drawing/2014/main" id="{D594139F-EADC-E44D-9442-10A2DC2F4BAC}"/>
              </a:ext>
            </a:extLst>
          </p:cNvPr>
          <p:cNvSpPr/>
          <p:nvPr/>
        </p:nvSpPr>
        <p:spPr>
          <a:xfrm>
            <a:off x="7909372" y="4505100"/>
            <a:ext cx="722842" cy="1523578"/>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158EE8BE-27FA-A346-B849-1CF7B2E29F35}"/>
              </a:ext>
            </a:extLst>
          </p:cNvPr>
          <p:cNvSpPr/>
          <p:nvPr/>
        </p:nvSpPr>
        <p:spPr>
          <a:xfrm>
            <a:off x="7148872" y="5477231"/>
            <a:ext cx="722842" cy="551445"/>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5DEA883-B5EF-6343-ACB8-6235CF70FB6F}"/>
              </a:ext>
            </a:extLst>
          </p:cNvPr>
          <p:cNvSpPr txBox="1"/>
          <p:nvPr/>
        </p:nvSpPr>
        <p:spPr>
          <a:xfrm>
            <a:off x="7144529" y="5521094"/>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40</a:t>
            </a:r>
          </a:p>
        </p:txBody>
      </p:sp>
      <p:sp>
        <p:nvSpPr>
          <p:cNvPr id="61" name="TextBox 60">
            <a:extLst>
              <a:ext uri="{FF2B5EF4-FFF2-40B4-BE49-F238E27FC236}">
                <a16:creationId xmlns:a16="http://schemas.microsoft.com/office/drawing/2014/main" id="{DEB71D89-2858-4F41-9611-4C5F7DC97A8A}"/>
              </a:ext>
            </a:extLst>
          </p:cNvPr>
          <p:cNvSpPr txBox="1"/>
          <p:nvPr/>
        </p:nvSpPr>
        <p:spPr>
          <a:xfrm>
            <a:off x="7887070" y="4499145"/>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55</a:t>
            </a:r>
          </a:p>
        </p:txBody>
      </p:sp>
      <p:sp>
        <p:nvSpPr>
          <p:cNvPr id="62" name="Rectangle 61">
            <a:extLst>
              <a:ext uri="{FF2B5EF4-FFF2-40B4-BE49-F238E27FC236}">
                <a16:creationId xmlns:a16="http://schemas.microsoft.com/office/drawing/2014/main" id="{C06CEE90-88D1-2E4E-86E0-EA521C15FBF1}"/>
              </a:ext>
            </a:extLst>
          </p:cNvPr>
          <p:cNvSpPr/>
          <p:nvPr/>
        </p:nvSpPr>
        <p:spPr>
          <a:xfrm>
            <a:off x="9960600" y="3724547"/>
            <a:ext cx="722842" cy="2315736"/>
          </a:xfrm>
          <a:prstGeom prst="rect">
            <a:avLst/>
          </a:prstGeom>
          <a:solidFill>
            <a:srgbClr val="1E6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D7D1ACF0-9436-BF4A-823E-860B54F4E908}"/>
              </a:ext>
            </a:extLst>
          </p:cNvPr>
          <p:cNvSpPr/>
          <p:nvPr/>
        </p:nvSpPr>
        <p:spPr>
          <a:xfrm>
            <a:off x="9200100" y="3886167"/>
            <a:ext cx="722842" cy="2154117"/>
          </a:xfrm>
          <a:prstGeom prst="rect">
            <a:avLst/>
          </a:prstGeom>
          <a:solidFill>
            <a:srgbClr val="5E9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B91E95-4B7B-CC43-BA9D-42AC1DDA9A94}"/>
              </a:ext>
            </a:extLst>
          </p:cNvPr>
          <p:cNvSpPr txBox="1"/>
          <p:nvPr/>
        </p:nvSpPr>
        <p:spPr>
          <a:xfrm>
            <a:off x="9196627" y="3909898"/>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63</a:t>
            </a:r>
          </a:p>
        </p:txBody>
      </p:sp>
      <p:sp>
        <p:nvSpPr>
          <p:cNvPr id="65" name="TextBox 64">
            <a:extLst>
              <a:ext uri="{FF2B5EF4-FFF2-40B4-BE49-F238E27FC236}">
                <a16:creationId xmlns:a16="http://schemas.microsoft.com/office/drawing/2014/main" id="{86691C9D-BD59-8048-A801-4767FB6FD6EB}"/>
              </a:ext>
            </a:extLst>
          </p:cNvPr>
          <p:cNvSpPr txBox="1"/>
          <p:nvPr/>
        </p:nvSpPr>
        <p:spPr>
          <a:xfrm>
            <a:off x="9938298" y="3739779"/>
            <a:ext cx="722842" cy="369332"/>
          </a:xfrm>
          <a:prstGeom prst="rect">
            <a:avLst/>
          </a:prstGeom>
          <a:noFill/>
        </p:spPr>
        <p:txBody>
          <a:bodyPr wrap="square" rtlCol="0">
            <a:spAutoFit/>
          </a:bodyPr>
          <a:lstStyle/>
          <a:p>
            <a:pPr algn="ctr"/>
            <a:r>
              <a:rPr lang="en-US" b="1" dirty="0">
                <a:solidFill>
                  <a:schemeClr val="bg1"/>
                </a:solidFill>
                <a:latin typeface="Merriweather Sans" panose="02000503060000020004" pitchFamily="2" charset="77"/>
              </a:rPr>
              <a:t>64</a:t>
            </a:r>
          </a:p>
        </p:txBody>
      </p:sp>
      <p:sp>
        <p:nvSpPr>
          <p:cNvPr id="6" name="Rectangle 5">
            <a:extLst>
              <a:ext uri="{FF2B5EF4-FFF2-40B4-BE49-F238E27FC236}">
                <a16:creationId xmlns:a16="http://schemas.microsoft.com/office/drawing/2014/main" id="{72C1D6CB-241D-8742-8C7A-0231E60EEE6B}"/>
              </a:ext>
            </a:extLst>
          </p:cNvPr>
          <p:cNvSpPr/>
          <p:nvPr/>
        </p:nvSpPr>
        <p:spPr>
          <a:xfrm>
            <a:off x="5479420" y="6070309"/>
            <a:ext cx="750526" cy="369332"/>
          </a:xfrm>
          <a:prstGeom prst="rect">
            <a:avLst/>
          </a:prstGeom>
        </p:spPr>
        <p:txBody>
          <a:bodyPr wrap="none">
            <a:spAutoFit/>
          </a:bodyPr>
          <a:lstStyle/>
          <a:p>
            <a:r>
              <a:rPr lang="en-US" dirty="0">
                <a:latin typeface="Merriweather Sans" panose="02000503060000020004" pitchFamily="2" charset="77"/>
              </a:rPr>
              <a:t>OBQA</a:t>
            </a:r>
            <a:endParaRPr lang="en-US" dirty="0"/>
          </a:p>
        </p:txBody>
      </p:sp>
      <p:sp>
        <p:nvSpPr>
          <p:cNvPr id="66" name="Rectangle 65">
            <a:extLst>
              <a:ext uri="{FF2B5EF4-FFF2-40B4-BE49-F238E27FC236}">
                <a16:creationId xmlns:a16="http://schemas.microsoft.com/office/drawing/2014/main" id="{0C8AD106-ED84-054C-B1FE-34C37CD38912}"/>
              </a:ext>
            </a:extLst>
          </p:cNvPr>
          <p:cNvSpPr/>
          <p:nvPr/>
        </p:nvSpPr>
        <p:spPr>
          <a:xfrm>
            <a:off x="7405591" y="6074388"/>
            <a:ext cx="1124026" cy="369332"/>
          </a:xfrm>
          <a:prstGeom prst="rect">
            <a:avLst/>
          </a:prstGeom>
        </p:spPr>
        <p:txBody>
          <a:bodyPr wrap="none">
            <a:spAutoFit/>
          </a:bodyPr>
          <a:lstStyle/>
          <a:p>
            <a:r>
              <a:rPr lang="en-US" dirty="0"/>
              <a:t>ARC-</a:t>
            </a:r>
            <a:r>
              <a:rPr lang="en-US" dirty="0" err="1"/>
              <a:t>chall</a:t>
            </a:r>
            <a:endParaRPr lang="en-US" dirty="0"/>
          </a:p>
        </p:txBody>
      </p:sp>
      <p:sp>
        <p:nvSpPr>
          <p:cNvPr id="67" name="Rectangle 66">
            <a:extLst>
              <a:ext uri="{FF2B5EF4-FFF2-40B4-BE49-F238E27FC236}">
                <a16:creationId xmlns:a16="http://schemas.microsoft.com/office/drawing/2014/main" id="{8F3FAE3B-3D92-A949-8A12-0C491857F2C6}"/>
              </a:ext>
            </a:extLst>
          </p:cNvPr>
          <p:cNvSpPr/>
          <p:nvPr/>
        </p:nvSpPr>
        <p:spPr>
          <a:xfrm>
            <a:off x="9002502" y="6070309"/>
            <a:ext cx="1863011" cy="369332"/>
          </a:xfrm>
          <a:prstGeom prst="rect">
            <a:avLst/>
          </a:prstGeom>
        </p:spPr>
        <p:txBody>
          <a:bodyPr wrap="none">
            <a:spAutoFit/>
          </a:bodyPr>
          <a:lstStyle/>
          <a:p>
            <a:r>
              <a:rPr lang="en-US" dirty="0" err="1">
                <a:latin typeface="Merriweather Sans" panose="02000503060000020004" pitchFamily="2" charset="77"/>
              </a:rPr>
              <a:t>CommonsenseQA</a:t>
            </a:r>
            <a:endParaRPr lang="en-US" dirty="0"/>
          </a:p>
        </p:txBody>
      </p:sp>
      <p:sp>
        <p:nvSpPr>
          <p:cNvPr id="29" name="Rectangle 28">
            <a:extLst>
              <a:ext uri="{FF2B5EF4-FFF2-40B4-BE49-F238E27FC236}">
                <a16:creationId xmlns:a16="http://schemas.microsoft.com/office/drawing/2014/main" id="{75F15BB2-896F-FB41-AEED-6B0033AAE8BA}"/>
              </a:ext>
            </a:extLst>
          </p:cNvPr>
          <p:cNvSpPr/>
          <p:nvPr/>
        </p:nvSpPr>
        <p:spPr>
          <a:xfrm>
            <a:off x="5287609" y="6461737"/>
            <a:ext cx="5674039" cy="523220"/>
          </a:xfrm>
          <a:prstGeom prst="rect">
            <a:avLst/>
          </a:prstGeom>
        </p:spPr>
        <p:txBody>
          <a:bodyPr wrap="square">
            <a:spAutoFit/>
          </a:bodyPr>
          <a:lstStyle/>
          <a:p>
            <a:r>
              <a:rPr lang="en-US" sz="1400" dirty="0">
                <a:solidFill>
                  <a:schemeClr val="bg1">
                    <a:lumMod val="50000"/>
                  </a:schemeClr>
                </a:solidFill>
              </a:rPr>
              <a:t>[</a:t>
            </a:r>
            <a:r>
              <a:rPr lang="en-US" sz="1400" dirty="0" err="1">
                <a:solidFill>
                  <a:schemeClr val="bg1">
                    <a:lumMod val="50000"/>
                  </a:schemeClr>
                </a:solidFill>
              </a:rPr>
              <a:t>Khot</a:t>
            </a:r>
            <a:r>
              <a:rPr lang="en-US" sz="1400" dirty="0">
                <a:solidFill>
                  <a:schemeClr val="bg1">
                    <a:lumMod val="50000"/>
                  </a:schemeClr>
                </a:solidFill>
              </a:rPr>
              <a:t> et al. 19]	      [Clark et al. 18] 	        [Talmor et al. 19]</a:t>
            </a:r>
          </a:p>
          <a:p>
            <a:endParaRPr lang="en-US" sz="1400" dirty="0">
              <a:solidFill>
                <a:schemeClr val="bg1">
                  <a:lumMod val="50000"/>
                </a:schemeClr>
              </a:solidFill>
            </a:endParaRPr>
          </a:p>
        </p:txBody>
      </p:sp>
      <p:sp>
        <p:nvSpPr>
          <p:cNvPr id="3" name="Slide Number Placeholder 2">
            <a:extLst>
              <a:ext uri="{FF2B5EF4-FFF2-40B4-BE49-F238E27FC236}">
                <a16:creationId xmlns:a16="http://schemas.microsoft.com/office/drawing/2014/main" id="{6607A989-A3CF-6542-B046-9494233AC5D3}"/>
              </a:ext>
            </a:extLst>
          </p:cNvPr>
          <p:cNvSpPr>
            <a:spLocks noGrp="1"/>
          </p:cNvSpPr>
          <p:nvPr>
            <p:ph type="sldNum" sz="quarter" idx="10"/>
          </p:nvPr>
        </p:nvSpPr>
        <p:spPr/>
        <p:txBody>
          <a:bodyPr/>
          <a:lstStyle/>
          <a:p>
            <a:pPr>
              <a:defRPr/>
            </a:pPr>
            <a:fld id="{0121240C-47AF-2F4D-83B3-CC3EDF50F794}" type="slidenum">
              <a:rPr lang="en-US" smtClean="0"/>
              <a:pPr>
                <a:defRPr/>
              </a:pPr>
              <a:t>80</a:t>
            </a:fld>
            <a:endParaRPr lang="en-US" dirty="0"/>
          </a:p>
        </p:txBody>
      </p:sp>
    </p:spTree>
    <p:extLst>
      <p:ext uri="{BB962C8B-B14F-4D97-AF65-F5344CB8AC3E}">
        <p14:creationId xmlns:p14="http://schemas.microsoft.com/office/powerpoint/2010/main" val="1654889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25B7-3841-8B45-A72E-A1A226D55400}"/>
              </a:ext>
            </a:extLst>
          </p:cNvPr>
          <p:cNvSpPr>
            <a:spLocks noGrp="1"/>
          </p:cNvSpPr>
          <p:nvPr>
            <p:ph type="title"/>
          </p:nvPr>
        </p:nvSpPr>
        <p:spPr/>
        <p:txBody>
          <a:bodyPr/>
          <a:lstStyle/>
          <a:p>
            <a:r>
              <a:rPr lang="en-US" dirty="0"/>
              <a:t>Methodological Issue: Data Leakage</a:t>
            </a:r>
          </a:p>
        </p:txBody>
      </p:sp>
      <p:sp>
        <p:nvSpPr>
          <p:cNvPr id="3" name="Content Placeholder 2">
            <a:extLst>
              <a:ext uri="{FF2B5EF4-FFF2-40B4-BE49-F238E27FC236}">
                <a16:creationId xmlns:a16="http://schemas.microsoft.com/office/drawing/2014/main" id="{0D6E1279-E814-E84A-B3A2-ECF6A46E7D65}"/>
              </a:ext>
            </a:extLst>
          </p:cNvPr>
          <p:cNvSpPr>
            <a:spLocks noGrp="1"/>
          </p:cNvSpPr>
          <p:nvPr>
            <p:ph idx="1"/>
          </p:nvPr>
        </p:nvSpPr>
        <p:spPr/>
        <p:txBody>
          <a:bodyPr/>
          <a:lstStyle/>
          <a:p>
            <a:r>
              <a:rPr lang="en-US" i="1" dirty="0"/>
              <a:t>“have you done some studies on overlap across datasets?”</a:t>
            </a:r>
          </a:p>
          <a:p>
            <a:endParaRPr lang="en-US" dirty="0"/>
          </a:p>
          <a:p>
            <a:pPr lvl="1"/>
            <a:r>
              <a:rPr lang="en-US" b="1" dirty="0"/>
              <a:t>Easy answer:</a:t>
            </a:r>
            <a:r>
              <a:rPr lang="en-US" dirty="0"/>
              <a:t> </a:t>
            </a:r>
          </a:p>
          <a:p>
            <a:pPr lvl="2"/>
            <a:r>
              <a:rPr lang="en-US" dirty="0"/>
              <a:t>not much surface-form overlap between the datasets. </a:t>
            </a:r>
          </a:p>
          <a:p>
            <a:pPr lvl="1"/>
            <a:endParaRPr lang="en-US" dirty="0"/>
          </a:p>
          <a:p>
            <a:pPr lvl="1"/>
            <a:r>
              <a:rPr lang="en-US" b="1" dirty="0"/>
              <a:t>Nuanced/ difficult answer:</a:t>
            </a:r>
            <a:r>
              <a:rPr lang="en-US" dirty="0"/>
              <a:t> </a:t>
            </a:r>
          </a:p>
          <a:p>
            <a:pPr lvl="2"/>
            <a:r>
              <a:rPr lang="en-US" dirty="0"/>
              <a:t>more data (especially during pre-training) increases  the chances of (indirect) leakage. </a:t>
            </a:r>
          </a:p>
        </p:txBody>
      </p:sp>
      <p:sp>
        <p:nvSpPr>
          <p:cNvPr id="4" name="Slide Number Placeholder 3">
            <a:extLst>
              <a:ext uri="{FF2B5EF4-FFF2-40B4-BE49-F238E27FC236}">
                <a16:creationId xmlns:a16="http://schemas.microsoft.com/office/drawing/2014/main" id="{AAA05ED1-EE4E-2149-BE1A-63F75E34D1D7}"/>
              </a:ext>
            </a:extLst>
          </p:cNvPr>
          <p:cNvSpPr>
            <a:spLocks noGrp="1"/>
          </p:cNvSpPr>
          <p:nvPr>
            <p:ph type="sldNum" sz="quarter" idx="10"/>
          </p:nvPr>
        </p:nvSpPr>
        <p:spPr/>
        <p:txBody>
          <a:bodyPr/>
          <a:lstStyle/>
          <a:p>
            <a:pPr>
              <a:defRPr/>
            </a:pPr>
            <a:fld id="{0121240C-47AF-2F4D-83B3-CC3EDF50F794}" type="slidenum">
              <a:rPr lang="en-US" smtClean="0"/>
              <a:pPr>
                <a:defRPr/>
              </a:pPr>
              <a:t>81</a:t>
            </a:fld>
            <a:endParaRPr lang="en-US" dirty="0"/>
          </a:p>
        </p:txBody>
      </p:sp>
    </p:spTree>
    <p:extLst>
      <p:ext uri="{BB962C8B-B14F-4D97-AF65-F5344CB8AC3E}">
        <p14:creationId xmlns:p14="http://schemas.microsoft.com/office/powerpoint/2010/main" val="419445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7822-2B47-6D47-A6CE-6A02F4FB9D48}"/>
              </a:ext>
            </a:extLst>
          </p:cNvPr>
          <p:cNvSpPr>
            <a:spLocks noGrp="1"/>
          </p:cNvSpPr>
          <p:nvPr>
            <p:ph type="title"/>
          </p:nvPr>
        </p:nvSpPr>
        <p:spPr/>
        <p:txBody>
          <a:bodyPr/>
          <a:lstStyle/>
          <a:p>
            <a:r>
              <a:rPr lang="en-US" dirty="0"/>
              <a:t>Talk Summary &amp; Statement</a:t>
            </a:r>
          </a:p>
        </p:txBody>
      </p:sp>
      <p:sp>
        <p:nvSpPr>
          <p:cNvPr id="3" name="Content Placeholder 2">
            <a:extLst>
              <a:ext uri="{FF2B5EF4-FFF2-40B4-BE49-F238E27FC236}">
                <a16:creationId xmlns:a16="http://schemas.microsoft.com/office/drawing/2014/main" id="{678C82B1-2493-FF48-A9BE-FD00EB601915}"/>
              </a:ext>
            </a:extLst>
          </p:cNvPr>
          <p:cNvSpPr>
            <a:spLocks noGrp="1"/>
          </p:cNvSpPr>
          <p:nvPr>
            <p:ph idx="1"/>
          </p:nvPr>
        </p:nvSpPr>
        <p:spPr>
          <a:xfrm>
            <a:off x="657922" y="1825625"/>
            <a:ext cx="11173522" cy="4351338"/>
          </a:xfrm>
        </p:spPr>
        <p:txBody>
          <a:bodyPr/>
          <a:lstStyle/>
          <a:p>
            <a:r>
              <a:rPr lang="en-US" dirty="0"/>
              <a:t>Creating </a:t>
            </a:r>
            <a:r>
              <a:rPr lang="en-US" b="1" dirty="0"/>
              <a:t>format-specific QA </a:t>
            </a:r>
            <a:r>
              <a:rPr lang="en-US" dirty="0"/>
              <a:t>models </a:t>
            </a:r>
            <a:r>
              <a:rPr lang="en-US" dirty="0">
                <a:solidFill>
                  <a:srgbClr val="FF0000"/>
                </a:solidFill>
              </a:rPr>
              <a:t>distance </a:t>
            </a:r>
            <a:r>
              <a:rPr lang="en-US" dirty="0"/>
              <a:t>us from broad QA. </a:t>
            </a:r>
          </a:p>
          <a:p>
            <a:endParaRPr lang="en-US" dirty="0"/>
          </a:p>
          <a:p>
            <a:r>
              <a:rPr lang="en-US" dirty="0"/>
              <a:t>There is </a:t>
            </a:r>
            <a:r>
              <a:rPr lang="en-US" b="1" dirty="0">
                <a:solidFill>
                  <a:srgbClr val="00B050"/>
                </a:solidFill>
              </a:rPr>
              <a:t>overlap</a:t>
            </a:r>
            <a:r>
              <a:rPr lang="en-US" b="1" dirty="0"/>
              <a:t> </a:t>
            </a:r>
            <a:r>
              <a:rPr lang="en-US" dirty="0"/>
              <a:t>between underlying reasoning abilities of formats. </a:t>
            </a:r>
          </a:p>
          <a:p>
            <a:pPr lvl="1"/>
            <a:r>
              <a:rPr lang="en-US" dirty="0"/>
              <a:t>One can </a:t>
            </a:r>
            <a:r>
              <a:rPr lang="en-US" dirty="0">
                <a:solidFill>
                  <a:srgbClr val="00B050"/>
                </a:solidFill>
              </a:rPr>
              <a:t>benefit </a:t>
            </a:r>
            <a:r>
              <a:rPr lang="en-US" dirty="0"/>
              <a:t>from </a:t>
            </a:r>
            <a:r>
              <a:rPr lang="en-US" b="1" dirty="0"/>
              <a:t>mixing</a:t>
            </a:r>
            <a:r>
              <a:rPr lang="en-US" dirty="0"/>
              <a:t> QA formats. </a:t>
            </a:r>
          </a:p>
          <a:p>
            <a:pPr marL="0" indent="0">
              <a:buNone/>
            </a:pPr>
            <a:endParaRPr lang="en-US" dirty="0"/>
          </a:p>
          <a:p>
            <a:r>
              <a:rPr lang="en-US" dirty="0" err="1"/>
              <a:t>UnifiedQA</a:t>
            </a:r>
            <a:r>
              <a:rPr lang="en-US" dirty="0"/>
              <a:t>: a single QA system working across four common QA formats.</a:t>
            </a:r>
          </a:p>
          <a:p>
            <a:pPr lvl="1"/>
            <a:r>
              <a:rPr lang="en-US" dirty="0"/>
              <a:t>Fine-tuning models pre-trained on </a:t>
            </a:r>
            <a:r>
              <a:rPr lang="en-US" dirty="0" err="1"/>
              <a:t>UnifiedQA</a:t>
            </a:r>
            <a:r>
              <a:rPr lang="en-US" dirty="0"/>
              <a:t> yields </a:t>
            </a:r>
            <a:r>
              <a:rPr lang="en-US" dirty="0">
                <a:solidFill>
                  <a:srgbClr val="00B050"/>
                </a:solidFill>
              </a:rPr>
              <a:t>SOTA </a:t>
            </a:r>
            <a:r>
              <a:rPr lang="en-US" dirty="0"/>
              <a:t>results. </a:t>
            </a:r>
          </a:p>
        </p:txBody>
      </p:sp>
      <p:sp>
        <p:nvSpPr>
          <p:cNvPr id="5" name="Slide Number Placeholder 4">
            <a:extLst>
              <a:ext uri="{FF2B5EF4-FFF2-40B4-BE49-F238E27FC236}">
                <a16:creationId xmlns:a16="http://schemas.microsoft.com/office/drawing/2014/main" id="{DE116DC0-D04A-664C-897B-A6BEB0EB0B4F}"/>
              </a:ext>
            </a:extLst>
          </p:cNvPr>
          <p:cNvSpPr>
            <a:spLocks noGrp="1"/>
          </p:cNvSpPr>
          <p:nvPr>
            <p:ph type="sldNum" sz="quarter" idx="10"/>
          </p:nvPr>
        </p:nvSpPr>
        <p:spPr/>
        <p:txBody>
          <a:bodyPr/>
          <a:lstStyle/>
          <a:p>
            <a:pPr>
              <a:defRPr/>
            </a:pPr>
            <a:fld id="{0121240C-47AF-2F4D-83B3-CC3EDF50F794}" type="slidenum">
              <a:rPr lang="en-US" smtClean="0"/>
              <a:pPr>
                <a:defRPr/>
              </a:pPr>
              <a:t>82</a:t>
            </a:fld>
            <a:endParaRPr lang="en-US" dirty="0"/>
          </a:p>
        </p:txBody>
      </p:sp>
    </p:spTree>
    <p:extLst>
      <p:ext uri="{BB962C8B-B14F-4D97-AF65-F5344CB8AC3E}">
        <p14:creationId xmlns:p14="http://schemas.microsoft.com/office/powerpoint/2010/main" val="16358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32" name="Rectangle 31">
            <a:extLst>
              <a:ext uri="{FF2B5EF4-FFF2-40B4-BE49-F238E27FC236}">
                <a16:creationId xmlns:a16="http://schemas.microsoft.com/office/drawing/2014/main" id="{B0913964-A6D9-184D-BAE5-7F5E16170566}"/>
              </a:ext>
            </a:extLst>
          </p:cNvPr>
          <p:cNvSpPr/>
          <p:nvPr/>
        </p:nvSpPr>
        <p:spPr>
          <a:xfrm>
            <a:off x="987649" y="782050"/>
            <a:ext cx="3767962" cy="1077218"/>
          </a:xfrm>
          <a:prstGeom prst="rect">
            <a:avLst/>
          </a:prstGeom>
        </p:spPr>
        <p:txBody>
          <a:bodyPr wrap="square">
            <a:spAutoFit/>
          </a:bodyPr>
          <a:lstStyle/>
          <a:p>
            <a:pPr algn="ctr"/>
            <a:r>
              <a:rPr lang="en-US" sz="2400" dirty="0">
                <a:solidFill>
                  <a:srgbClr val="1A4594"/>
                </a:solidFill>
              </a:rPr>
              <a:t>Characterizing models’ decision boundaries</a:t>
            </a:r>
            <a:r>
              <a:rPr lang="en-US" sz="2400" dirty="0"/>
              <a:t> </a:t>
            </a:r>
            <a:br>
              <a:rPr lang="en-US" sz="2400" dirty="0"/>
            </a:br>
            <a:r>
              <a:rPr lang="en-US" sz="1600" dirty="0">
                <a:solidFill>
                  <a:schemeClr val="bg1">
                    <a:lumMod val="50000"/>
                  </a:schemeClr>
                </a:solidFill>
              </a:rPr>
              <a:t>[Gardner et al. EMNLP-Findings’20]</a:t>
            </a:r>
          </a:p>
        </p:txBody>
      </p:sp>
      <p:sp>
        <p:nvSpPr>
          <p:cNvPr id="18" name="Rounded Rectangle 17">
            <a:extLst>
              <a:ext uri="{FF2B5EF4-FFF2-40B4-BE49-F238E27FC236}">
                <a16:creationId xmlns:a16="http://schemas.microsoft.com/office/drawing/2014/main" id="{300D7C61-954E-064E-B574-EEA93D3C118F}"/>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rbel" panose="020B0503020204020204" pitchFamily="34" charset="0"/>
            </a:endParaRPr>
          </a:p>
        </p:txBody>
      </p:sp>
      <p:pic>
        <p:nvPicPr>
          <p:cNvPr id="13" name="Picture 12" descr="Graphical user interface, text, application&#10;&#10;Description automatically generated">
            <a:extLst>
              <a:ext uri="{FF2B5EF4-FFF2-40B4-BE49-F238E27FC236}">
                <a16:creationId xmlns:a16="http://schemas.microsoft.com/office/drawing/2014/main" id="{A1E46241-B322-124D-8A34-26F396D56BB1}"/>
              </a:ext>
            </a:extLst>
          </p:cNvPr>
          <p:cNvPicPr>
            <a:picLocks noChangeAspect="1"/>
          </p:cNvPicPr>
          <p:nvPr/>
        </p:nvPicPr>
        <p:blipFill rotWithShape="1">
          <a:blip r:embed="rId3"/>
          <a:srcRect l="9114" t="8638" r="7034" b="61895"/>
          <a:stretch/>
        </p:blipFill>
        <p:spPr>
          <a:xfrm>
            <a:off x="1337693" y="2587090"/>
            <a:ext cx="2953408" cy="935420"/>
          </a:xfrm>
          <a:prstGeom prst="rect">
            <a:avLst/>
          </a:prstGeom>
        </p:spPr>
      </p:pic>
      <p:sp>
        <p:nvSpPr>
          <p:cNvPr id="2" name="Rectangle 1">
            <a:extLst>
              <a:ext uri="{FF2B5EF4-FFF2-40B4-BE49-F238E27FC236}">
                <a16:creationId xmlns:a16="http://schemas.microsoft.com/office/drawing/2014/main" id="{E5A7C5C3-0700-7148-BA13-02796B100FDC}"/>
              </a:ext>
            </a:extLst>
          </p:cNvPr>
          <p:cNvSpPr/>
          <p:nvPr/>
        </p:nvSpPr>
        <p:spPr>
          <a:xfrm>
            <a:off x="819807" y="3950670"/>
            <a:ext cx="4119997" cy="646331"/>
          </a:xfrm>
          <a:prstGeom prst="rect">
            <a:avLst/>
          </a:prstGeom>
        </p:spPr>
        <p:txBody>
          <a:bodyPr wrap="square">
            <a:spAutoFit/>
          </a:bodyPr>
          <a:lstStyle/>
          <a:p>
            <a:pPr algn="ctr"/>
            <a:r>
              <a:rPr lang="en-US" i="1" dirty="0"/>
              <a:t>Two similarly-colored and similarly-posed chow dogs are face to face in one image.</a:t>
            </a:r>
          </a:p>
        </p:txBody>
      </p:sp>
      <p:grpSp>
        <p:nvGrpSpPr>
          <p:cNvPr id="47" name="Group 46">
            <a:extLst>
              <a:ext uri="{FF2B5EF4-FFF2-40B4-BE49-F238E27FC236}">
                <a16:creationId xmlns:a16="http://schemas.microsoft.com/office/drawing/2014/main" id="{C55634C7-0E41-8F41-A288-F5B3E5343958}"/>
              </a:ext>
            </a:extLst>
          </p:cNvPr>
          <p:cNvGrpSpPr/>
          <p:nvPr/>
        </p:nvGrpSpPr>
        <p:grpSpPr>
          <a:xfrm>
            <a:off x="462625" y="3624808"/>
            <a:ext cx="1984636" cy="1291520"/>
            <a:chOff x="462625" y="3624808"/>
            <a:chExt cx="1984636" cy="1291520"/>
          </a:xfrm>
        </p:grpSpPr>
        <p:sp>
          <p:nvSpPr>
            <p:cNvPr id="16" name="TextBox 15">
              <a:extLst>
                <a:ext uri="{FF2B5EF4-FFF2-40B4-BE49-F238E27FC236}">
                  <a16:creationId xmlns:a16="http://schemas.microsoft.com/office/drawing/2014/main" id="{22937FF8-A79B-9845-8104-8BCAA2963451}"/>
                </a:ext>
              </a:extLst>
            </p:cNvPr>
            <p:cNvSpPr txBox="1"/>
            <p:nvPr/>
          </p:nvSpPr>
          <p:spPr>
            <a:xfrm>
              <a:off x="462625" y="3637149"/>
              <a:ext cx="652743" cy="369332"/>
            </a:xfrm>
            <a:prstGeom prst="rect">
              <a:avLst/>
            </a:prstGeom>
            <a:noFill/>
          </p:spPr>
          <p:txBody>
            <a:bodyPr wrap="none" rtlCol="0">
              <a:spAutoFit/>
            </a:bodyPr>
            <a:lstStyle/>
            <a:p>
              <a:r>
                <a:rPr lang="en-US" dirty="0">
                  <a:solidFill>
                    <a:srgbClr val="FF0000"/>
                  </a:solidFill>
                  <a:latin typeface="Bradley Hand Bold"/>
                  <a:cs typeface="Bradley Hand Bold"/>
                </a:rPr>
                <a:t>t</a:t>
              </a:r>
              <a:r>
                <a:rPr lang="en-US" b="0" dirty="0">
                  <a:solidFill>
                    <a:srgbClr val="FF0000"/>
                  </a:solidFill>
                  <a:latin typeface="Bradley Hand Bold"/>
                  <a:cs typeface="Bradley Hand Bold"/>
                </a:rPr>
                <a:t>hree</a:t>
              </a:r>
            </a:p>
          </p:txBody>
        </p:sp>
        <p:sp>
          <p:nvSpPr>
            <p:cNvPr id="20" name="TextBox 19">
              <a:extLst>
                <a:ext uri="{FF2B5EF4-FFF2-40B4-BE49-F238E27FC236}">
                  <a16:creationId xmlns:a16="http://schemas.microsoft.com/office/drawing/2014/main" id="{6F8F367E-1A8E-844E-8BD7-B975EFCFC455}"/>
                </a:ext>
              </a:extLst>
            </p:cNvPr>
            <p:cNvSpPr txBox="1"/>
            <p:nvPr/>
          </p:nvSpPr>
          <p:spPr>
            <a:xfrm>
              <a:off x="1222905" y="4546996"/>
              <a:ext cx="588623" cy="369332"/>
            </a:xfrm>
            <a:prstGeom prst="rect">
              <a:avLst/>
            </a:prstGeom>
            <a:noFill/>
          </p:spPr>
          <p:txBody>
            <a:bodyPr wrap="none" rtlCol="0">
              <a:spAutoFit/>
            </a:bodyPr>
            <a:lstStyle/>
            <a:p>
              <a:r>
                <a:rPr lang="en-US" dirty="0">
                  <a:solidFill>
                    <a:srgbClr val="FF0000"/>
                  </a:solidFill>
                  <a:latin typeface="Bradley Hand Bold"/>
                  <a:cs typeface="Bradley Hand Bold"/>
                </a:rPr>
                <a:t>cats</a:t>
              </a:r>
              <a:endParaRPr lang="en-US" b="0" dirty="0">
                <a:solidFill>
                  <a:srgbClr val="FF0000"/>
                </a:solidFill>
                <a:latin typeface="Bradley Hand Bold"/>
                <a:cs typeface="Bradley Hand Bold"/>
              </a:endParaRPr>
            </a:p>
          </p:txBody>
        </p:sp>
        <p:sp>
          <p:nvSpPr>
            <p:cNvPr id="24" name="TextBox 23">
              <a:extLst>
                <a:ext uri="{FF2B5EF4-FFF2-40B4-BE49-F238E27FC236}">
                  <a16:creationId xmlns:a16="http://schemas.microsoft.com/office/drawing/2014/main" id="{B7C4EAB6-19A9-194F-9A93-1C1E1FDF92CF}"/>
                </a:ext>
              </a:extLst>
            </p:cNvPr>
            <p:cNvSpPr txBox="1"/>
            <p:nvPr/>
          </p:nvSpPr>
          <p:spPr>
            <a:xfrm>
              <a:off x="1140493" y="3624808"/>
              <a:ext cx="1306768" cy="369332"/>
            </a:xfrm>
            <a:prstGeom prst="rect">
              <a:avLst/>
            </a:prstGeom>
            <a:noFill/>
          </p:spPr>
          <p:txBody>
            <a:bodyPr wrap="none" rtlCol="0">
              <a:spAutoFit/>
            </a:bodyPr>
            <a:lstStyle/>
            <a:p>
              <a:r>
                <a:rPr lang="en-US" dirty="0">
                  <a:solidFill>
                    <a:srgbClr val="FF0000"/>
                  </a:solidFill>
                  <a:latin typeface="Bradley Hand Bold"/>
                  <a:cs typeface="Bradley Hand Bold"/>
                </a:rPr>
                <a:t>differently</a:t>
              </a:r>
              <a:endParaRPr lang="en-US" b="0" dirty="0">
                <a:solidFill>
                  <a:srgbClr val="FF0000"/>
                </a:solidFill>
                <a:latin typeface="Bradley Hand Bold"/>
                <a:cs typeface="Bradley Hand Bold"/>
              </a:endParaRPr>
            </a:p>
          </p:txBody>
        </p:sp>
        <p:cxnSp>
          <p:nvCxnSpPr>
            <p:cNvPr id="31" name="Straight Connector 30">
              <a:extLst>
                <a:ext uri="{FF2B5EF4-FFF2-40B4-BE49-F238E27FC236}">
                  <a16:creationId xmlns:a16="http://schemas.microsoft.com/office/drawing/2014/main" id="{C26F1B86-90B4-CB43-AC38-B590D806BAEE}"/>
                </a:ext>
              </a:extLst>
            </p:cNvPr>
            <p:cNvCxnSpPr>
              <a:cxnSpLocks/>
            </p:cNvCxnSpPr>
            <p:nvPr/>
          </p:nvCxnSpPr>
          <p:spPr bwMode="auto">
            <a:xfrm flipH="1" flipV="1">
              <a:off x="999543" y="3937153"/>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4" name="Straight Connector 43">
              <a:extLst>
                <a:ext uri="{FF2B5EF4-FFF2-40B4-BE49-F238E27FC236}">
                  <a16:creationId xmlns:a16="http://schemas.microsoft.com/office/drawing/2014/main" id="{3BC7827C-93ED-3A46-A350-2F8A5D8AB7AB}"/>
                </a:ext>
              </a:extLst>
            </p:cNvPr>
            <p:cNvCxnSpPr>
              <a:cxnSpLocks/>
            </p:cNvCxnSpPr>
            <p:nvPr/>
          </p:nvCxnSpPr>
          <p:spPr bwMode="auto">
            <a:xfrm flipH="1" flipV="1">
              <a:off x="1659927" y="3963322"/>
              <a:ext cx="303202" cy="308062"/>
            </a:xfrm>
            <a:prstGeom prst="line">
              <a:avLst/>
            </a:prstGeom>
            <a:noFill/>
            <a:ln w="6350" cap="flat" cmpd="sng" algn="ctr">
              <a:solidFill>
                <a:srgbClr val="FF0000"/>
              </a:solidFill>
              <a:prstDash val="solid"/>
              <a:round/>
              <a:headEnd type="none" w="med" len="med"/>
              <a:tailEnd type="arrow" w="med" len="med"/>
            </a:ln>
            <a:effectLst/>
          </p:spPr>
        </p:cxnSp>
        <p:cxnSp>
          <p:nvCxnSpPr>
            <p:cNvPr id="45" name="Straight Connector 44">
              <a:extLst>
                <a:ext uri="{FF2B5EF4-FFF2-40B4-BE49-F238E27FC236}">
                  <a16:creationId xmlns:a16="http://schemas.microsoft.com/office/drawing/2014/main" id="{260F9319-27C9-3F42-8189-99B585BB04B9}"/>
                </a:ext>
              </a:extLst>
            </p:cNvPr>
            <p:cNvCxnSpPr>
              <a:cxnSpLocks/>
            </p:cNvCxnSpPr>
            <p:nvPr/>
          </p:nvCxnSpPr>
          <p:spPr bwMode="auto">
            <a:xfrm flipH="1">
              <a:off x="1590109" y="4302957"/>
              <a:ext cx="299448" cy="279849"/>
            </a:xfrm>
            <a:prstGeom prst="line">
              <a:avLst/>
            </a:prstGeom>
            <a:noFill/>
            <a:ln w="6350" cap="flat" cmpd="sng" algn="ctr">
              <a:solidFill>
                <a:srgbClr val="FF0000"/>
              </a:solidFill>
              <a:prstDash val="solid"/>
              <a:round/>
              <a:headEnd type="none" w="med" len="med"/>
              <a:tailEnd type="arrow" w="med" len="med"/>
            </a:ln>
            <a:effectLst/>
          </p:spPr>
        </p:cxnSp>
      </p:grpSp>
      <p:sp>
        <p:nvSpPr>
          <p:cNvPr id="48" name="Rectangle 47">
            <a:extLst>
              <a:ext uri="{FF2B5EF4-FFF2-40B4-BE49-F238E27FC236}">
                <a16:creationId xmlns:a16="http://schemas.microsoft.com/office/drawing/2014/main" id="{CBF1C97C-A724-054F-8F0A-15A175D597AA}"/>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49" name="Picture 2" descr="Engineer, factory, gear, industrial, manufacturing icon - Download on  Iconfinder">
            <a:extLst>
              <a:ext uri="{FF2B5EF4-FFF2-40B4-BE49-F238E27FC236}">
                <a16:creationId xmlns:a16="http://schemas.microsoft.com/office/drawing/2014/main" id="{F2175E58-351D-3943-9B87-78212333D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6A3842B-BD59-4642-BB77-A16AF6F3C9F8}"/>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51" name="Picture 14" descr="Measure, measurement, measuring, tape icon - Download on Iconfinder">
            <a:extLst>
              <a:ext uri="{FF2B5EF4-FFF2-40B4-BE49-F238E27FC236}">
                <a16:creationId xmlns:a16="http://schemas.microsoft.com/office/drawing/2014/main" id="{9E05B513-DC12-054B-A5EA-18D8BF0A3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6F2EA87-8BAA-5D48-90B4-773ADD6A8504}"/>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53" name="Picture 2" descr="Analysis Icons - Download Free Vector Icons | Noun Project">
            <a:extLst>
              <a:ext uri="{FF2B5EF4-FFF2-40B4-BE49-F238E27FC236}">
                <a16:creationId xmlns:a16="http://schemas.microsoft.com/office/drawing/2014/main" id="{9ECDD59D-DAC1-2844-8704-070ED4431D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0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2"/>
                                        </p:tgtEl>
                                      </p:cBhvr>
                                    </p:animEffect>
                                    <p:set>
                                      <p:cBhvr>
                                        <p:cTn id="21" dur="1" fill="hold">
                                          <p:stCondLst>
                                            <p:cond delay="499"/>
                                          </p:stCondLst>
                                        </p:cTn>
                                        <p:tgtEl>
                                          <p:spTgt spid="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1" name="Rectangle 20">
            <a:extLst>
              <a:ext uri="{FF2B5EF4-FFF2-40B4-BE49-F238E27FC236}">
                <a16:creationId xmlns:a16="http://schemas.microsoft.com/office/drawing/2014/main" id="{AB5CA6FC-33D6-8D49-97ED-1845F4D98B11}"/>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2" name="Rectangle 21">
            <a:extLst>
              <a:ext uri="{FF2B5EF4-FFF2-40B4-BE49-F238E27FC236}">
                <a16:creationId xmlns:a16="http://schemas.microsoft.com/office/drawing/2014/main" id="{FCF72B77-B57F-FA4B-8D71-BE3DFBD40DD8}"/>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grpSp>
        <p:nvGrpSpPr>
          <p:cNvPr id="2" name="Group 1">
            <a:extLst>
              <a:ext uri="{FF2B5EF4-FFF2-40B4-BE49-F238E27FC236}">
                <a16:creationId xmlns:a16="http://schemas.microsoft.com/office/drawing/2014/main" id="{DEE95DCC-1F93-BF4E-BFF6-8FCE7E0A76F6}"/>
              </a:ext>
            </a:extLst>
          </p:cNvPr>
          <p:cNvGrpSpPr/>
          <p:nvPr/>
        </p:nvGrpSpPr>
        <p:grpSpPr>
          <a:xfrm>
            <a:off x="357052" y="1126935"/>
            <a:ext cx="4985657" cy="4792278"/>
            <a:chOff x="357052" y="1126935"/>
            <a:chExt cx="4985657" cy="4792278"/>
          </a:xfrm>
        </p:grpSpPr>
        <p:grpSp>
          <p:nvGrpSpPr>
            <p:cNvPr id="4" name="Group 3">
              <a:extLst>
                <a:ext uri="{FF2B5EF4-FFF2-40B4-BE49-F238E27FC236}">
                  <a16:creationId xmlns:a16="http://schemas.microsoft.com/office/drawing/2014/main" id="{716A65DF-66F8-A34E-BFE3-4CB7194DCB4F}"/>
                </a:ext>
              </a:extLst>
            </p:cNvPr>
            <p:cNvGrpSpPr/>
            <p:nvPr/>
          </p:nvGrpSpPr>
          <p:grpSpPr>
            <a:xfrm>
              <a:off x="357052" y="2322468"/>
              <a:ext cx="4985657" cy="3059428"/>
              <a:chOff x="438473" y="1884722"/>
              <a:chExt cx="2921758" cy="1591726"/>
            </a:xfrm>
          </p:grpSpPr>
          <p:pic>
            <p:nvPicPr>
              <p:cNvPr id="3" name="Picture 2" descr="Chart, box and whisker chart&#10;&#10;Description automatically generated">
                <a:extLst>
                  <a:ext uri="{FF2B5EF4-FFF2-40B4-BE49-F238E27FC236}">
                    <a16:creationId xmlns:a16="http://schemas.microsoft.com/office/drawing/2014/main" id="{C3692B23-387B-954F-AA23-15141357247F}"/>
                  </a:ext>
                </a:extLst>
              </p:cNvPr>
              <p:cNvPicPr>
                <a:picLocks noChangeAspect="1"/>
              </p:cNvPicPr>
              <p:nvPr/>
            </p:nvPicPr>
            <p:blipFill rotWithShape="1">
              <a:blip r:embed="rId3"/>
              <a:srcRect r="72471"/>
              <a:stretch/>
            </p:blipFill>
            <p:spPr>
              <a:xfrm>
                <a:off x="438473" y="1884722"/>
                <a:ext cx="1482962" cy="1584392"/>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7BC127EB-3667-2542-A741-29095827C7A6}"/>
                  </a:ext>
                </a:extLst>
              </p:cNvPr>
              <p:cNvPicPr>
                <a:picLocks noChangeAspect="1"/>
              </p:cNvPicPr>
              <p:nvPr/>
            </p:nvPicPr>
            <p:blipFill rotWithShape="1">
              <a:blip r:embed="rId3"/>
              <a:srcRect l="72321"/>
              <a:stretch/>
            </p:blipFill>
            <p:spPr>
              <a:xfrm>
                <a:off x="1869183" y="1892056"/>
                <a:ext cx="1491048" cy="1584392"/>
              </a:xfrm>
              <a:prstGeom prst="rect">
                <a:avLst/>
              </a:prstGeom>
            </p:spPr>
          </p:pic>
        </p:grpSp>
        <p:sp>
          <p:nvSpPr>
            <p:cNvPr id="32" name="Rectangle 31">
              <a:extLst>
                <a:ext uri="{FF2B5EF4-FFF2-40B4-BE49-F238E27FC236}">
                  <a16:creationId xmlns:a16="http://schemas.microsoft.com/office/drawing/2014/main" id="{B0913964-A6D9-184D-BAE5-7F5E16170566}"/>
                </a:ext>
              </a:extLst>
            </p:cNvPr>
            <p:cNvSpPr/>
            <p:nvPr/>
          </p:nvSpPr>
          <p:spPr>
            <a:xfrm>
              <a:off x="1011382" y="1126935"/>
              <a:ext cx="3639907" cy="707886"/>
            </a:xfrm>
            <a:prstGeom prst="rect">
              <a:avLst/>
            </a:prstGeom>
          </p:spPr>
          <p:txBody>
            <a:bodyPr wrap="none">
              <a:spAutoFit/>
            </a:bodyPr>
            <a:lstStyle/>
            <a:p>
              <a:pPr algn="ctr"/>
              <a:r>
                <a:rPr lang="en-US" sz="2400" dirty="0">
                  <a:solidFill>
                    <a:srgbClr val="1A4594"/>
                  </a:solidFill>
                </a:rPr>
                <a:t>Social Biases in QA Models</a:t>
              </a:r>
              <a:r>
                <a:rPr lang="en-US" sz="2400" dirty="0"/>
                <a:t> </a:t>
              </a:r>
              <a:br>
                <a:rPr lang="en-US" sz="2400" dirty="0"/>
              </a:br>
              <a:r>
                <a:rPr lang="en-US" sz="1600" dirty="0">
                  <a:solidFill>
                    <a:schemeClr val="bg1">
                      <a:lumMod val="50000"/>
                    </a:schemeClr>
                  </a:solidFill>
                </a:rPr>
                <a:t>[Li et al. EMNLP-Findings’20]</a:t>
              </a:r>
            </a:p>
          </p:txBody>
        </p:sp>
        <p:sp>
          <p:nvSpPr>
            <p:cNvPr id="16" name="Rectangle 15">
              <a:extLst>
                <a:ext uri="{FF2B5EF4-FFF2-40B4-BE49-F238E27FC236}">
                  <a16:creationId xmlns:a16="http://schemas.microsoft.com/office/drawing/2014/main" id="{88A14A9E-046C-9E4B-9468-35EFF61BE3BC}"/>
                </a:ext>
              </a:extLst>
            </p:cNvPr>
            <p:cNvSpPr/>
            <p:nvPr/>
          </p:nvSpPr>
          <p:spPr>
            <a:xfrm>
              <a:off x="1374281" y="5395993"/>
              <a:ext cx="2830391" cy="523220"/>
            </a:xfrm>
            <a:prstGeom prst="rect">
              <a:avLst/>
            </a:prstGeom>
          </p:spPr>
          <p:txBody>
            <a:bodyPr wrap="square">
              <a:spAutoFit/>
            </a:bodyPr>
            <a:lstStyle/>
            <a:p>
              <a:pPr algn="ctr"/>
              <a:r>
                <a:rPr lang="en-US" sz="1400" i="1" dirty="0"/>
                <a:t>Association of ethylic/religious groups with negative stereotypes</a:t>
              </a:r>
            </a:p>
          </p:txBody>
        </p:sp>
      </p:grpSp>
      <p:pic>
        <p:nvPicPr>
          <p:cNvPr id="2050" name="Picture 2" descr="Analysis Icons - Download Free Vector Icons | Noun Project">
            <a:extLst>
              <a:ext uri="{FF2B5EF4-FFF2-40B4-BE49-F238E27FC236}">
                <a16:creationId xmlns:a16="http://schemas.microsoft.com/office/drawing/2014/main" id="{A3F2A01E-EB06-C042-9009-E1F50719A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sspng-computer-icons-community-symbol-clip-art-cinque-terre-5b18edc3e489b2.6727682915283603879361  - RDI Hub">
            <a:extLst>
              <a:ext uri="{FF2B5EF4-FFF2-40B4-BE49-F238E27FC236}">
                <a16:creationId xmlns:a16="http://schemas.microsoft.com/office/drawing/2014/main" id="{998BECB2-6CC0-AF4D-A9D0-C13A0576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45154CB-F3AC-D74A-A5B2-79C9DD3FFF22}"/>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5" name="Picture 2" descr="Engineer, factory, gear, industrial, manufacturing icon - Download on  Iconfinder">
            <a:extLst>
              <a:ext uri="{FF2B5EF4-FFF2-40B4-BE49-F238E27FC236}">
                <a16:creationId xmlns:a16="http://schemas.microsoft.com/office/drawing/2014/main" id="{B677D8A1-226A-404A-82A8-971C7AC04C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764D8CF-BC4A-1D49-9AC4-38DFAADE2167}"/>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33" name="Picture 14" descr="Measure, measurement, measuring, tape icon - Download on Iconfinder">
            <a:extLst>
              <a:ext uri="{FF2B5EF4-FFF2-40B4-BE49-F238E27FC236}">
                <a16:creationId xmlns:a16="http://schemas.microsoft.com/office/drawing/2014/main" id="{2B122469-A78F-504E-8679-4E7C912E86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5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2DE7083E-FFBE-D240-9367-6BF5D0C9F3A6}"/>
              </a:ext>
            </a:extLst>
          </p:cNvPr>
          <p:cNvSpPr/>
          <p:nvPr/>
        </p:nvSpPr>
        <p:spPr>
          <a:xfrm>
            <a:off x="5674116" y="1320659"/>
            <a:ext cx="6213084" cy="4455110"/>
          </a:xfrm>
          <a:prstGeom prst="roundRect">
            <a:avLst>
              <a:gd name="adj" fmla="val 12467"/>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endParaRPr lang="en-US" b="1" dirty="0">
              <a:latin typeface="Corbel" panose="020B0503020204020204" pitchFamily="34" charset="0"/>
            </a:endParaRPr>
          </a:p>
        </p:txBody>
      </p:sp>
      <p:sp>
        <p:nvSpPr>
          <p:cNvPr id="30" name="Rounded Rectangle 29">
            <a:extLst>
              <a:ext uri="{FF2B5EF4-FFF2-40B4-BE49-F238E27FC236}">
                <a16:creationId xmlns:a16="http://schemas.microsoft.com/office/drawing/2014/main" id="{56782B42-4404-7D4F-A57B-1DFE6CFE8CF0}"/>
              </a:ext>
            </a:extLst>
          </p:cNvPr>
          <p:cNvSpPr/>
          <p:nvPr/>
        </p:nvSpPr>
        <p:spPr>
          <a:xfrm>
            <a:off x="5861493" y="1569572"/>
            <a:ext cx="2881937" cy="1837570"/>
          </a:xfrm>
          <a:prstGeom prst="roundRect">
            <a:avLst>
              <a:gd name="adj" fmla="val 16912"/>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tx1"/>
                </a:solidFill>
                <a:latin typeface="Corbel" panose="020B0503020204020204" pitchFamily="34" charset="0"/>
              </a:rPr>
              <a:t>Models of Language Problems</a:t>
            </a:r>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endParaRPr lang="en-US" sz="1600" i="1" dirty="0">
              <a:solidFill>
                <a:schemeClr val="tx1"/>
              </a:solidFill>
              <a:latin typeface="Corbel" panose="020B0503020204020204" pitchFamily="34" charset="0"/>
            </a:endParaRPr>
          </a:p>
          <a:p>
            <a:pPr marL="285750" indent="-285750">
              <a:buFont typeface="Wingdings" pitchFamily="2" charset="2"/>
              <a:buChar char="§"/>
            </a:pPr>
            <a:endParaRPr lang="en-US" sz="1600" i="1"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26" name="Rounded Rectangle 25">
            <a:extLst>
              <a:ext uri="{FF2B5EF4-FFF2-40B4-BE49-F238E27FC236}">
                <a16:creationId xmlns:a16="http://schemas.microsoft.com/office/drawing/2014/main" id="{E2EB7858-E48F-0A48-A5B3-FAD9D1A5651F}"/>
              </a:ext>
            </a:extLst>
          </p:cNvPr>
          <p:cNvSpPr/>
          <p:nvPr/>
        </p:nvSpPr>
        <p:spPr>
          <a:xfrm>
            <a:off x="5861493" y="3531086"/>
            <a:ext cx="2881167" cy="2052555"/>
          </a:xfrm>
          <a:prstGeom prst="roundRect">
            <a:avLst>
              <a:gd name="adj" fmla="val 13441"/>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Analyses</a:t>
            </a: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29" name="Rounded Rectangle 28">
            <a:extLst>
              <a:ext uri="{FF2B5EF4-FFF2-40B4-BE49-F238E27FC236}">
                <a16:creationId xmlns:a16="http://schemas.microsoft.com/office/drawing/2014/main" id="{3B56F22E-2EF1-C546-914F-7E046E38A92B}"/>
              </a:ext>
            </a:extLst>
          </p:cNvPr>
          <p:cNvSpPr/>
          <p:nvPr/>
        </p:nvSpPr>
        <p:spPr>
          <a:xfrm>
            <a:off x="8853655" y="1569573"/>
            <a:ext cx="2818921" cy="1837569"/>
          </a:xfrm>
          <a:prstGeom prst="roundRect">
            <a:avLst>
              <a:gd name="adj" fmla="val 15836"/>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rbel" panose="020B0503020204020204" pitchFamily="34" charset="0"/>
              </a:rPr>
              <a:t>Measuring Our Progress</a:t>
            </a: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a:p>
            <a:pPr algn="ctr"/>
            <a:endParaRPr lang="en-US" sz="1600" dirty="0">
              <a:solidFill>
                <a:schemeClr val="tx1"/>
              </a:solidFill>
              <a:latin typeface="Corbel" panose="020B0503020204020204" pitchFamily="34" charset="0"/>
            </a:endParaRPr>
          </a:p>
        </p:txBody>
      </p:sp>
      <p:sp>
        <p:nvSpPr>
          <p:cNvPr id="19" name="Rounded Rectangle 18">
            <a:extLst>
              <a:ext uri="{FF2B5EF4-FFF2-40B4-BE49-F238E27FC236}">
                <a16:creationId xmlns:a16="http://schemas.microsoft.com/office/drawing/2014/main" id="{05CABFEA-33D9-DF4E-A426-071ADFC25838}"/>
              </a:ext>
            </a:extLst>
          </p:cNvPr>
          <p:cNvSpPr/>
          <p:nvPr/>
        </p:nvSpPr>
        <p:spPr>
          <a:xfrm>
            <a:off x="8868559" y="3531086"/>
            <a:ext cx="2804017" cy="2052555"/>
          </a:xfrm>
          <a:prstGeom prst="roundRect">
            <a:avLst>
              <a:gd name="adj" fmla="val 15133"/>
            </a:avLst>
          </a:prstGeom>
          <a:solidFill>
            <a:schemeClr val="bg1">
              <a:alpha val="5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orbel" panose="020B0503020204020204" pitchFamily="34" charset="0"/>
              </a:rPr>
              <a:t>NLP+Society</a:t>
            </a:r>
            <a:endParaRPr lang="en-US" sz="1600"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a:p>
            <a:pPr algn="ctr"/>
            <a:endParaRPr lang="en-US" b="1" dirty="0">
              <a:solidFill>
                <a:schemeClr val="tx1"/>
              </a:solidFill>
              <a:latin typeface="Corbel" panose="020B0503020204020204" pitchFamily="34" charset="0"/>
            </a:endParaRPr>
          </a:p>
        </p:txBody>
      </p:sp>
      <p:sp>
        <p:nvSpPr>
          <p:cNvPr id="17" name="Rectangle 16">
            <a:extLst>
              <a:ext uri="{FF2B5EF4-FFF2-40B4-BE49-F238E27FC236}">
                <a16:creationId xmlns:a16="http://schemas.microsoft.com/office/drawing/2014/main" id="{6453F275-463B-1547-8705-1AE9352EBED7}"/>
              </a:ext>
            </a:extLst>
          </p:cNvPr>
          <p:cNvSpPr/>
          <p:nvPr/>
        </p:nvSpPr>
        <p:spPr>
          <a:xfrm>
            <a:off x="496274" y="743113"/>
            <a:ext cx="5030359" cy="707886"/>
          </a:xfrm>
          <a:prstGeom prst="rect">
            <a:avLst/>
          </a:prstGeom>
        </p:spPr>
        <p:txBody>
          <a:bodyPr wrap="square">
            <a:spAutoFit/>
          </a:bodyPr>
          <a:lstStyle/>
          <a:p>
            <a:pPr algn="ctr"/>
            <a:r>
              <a:rPr lang="en-US" sz="2400" dirty="0">
                <a:solidFill>
                  <a:srgbClr val="1A4594"/>
                </a:solidFill>
              </a:rPr>
              <a:t>Diverse Perspective Discovery</a:t>
            </a:r>
            <a:r>
              <a:rPr lang="en-US" sz="2400" dirty="0"/>
              <a:t> </a:t>
            </a:r>
            <a:br>
              <a:rPr lang="en-US" sz="2400" dirty="0"/>
            </a:br>
            <a:r>
              <a:rPr lang="en-US" sz="1600" dirty="0">
                <a:solidFill>
                  <a:schemeClr val="bg1">
                    <a:lumMod val="50000"/>
                  </a:schemeClr>
                </a:solidFill>
              </a:rPr>
              <a:t>[Chen et al. NAACL’19]</a:t>
            </a:r>
          </a:p>
        </p:txBody>
      </p:sp>
      <p:pic>
        <p:nvPicPr>
          <p:cNvPr id="18" name="Picture 17" descr="A screenshot of a cell phone&#13;&#10;&#13;&#10;Description automatically generated">
            <a:extLst>
              <a:ext uri="{FF2B5EF4-FFF2-40B4-BE49-F238E27FC236}">
                <a16:creationId xmlns:a16="http://schemas.microsoft.com/office/drawing/2014/main" id="{CB8F79E7-7CDA-B14D-8EA4-1C716037765D}"/>
              </a:ext>
            </a:extLst>
          </p:cNvPr>
          <p:cNvPicPr>
            <a:picLocks noChangeAspect="1"/>
          </p:cNvPicPr>
          <p:nvPr/>
        </p:nvPicPr>
        <p:blipFill>
          <a:blip r:embed="rId3"/>
          <a:stretch>
            <a:fillRect/>
          </a:stretch>
        </p:blipFill>
        <p:spPr>
          <a:xfrm>
            <a:off x="633761" y="1862963"/>
            <a:ext cx="4728645" cy="3964268"/>
          </a:xfrm>
          <a:prstGeom prst="rect">
            <a:avLst/>
          </a:prstGeom>
        </p:spPr>
      </p:pic>
      <p:sp>
        <p:nvSpPr>
          <p:cNvPr id="13" name="Rectangle 12">
            <a:extLst>
              <a:ext uri="{FF2B5EF4-FFF2-40B4-BE49-F238E27FC236}">
                <a16:creationId xmlns:a16="http://schemas.microsoft.com/office/drawing/2014/main" id="{7AAAD4CF-8F3E-F44B-AB2B-20895D2ECB0F}"/>
              </a:ext>
            </a:extLst>
          </p:cNvPr>
          <p:cNvSpPr/>
          <p:nvPr/>
        </p:nvSpPr>
        <p:spPr>
          <a:xfrm>
            <a:off x="977463" y="5827231"/>
            <a:ext cx="4014952" cy="307777"/>
          </a:xfrm>
          <a:prstGeom prst="rect">
            <a:avLst/>
          </a:prstGeom>
        </p:spPr>
        <p:txBody>
          <a:bodyPr wrap="square">
            <a:spAutoFit/>
          </a:bodyPr>
          <a:lstStyle/>
          <a:p>
            <a:pPr algn="ctr"/>
            <a:r>
              <a:rPr lang="en-US" sz="1400" i="1" dirty="0"/>
              <a:t>Diverse perspectives to address the given claim. </a:t>
            </a:r>
          </a:p>
        </p:txBody>
      </p:sp>
      <p:sp>
        <p:nvSpPr>
          <p:cNvPr id="2" name="Rectangle 1">
            <a:extLst>
              <a:ext uri="{FF2B5EF4-FFF2-40B4-BE49-F238E27FC236}">
                <a16:creationId xmlns:a16="http://schemas.microsoft.com/office/drawing/2014/main" id="{6451F9F6-DD99-A146-9D18-D69F084C5E67}"/>
              </a:ext>
            </a:extLst>
          </p:cNvPr>
          <p:cNvSpPr/>
          <p:nvPr/>
        </p:nvSpPr>
        <p:spPr>
          <a:xfrm>
            <a:off x="633761" y="3815255"/>
            <a:ext cx="1363205"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9673E4-7AF7-5C4E-A3BF-D07F6246657C}"/>
              </a:ext>
            </a:extLst>
          </p:cNvPr>
          <p:cNvSpPr/>
          <p:nvPr/>
        </p:nvSpPr>
        <p:spPr>
          <a:xfrm>
            <a:off x="8968856" y="2440503"/>
            <a:ext cx="2576320" cy="830997"/>
          </a:xfrm>
          <a:prstGeom prst="rect">
            <a:avLst/>
          </a:prstGeom>
        </p:spPr>
        <p:txBody>
          <a:bodyPr wrap="square">
            <a:spAutoFit/>
          </a:bodyPr>
          <a:lstStyle/>
          <a:p>
            <a:pPr algn="ctr"/>
            <a:r>
              <a:rPr lang="en-US" sz="1600" dirty="0"/>
              <a:t>G</a:t>
            </a:r>
            <a:r>
              <a:rPr lang="en-US" sz="1600" b="1" dirty="0">
                <a:solidFill>
                  <a:srgbClr val="1360B2"/>
                </a:solidFill>
              </a:rPr>
              <a:t>K</a:t>
            </a:r>
            <a:r>
              <a:rPr lang="en-US" sz="1600" dirty="0"/>
              <a:t>SKRB. TACL’21 </a:t>
            </a:r>
            <a:endParaRPr lang="en-US" sz="1600" b="1" dirty="0">
              <a:solidFill>
                <a:srgbClr val="1360B2"/>
              </a:solidFill>
            </a:endParaRPr>
          </a:p>
          <a:p>
            <a:pPr algn="ctr"/>
            <a:r>
              <a:rPr lang="en-US" sz="1600" dirty="0"/>
              <a:t>Z</a:t>
            </a:r>
            <a:r>
              <a:rPr lang="en-US" sz="1600" b="1" dirty="0">
                <a:solidFill>
                  <a:srgbClr val="1360B2"/>
                </a:solidFill>
              </a:rPr>
              <a:t>K</a:t>
            </a:r>
            <a:r>
              <a:rPr lang="en-US" sz="1600" dirty="0"/>
              <a:t>QR. EMNLP’19</a:t>
            </a:r>
          </a:p>
          <a:p>
            <a:pPr algn="ctr"/>
            <a:r>
              <a:rPr lang="en-US" sz="1600" b="1" dirty="0">
                <a:solidFill>
                  <a:srgbClr val="1360B2"/>
                </a:solidFill>
              </a:rPr>
              <a:t>K</a:t>
            </a:r>
            <a:r>
              <a:rPr lang="en-US" sz="1600" dirty="0"/>
              <a:t>CRUR. NAACL’18</a:t>
            </a:r>
          </a:p>
        </p:txBody>
      </p:sp>
      <p:pic>
        <p:nvPicPr>
          <p:cNvPr id="16" name="Picture 14" descr="Measure, measurement, measuring, tape icon - Download on Iconfinder">
            <a:extLst>
              <a:ext uri="{FF2B5EF4-FFF2-40B4-BE49-F238E27FC236}">
                <a16:creationId xmlns:a16="http://schemas.microsoft.com/office/drawing/2014/main" id="{1B8A5727-FDEE-D941-AACD-DAEB7B7C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544" y="1910269"/>
            <a:ext cx="655190" cy="65519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3C241D0F-E8D4-464E-AFCF-1CF3F79B87C0}"/>
              </a:ext>
            </a:extLst>
          </p:cNvPr>
          <p:cNvSpPr/>
          <p:nvPr/>
        </p:nvSpPr>
        <p:spPr>
          <a:xfrm>
            <a:off x="8995957" y="4766890"/>
            <a:ext cx="2549219" cy="584775"/>
          </a:xfrm>
          <a:prstGeom prst="rect">
            <a:avLst/>
          </a:prstGeom>
        </p:spPr>
        <p:txBody>
          <a:bodyPr wrap="square">
            <a:spAutoFit/>
          </a:bodyPr>
          <a:lstStyle/>
          <a:p>
            <a:pPr algn="ctr"/>
            <a:r>
              <a:rPr lang="en-US" sz="1600" dirty="0"/>
              <a:t>LK</a:t>
            </a:r>
            <a:r>
              <a:rPr lang="en-US" sz="1600" b="1" dirty="0">
                <a:solidFill>
                  <a:srgbClr val="1360B2"/>
                </a:solidFill>
              </a:rPr>
              <a:t>K</a:t>
            </a:r>
            <a:r>
              <a:rPr lang="en-US" sz="1600" dirty="0"/>
              <a:t>SS. EMNLP-Findings’20 </a:t>
            </a:r>
            <a:br>
              <a:rPr lang="en-US" sz="1600" b="1" dirty="0">
                <a:solidFill>
                  <a:srgbClr val="1360B2"/>
                </a:solidFill>
              </a:rPr>
            </a:br>
            <a:r>
              <a:rPr lang="en-US" sz="1600" dirty="0"/>
              <a:t>C</a:t>
            </a:r>
            <a:r>
              <a:rPr lang="en-US" sz="1600" b="1" dirty="0">
                <a:solidFill>
                  <a:srgbClr val="1360B2"/>
                </a:solidFill>
              </a:rPr>
              <a:t>K</a:t>
            </a:r>
            <a:r>
              <a:rPr lang="en-US" sz="1600" dirty="0"/>
              <a:t>WCR. NAACL’19</a:t>
            </a:r>
          </a:p>
        </p:txBody>
      </p:sp>
      <p:sp>
        <p:nvSpPr>
          <p:cNvPr id="23" name="Rectangle 22">
            <a:extLst>
              <a:ext uri="{FF2B5EF4-FFF2-40B4-BE49-F238E27FC236}">
                <a16:creationId xmlns:a16="http://schemas.microsoft.com/office/drawing/2014/main" id="{8349DB40-AA0F-2E4C-B65A-BC10929510D0}"/>
              </a:ext>
            </a:extLst>
          </p:cNvPr>
          <p:cNvSpPr/>
          <p:nvPr/>
        </p:nvSpPr>
        <p:spPr>
          <a:xfrm>
            <a:off x="6051226" y="4724631"/>
            <a:ext cx="2549219" cy="584775"/>
          </a:xfrm>
          <a:prstGeom prst="rect">
            <a:avLst/>
          </a:prstGeom>
        </p:spPr>
        <p:txBody>
          <a:bodyPr wrap="square">
            <a:spAutoFit/>
          </a:bodyPr>
          <a:lstStyle/>
          <a:p>
            <a:pPr algn="ctr"/>
            <a:r>
              <a:rPr lang="en-US" sz="1600" dirty="0"/>
              <a:t>G et al. EMNLP-Findings’20 </a:t>
            </a:r>
            <a:br>
              <a:rPr lang="en-US" sz="1600" b="1" dirty="0">
                <a:solidFill>
                  <a:srgbClr val="1360B2"/>
                </a:solidFill>
              </a:rPr>
            </a:br>
            <a:r>
              <a:rPr lang="en-US" sz="1600" b="1" dirty="0">
                <a:solidFill>
                  <a:srgbClr val="1360B2"/>
                </a:solidFill>
              </a:rPr>
              <a:t>K</a:t>
            </a:r>
            <a:r>
              <a:rPr lang="en-US" sz="1600" dirty="0"/>
              <a:t>KS. EMNLP’20</a:t>
            </a:r>
          </a:p>
        </p:txBody>
      </p:sp>
      <p:pic>
        <p:nvPicPr>
          <p:cNvPr id="24" name="Picture 2" descr="Analysis Icons - Download Free Vector Icons | Noun Project">
            <a:extLst>
              <a:ext uri="{FF2B5EF4-FFF2-40B4-BE49-F238E27FC236}">
                <a16:creationId xmlns:a16="http://schemas.microsoft.com/office/drawing/2014/main" id="{6DE48875-4B85-9C46-845A-DE5CF7302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67" y="3849011"/>
            <a:ext cx="689838" cy="6898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kisspng-computer-icons-community-symbol-clip-art-cinque-terre-5b18edc3e489b2.6727682915283603879361  - RDI Hub">
            <a:extLst>
              <a:ext uri="{FF2B5EF4-FFF2-40B4-BE49-F238E27FC236}">
                <a16:creationId xmlns:a16="http://schemas.microsoft.com/office/drawing/2014/main" id="{5B6ED270-1910-5946-825A-86AE725CFC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2583" y="3912986"/>
            <a:ext cx="663122" cy="66312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742D8FA7-F44F-804F-BCF6-8D0D6FB1050F}"/>
              </a:ext>
            </a:extLst>
          </p:cNvPr>
          <p:cNvSpPr/>
          <p:nvPr/>
        </p:nvSpPr>
        <p:spPr>
          <a:xfrm>
            <a:off x="5825405" y="2476390"/>
            <a:ext cx="2992162" cy="830997"/>
          </a:xfrm>
          <a:prstGeom prst="rect">
            <a:avLst/>
          </a:prstGeom>
        </p:spPr>
        <p:txBody>
          <a:bodyPr wrap="square">
            <a:spAutoFit/>
          </a:bodyPr>
          <a:lstStyle/>
          <a:p>
            <a:pPr algn="ctr"/>
            <a:r>
              <a:rPr lang="en-US" sz="1600" b="1" dirty="0">
                <a:solidFill>
                  <a:srgbClr val="1360B2"/>
                </a:solidFill>
              </a:rPr>
              <a:t>K</a:t>
            </a:r>
            <a:r>
              <a:rPr lang="en-US" sz="1600" dirty="0"/>
              <a:t>MKKTCH. EMNLP-Findings’20 </a:t>
            </a:r>
          </a:p>
          <a:p>
            <a:pPr algn="ctr"/>
            <a:r>
              <a:rPr lang="en-US" sz="1600" b="1" dirty="0">
                <a:solidFill>
                  <a:srgbClr val="1360B2"/>
                </a:solidFill>
              </a:rPr>
              <a:t>K</a:t>
            </a:r>
            <a:r>
              <a:rPr lang="en-US" sz="1600" dirty="0"/>
              <a:t>CRUR. NAACL’18</a:t>
            </a:r>
          </a:p>
          <a:p>
            <a:pPr algn="ctr"/>
            <a:r>
              <a:rPr lang="en-US" sz="1600" dirty="0"/>
              <a:t>P</a:t>
            </a:r>
            <a:r>
              <a:rPr lang="en-US" sz="1600" b="1" dirty="0">
                <a:solidFill>
                  <a:srgbClr val="1360B2"/>
                </a:solidFill>
              </a:rPr>
              <a:t>K</a:t>
            </a:r>
            <a:r>
              <a:rPr lang="en-US" sz="1600" dirty="0"/>
              <a:t>R. NAACL’15</a:t>
            </a:r>
          </a:p>
        </p:txBody>
      </p:sp>
      <p:pic>
        <p:nvPicPr>
          <p:cNvPr id="28" name="Picture 2" descr="Engineer, factory, gear, industrial, manufacturing icon - Download on  Iconfinder">
            <a:extLst>
              <a:ext uri="{FF2B5EF4-FFF2-40B4-BE49-F238E27FC236}">
                <a16:creationId xmlns:a16="http://schemas.microsoft.com/office/drawing/2014/main" id="{D1400A46-C66F-E643-A1A8-DB29DCB73E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9253" y="1977149"/>
            <a:ext cx="518978" cy="518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dirty="0"/>
              <a:t>The Instruction Paradigm: Challenges </a:t>
            </a:r>
            <a:endParaRPr dirty="0"/>
          </a:p>
        </p:txBody>
      </p:sp>
      <p:sp>
        <p:nvSpPr>
          <p:cNvPr id="745" name="Google Shape;745;p74"/>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dirty="0">
                <a:solidFill>
                  <a:schemeClr val="dk1"/>
                </a:solidFill>
              </a:rPr>
              <a:t>Lack of natural and diverse benchmarks for learning from Instructions.</a:t>
            </a:r>
            <a:endParaRPr dirty="0">
              <a:solidFill>
                <a:schemeClr val="dk1"/>
              </a:solidFill>
            </a:endParaRPr>
          </a:p>
          <a:p>
            <a:pPr lvl="1">
              <a:lnSpc>
                <a:spcPct val="100000"/>
              </a:lnSpc>
              <a:spcBef>
                <a:spcPts val="0"/>
              </a:spcBef>
              <a:buClr>
                <a:srgbClr val="0000FF"/>
              </a:buClr>
            </a:pPr>
            <a:r>
              <a:rPr lang="en" dirty="0">
                <a:solidFill>
                  <a:srgbClr val="0000FF"/>
                </a:solidFill>
              </a:rPr>
              <a:t>Few prior works, but they are limited!</a:t>
            </a:r>
            <a:endParaRPr dirty="0">
              <a:solidFill>
                <a:srgbClr val="0000FF"/>
              </a:solidFill>
            </a:endParaRPr>
          </a:p>
          <a:p>
            <a:pPr indent="0">
              <a:lnSpc>
                <a:spcPct val="100000"/>
              </a:lnSpc>
              <a:buNone/>
            </a:pPr>
            <a:br>
              <a:rPr lang="en" dirty="0">
                <a:solidFill>
                  <a:schemeClr val="dk1"/>
                </a:solidFill>
              </a:rPr>
            </a:br>
            <a:endParaRPr dirty="0">
              <a:solidFill>
                <a:schemeClr val="dk1"/>
              </a:solidFill>
            </a:endParaRPr>
          </a:p>
          <a:p>
            <a:pPr>
              <a:lnSpc>
                <a:spcPct val="100000"/>
              </a:lnSpc>
            </a:pPr>
            <a:r>
              <a:rPr lang="en" dirty="0"/>
              <a:t>No standard schema to represent instructions.</a:t>
            </a:r>
            <a:endParaRPr dirty="0"/>
          </a:p>
          <a:p>
            <a:pPr lvl="1">
              <a:lnSpc>
                <a:spcPct val="100000"/>
              </a:lnSpc>
              <a:spcBef>
                <a:spcPts val="0"/>
              </a:spcBef>
              <a:buClr>
                <a:srgbClr val="0000FF"/>
              </a:buClr>
            </a:pPr>
            <a:r>
              <a:rPr lang="en" dirty="0">
                <a:solidFill>
                  <a:srgbClr val="0000FF"/>
                </a:solidFill>
              </a:rPr>
              <a:t>Unclear how to represent “instructions”!</a:t>
            </a:r>
            <a:endParaRPr dirty="0">
              <a:solidFill>
                <a:srgbClr val="0000FF"/>
              </a:solidFill>
            </a:endParaRPr>
          </a:p>
          <a:p>
            <a:pPr marL="0" indent="0">
              <a:lnSpc>
                <a:spcPct val="100000"/>
              </a:lnSpc>
              <a:buNone/>
            </a:pPr>
            <a:br>
              <a:rPr lang="en" dirty="0"/>
            </a:br>
            <a:endParaRPr dirty="0"/>
          </a:p>
          <a:p>
            <a:pPr>
              <a:lnSpc>
                <a:spcPct val="100000"/>
              </a:lnSpc>
            </a:pPr>
            <a:r>
              <a:rPr lang="en" dirty="0"/>
              <a:t>Model response to Instructions has been poor.</a:t>
            </a:r>
            <a:endParaRPr dirty="0"/>
          </a:p>
          <a:p>
            <a:pPr lvl="1">
              <a:lnSpc>
                <a:spcPct val="100000"/>
              </a:lnSpc>
              <a:spcBef>
                <a:spcPts val="0"/>
              </a:spcBef>
              <a:buClr>
                <a:srgbClr val="0000FF"/>
              </a:buClr>
            </a:pPr>
            <a:r>
              <a:rPr lang="en" dirty="0">
                <a:solidFill>
                  <a:srgbClr val="0000FF"/>
                </a:solidFill>
              </a:rPr>
              <a:t>Instructions are hard to learn!</a:t>
            </a:r>
            <a:endParaRPr dirty="0">
              <a:solidFill>
                <a:srgbClr val="0000FF"/>
              </a:solidFill>
            </a:endParaRPr>
          </a:p>
        </p:txBody>
      </p:sp>
      <p:sp>
        <p:nvSpPr>
          <p:cNvPr id="746" name="Google Shape;746;p7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86</a:t>
            </a:fld>
            <a:endParaRPr/>
          </a:p>
        </p:txBody>
      </p:sp>
    </p:spTree>
    <p:extLst>
      <p:ext uri="{BB962C8B-B14F-4D97-AF65-F5344CB8AC3E}">
        <p14:creationId xmlns:p14="http://schemas.microsoft.com/office/powerpoint/2010/main" val="12277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10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10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10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1000"/>
                                        <p:tgtEl>
                                          <p:spTgt spid="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5">
                                            <p:txEl>
                                              <p:pRg st="4" end="4"/>
                                            </p:txEl>
                                          </p:spTgt>
                                        </p:tgtEl>
                                        <p:attrNameLst>
                                          <p:attrName>style.visibility</p:attrName>
                                        </p:attrNameLst>
                                      </p:cBhvr>
                                      <p:to>
                                        <p:strVal val="visible"/>
                                      </p:to>
                                    </p:set>
                                    <p:animEffect transition="in" filter="fade">
                                      <p:cBhvr>
                                        <p:cTn id="27" dur="1000"/>
                                        <p:tgtEl>
                                          <p:spTgt spid="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5">
                                            <p:txEl>
                                              <p:pRg st="5" end="5"/>
                                            </p:txEl>
                                          </p:spTgt>
                                        </p:tgtEl>
                                        <p:attrNameLst>
                                          <p:attrName>style.visibility</p:attrName>
                                        </p:attrNameLst>
                                      </p:cBhvr>
                                      <p:to>
                                        <p:strVal val="visible"/>
                                      </p:to>
                                    </p:set>
                                    <p:animEffect transition="in" filter="fade">
                                      <p:cBhvr>
                                        <p:cTn id="32" dur="1000"/>
                                        <p:tgtEl>
                                          <p:spTgt spid="7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xEl>
                                              <p:pRg st="6" end="6"/>
                                            </p:txEl>
                                          </p:spTgt>
                                        </p:tgtEl>
                                        <p:attrNameLst>
                                          <p:attrName>style.visibility</p:attrName>
                                        </p:attrNameLst>
                                      </p:cBhvr>
                                      <p:to>
                                        <p:strVal val="visible"/>
                                      </p:to>
                                    </p:set>
                                    <p:animEffect transition="in" filter="fade">
                                      <p:cBhvr>
                                        <p:cTn id="37" dur="1000"/>
                                        <p:tgtEl>
                                          <p:spTgt spid="7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5">
                                            <p:txEl>
                                              <p:pRg st="7" end="7"/>
                                            </p:txEl>
                                          </p:spTgt>
                                        </p:tgtEl>
                                        <p:attrNameLst>
                                          <p:attrName>style.visibility</p:attrName>
                                        </p:attrNameLst>
                                      </p:cBhvr>
                                      <p:to>
                                        <p:strVal val="visible"/>
                                      </p:to>
                                    </p:set>
                                    <p:animEffect transition="in" filter="fade">
                                      <p:cBhvr>
                                        <p:cTn id="42" dur="1000"/>
                                        <p:tgtEl>
                                          <p:spTgt spid="7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5"/>
          <p:cNvSpPr txBox="1">
            <a:spLocks noGrp="1"/>
          </p:cNvSpPr>
          <p:nvPr>
            <p:ph type="body" idx="1"/>
          </p:nvPr>
        </p:nvSpPr>
        <p:spPr>
          <a:xfrm>
            <a:off x="468900" y="1841433"/>
            <a:ext cx="67432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Crowdsourced question-like instructions</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a:p>
            <a:pPr marL="0" indent="0">
              <a:buNone/>
            </a:pPr>
            <a:endParaRPr sz="1467">
              <a:solidFill>
                <a:srgbClr val="980000"/>
              </a:solidFill>
              <a:highlight>
                <a:schemeClr val="lt1"/>
              </a:highlight>
            </a:endParaRPr>
          </a:p>
        </p:txBody>
      </p:sp>
      <p:sp>
        <p:nvSpPr>
          <p:cNvPr id="752" name="Google Shape;752;p7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p:txBody>
      </p:sp>
      <p:sp>
        <p:nvSpPr>
          <p:cNvPr id="753" name="Google Shape;753;p7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87</a:t>
            </a:fld>
            <a:endParaRPr/>
          </a:p>
        </p:txBody>
      </p:sp>
      <p:grpSp>
        <p:nvGrpSpPr>
          <p:cNvPr id="754" name="Google Shape;754;p75"/>
          <p:cNvGrpSpPr/>
          <p:nvPr/>
        </p:nvGrpSpPr>
        <p:grpSpPr>
          <a:xfrm>
            <a:off x="7605669" y="2252024"/>
            <a:ext cx="3701404" cy="3171448"/>
            <a:chOff x="5770956" y="1383543"/>
            <a:chExt cx="3034601" cy="2690100"/>
          </a:xfrm>
        </p:grpSpPr>
        <p:cxnSp>
          <p:nvCxnSpPr>
            <p:cNvPr id="755" name="Google Shape;755;p75"/>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756" name="Google Shape;756;p75"/>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757" name="Google Shape;757;p75"/>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758" name="Google Shape;758;p75"/>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instructions </a:t>
            </a:r>
            <a:endParaRPr sz="1067">
              <a:latin typeface="Lato"/>
              <a:ea typeface="Lato"/>
              <a:cs typeface="Lato"/>
              <a:sym typeface="Lato"/>
            </a:endParaRPr>
          </a:p>
        </p:txBody>
      </p:sp>
      <p:pic>
        <p:nvPicPr>
          <p:cNvPr id="759" name="Google Shape;759;p75"/>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760" name="Google Shape;760;p75"/>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761" name="Google Shape;761;p75"/>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762" name="Google Shape;762;p75"/>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763" name="Google Shape;763;p75"/>
          <p:cNvSpPr txBox="1"/>
          <p:nvPr/>
        </p:nvSpPr>
        <p:spPr>
          <a:xfrm>
            <a:off x="10564833" y="20488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764" name="Google Shape;764;p75"/>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765" name="Google Shape;765;p75"/>
          <p:cNvSpPr txBox="1">
            <a:spLocks noGrp="1"/>
          </p:cNvSpPr>
          <p:nvPr>
            <p:ph type="body" idx="1"/>
          </p:nvPr>
        </p:nvSpPr>
        <p:spPr>
          <a:xfrm>
            <a:off x="445800" y="37170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&amp; Levy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766" name="Google Shape;766;p75"/>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0" indent="0">
              <a:lnSpc>
                <a:spcPct val="100000"/>
              </a:lnSpc>
              <a:buNone/>
            </a:pPr>
            <a:endParaRPr sz="1467"/>
          </a:p>
        </p:txBody>
      </p:sp>
    </p:spTree>
    <p:extLst>
      <p:ext uri="{BB962C8B-B14F-4D97-AF65-F5344CB8AC3E}">
        <p14:creationId xmlns:p14="http://schemas.microsoft.com/office/powerpoint/2010/main" val="8437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par>
                                <p:cTn id="8" presetID="10" presetClass="entr" presetSubtype="0"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Effect transition="in" filter="fade">
                                      <p:cBhvr>
                                        <p:cTn id="10" dur="1000"/>
                                        <p:tgtEl>
                                          <p:spTgt spid="754"/>
                                        </p:tgtEl>
                                      </p:cBhvr>
                                    </p:animEffect>
                                  </p:childTnLst>
                                </p:cTn>
                              </p:par>
                              <p:par>
                                <p:cTn id="11" presetID="10" presetClass="entr" presetSubtype="0" fill="hold" nodeType="withEffect">
                                  <p:stCondLst>
                                    <p:cond delay="0"/>
                                  </p:stCondLst>
                                  <p:childTnLst>
                                    <p:set>
                                      <p:cBhvr>
                                        <p:cTn id="12" dur="1" fill="hold">
                                          <p:stCondLst>
                                            <p:cond delay="0"/>
                                          </p:stCondLst>
                                        </p:cTn>
                                        <p:tgtEl>
                                          <p:spTgt spid="757"/>
                                        </p:tgtEl>
                                        <p:attrNameLst>
                                          <p:attrName>style.visibility</p:attrName>
                                        </p:attrNameLst>
                                      </p:cBhvr>
                                      <p:to>
                                        <p:strVal val="visible"/>
                                      </p:to>
                                    </p:set>
                                    <p:animEffect transition="in" filter="fade">
                                      <p:cBhvr>
                                        <p:cTn id="13" dur="1000"/>
                                        <p:tgtEl>
                                          <p:spTgt spid="757"/>
                                        </p:tgtEl>
                                      </p:cBhvr>
                                    </p:animEffect>
                                  </p:childTnLst>
                                </p:cTn>
                              </p:par>
                              <p:par>
                                <p:cTn id="14" presetID="10" presetClass="entr" presetSubtype="0" fill="hold" nodeType="withEffect">
                                  <p:stCondLst>
                                    <p:cond delay="0"/>
                                  </p:stCondLst>
                                  <p:childTnLst>
                                    <p:set>
                                      <p:cBhvr>
                                        <p:cTn id="15" dur="1" fill="hold">
                                          <p:stCondLst>
                                            <p:cond delay="0"/>
                                          </p:stCondLst>
                                        </p:cTn>
                                        <p:tgtEl>
                                          <p:spTgt spid="758"/>
                                        </p:tgtEl>
                                        <p:attrNameLst>
                                          <p:attrName>style.visibility</p:attrName>
                                        </p:attrNameLst>
                                      </p:cBhvr>
                                      <p:to>
                                        <p:strVal val="visible"/>
                                      </p:to>
                                    </p:set>
                                    <p:animEffect transition="in" filter="fade">
                                      <p:cBhvr>
                                        <p:cTn id="16" dur="1000"/>
                                        <p:tgtEl>
                                          <p:spTgt spid="758"/>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10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760"/>
                                        </p:tgtEl>
                                        <p:attrNameLst>
                                          <p:attrName>style.visibility</p:attrName>
                                        </p:attrNameLst>
                                      </p:cBhvr>
                                      <p:to>
                                        <p:strVal val="visible"/>
                                      </p:to>
                                    </p:set>
                                    <p:animEffect transition="in" filter="fade">
                                      <p:cBhvr>
                                        <p:cTn id="22" dur="1000"/>
                                        <p:tgtEl>
                                          <p:spTgt spid="7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5"/>
                                        </p:tgtEl>
                                        <p:attrNameLst>
                                          <p:attrName>style.visibility</p:attrName>
                                        </p:attrNameLst>
                                      </p:cBhvr>
                                      <p:to>
                                        <p:strVal val="visible"/>
                                      </p:to>
                                    </p:set>
                                    <p:animEffect transition="in" filter="fade">
                                      <p:cBhvr>
                                        <p:cTn id="27" dur="1000"/>
                                        <p:tgtEl>
                                          <p:spTgt spid="765"/>
                                        </p:tgtEl>
                                      </p:cBhvr>
                                    </p:animEffect>
                                  </p:childTnLst>
                                </p:cTn>
                              </p:par>
                              <p:par>
                                <p:cTn id="28" presetID="10" presetClass="entr" presetSubtype="0" fill="hold" nodeType="withEffect">
                                  <p:stCondLst>
                                    <p:cond delay="0"/>
                                  </p:stCondLst>
                                  <p:childTnLst>
                                    <p:set>
                                      <p:cBhvr>
                                        <p:cTn id="29" dur="1" fill="hold">
                                          <p:stCondLst>
                                            <p:cond delay="0"/>
                                          </p:stCondLst>
                                        </p:cTn>
                                        <p:tgtEl>
                                          <p:spTgt spid="762"/>
                                        </p:tgtEl>
                                        <p:attrNameLst>
                                          <p:attrName>style.visibility</p:attrName>
                                        </p:attrNameLst>
                                      </p:cBhvr>
                                      <p:to>
                                        <p:strVal val="visible"/>
                                      </p:to>
                                    </p:set>
                                    <p:animEffect transition="in" filter="fade">
                                      <p:cBhvr>
                                        <p:cTn id="30" dur="1000"/>
                                        <p:tgtEl>
                                          <p:spTgt spid="762"/>
                                        </p:tgtEl>
                                      </p:cBhvr>
                                    </p:animEffect>
                                  </p:childTnLst>
                                </p:cTn>
                              </p:par>
                              <p:par>
                                <p:cTn id="31" presetID="10" presetClass="entr" presetSubtype="0" fill="hold" nodeType="withEffect">
                                  <p:stCondLst>
                                    <p:cond delay="0"/>
                                  </p:stCondLst>
                                  <p:childTnLst>
                                    <p:set>
                                      <p:cBhvr>
                                        <p:cTn id="32" dur="1" fill="hold">
                                          <p:stCondLst>
                                            <p:cond delay="0"/>
                                          </p:stCondLst>
                                        </p:cTn>
                                        <p:tgtEl>
                                          <p:spTgt spid="759"/>
                                        </p:tgtEl>
                                        <p:attrNameLst>
                                          <p:attrName>style.visibility</p:attrName>
                                        </p:attrNameLst>
                                      </p:cBhvr>
                                      <p:to>
                                        <p:strVal val="visible"/>
                                      </p:to>
                                    </p:set>
                                    <p:animEffect transition="in" filter="fade">
                                      <p:cBhvr>
                                        <p:cTn id="33" dur="1000"/>
                                        <p:tgtEl>
                                          <p:spTgt spid="75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66"/>
                                        </p:tgtEl>
                                        <p:attrNameLst>
                                          <p:attrName>style.visibility</p:attrName>
                                        </p:attrNameLst>
                                      </p:cBhvr>
                                      <p:to>
                                        <p:strVal val="visible"/>
                                      </p:to>
                                    </p:set>
                                    <p:animEffect transition="in" filter="fade">
                                      <p:cBhvr>
                                        <p:cTn id="38" dur="1000"/>
                                        <p:tgtEl>
                                          <p:spTgt spid="766"/>
                                        </p:tgtEl>
                                      </p:cBhvr>
                                    </p:animEffect>
                                  </p:childTnLst>
                                </p:cTn>
                              </p:par>
                              <p:par>
                                <p:cTn id="39" presetID="10" presetClass="entr" presetSubtype="0" fill="hold" nodeType="withEffect">
                                  <p:stCondLst>
                                    <p:cond delay="0"/>
                                  </p:stCondLst>
                                  <p:childTnLst>
                                    <p:set>
                                      <p:cBhvr>
                                        <p:cTn id="40" dur="1" fill="hold">
                                          <p:stCondLst>
                                            <p:cond delay="0"/>
                                          </p:stCondLst>
                                        </p:cTn>
                                        <p:tgtEl>
                                          <p:spTgt spid="761"/>
                                        </p:tgtEl>
                                        <p:attrNameLst>
                                          <p:attrName>style.visibility</p:attrName>
                                        </p:attrNameLst>
                                      </p:cBhvr>
                                      <p:to>
                                        <p:strVal val="visible"/>
                                      </p:to>
                                    </p:set>
                                    <p:animEffect transition="in" filter="fade">
                                      <p:cBhvr>
                                        <p:cTn id="41" dur="1000"/>
                                        <p:tgtEl>
                                          <p:spTgt spid="761"/>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63"/>
                                        </p:tgtEl>
                                        <p:attrNameLst>
                                          <p:attrName>style.visibility</p:attrName>
                                        </p:attrNameLst>
                                      </p:cBhvr>
                                      <p:to>
                                        <p:strVal val="visible"/>
                                      </p:to>
                                    </p:set>
                                    <p:animEffect transition="in" filter="fade">
                                      <p:cBhvr>
                                        <p:cTn id="45" dur="10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04"/>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Error Analysis</a:t>
            </a:r>
            <a:endParaRPr/>
          </a:p>
        </p:txBody>
      </p:sp>
      <p:sp>
        <p:nvSpPr>
          <p:cNvPr id="1165" name="Google Shape;1165;p104"/>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GPT-3: </a:t>
            </a:r>
            <a:endParaRPr/>
          </a:p>
          <a:p>
            <a:pPr lvl="1">
              <a:spcBef>
                <a:spcPts val="0"/>
              </a:spcBef>
              <a:buClr>
                <a:srgbClr val="0000FF"/>
              </a:buClr>
            </a:pPr>
            <a:r>
              <a:rPr lang="en">
                <a:solidFill>
                  <a:srgbClr val="0000FF"/>
                </a:solidFill>
              </a:rPr>
              <a:t>Often fails to follow </a:t>
            </a:r>
            <a:endParaRPr>
              <a:solidFill>
                <a:srgbClr val="0000FF"/>
              </a:solidFill>
            </a:endParaRPr>
          </a:p>
          <a:p>
            <a:pPr marL="1219170" indent="0">
              <a:buNone/>
            </a:pPr>
            <a:r>
              <a:rPr lang="en" sz="1867">
                <a:solidFill>
                  <a:srgbClr val="0000FF"/>
                </a:solidFill>
              </a:rPr>
              <a:t>instruction</a:t>
            </a:r>
            <a:r>
              <a:rPr lang="en">
                <a:solidFill>
                  <a:srgbClr val="0000FF"/>
                </a:solidFill>
              </a:rPr>
              <a:t> </a:t>
            </a:r>
            <a:r>
              <a:rPr lang="en" sz="1867">
                <a:solidFill>
                  <a:srgbClr val="0000FF"/>
                </a:solidFill>
              </a:rPr>
              <a:t>without </a:t>
            </a:r>
            <a:endParaRPr sz="1867">
              <a:solidFill>
                <a:srgbClr val="0000FF"/>
              </a:solidFill>
            </a:endParaRPr>
          </a:p>
          <a:p>
            <a:pPr marL="1219170" indent="0">
              <a:buNone/>
            </a:pPr>
            <a:r>
              <a:rPr lang="en" sz="1867">
                <a:solidFill>
                  <a:srgbClr val="0000FF"/>
                </a:solidFill>
              </a:rPr>
              <a:t>any example.</a:t>
            </a:r>
            <a:endParaRPr sz="1867">
              <a:solidFill>
                <a:srgbClr val="0000FF"/>
              </a:solidFill>
            </a:endParaRPr>
          </a:p>
          <a:p>
            <a:pPr lvl="1">
              <a:spcBef>
                <a:spcPts val="0"/>
              </a:spcBef>
              <a:buClr>
                <a:srgbClr val="0000FF"/>
              </a:buClr>
            </a:pPr>
            <a:r>
              <a:rPr lang="en" b="1">
                <a:solidFill>
                  <a:srgbClr val="0000FF"/>
                </a:solidFill>
              </a:rPr>
              <a:t>Too Innovative.</a:t>
            </a:r>
            <a:endParaRPr b="1">
              <a:solidFill>
                <a:srgbClr val="0000FF"/>
              </a:solidFill>
            </a:endParaRPr>
          </a:p>
          <a:p>
            <a:pPr lvl="1">
              <a:spcBef>
                <a:spcPts val="0"/>
              </a:spcBef>
              <a:buClr>
                <a:srgbClr val="0000FF"/>
              </a:buClr>
            </a:pPr>
            <a:r>
              <a:rPr lang="en">
                <a:solidFill>
                  <a:srgbClr val="0000FF"/>
                </a:solidFill>
              </a:rPr>
              <a:t>Redundant content</a:t>
            </a:r>
            <a:endParaRPr>
              <a:solidFill>
                <a:srgbClr val="0000FF"/>
              </a:solidFill>
            </a:endParaRPr>
          </a:p>
          <a:p>
            <a:pPr marL="1219170" indent="0">
              <a:buNone/>
            </a:pPr>
            <a:r>
              <a:rPr lang="en" sz="1867">
                <a:solidFill>
                  <a:srgbClr val="0000FF"/>
                </a:solidFill>
              </a:rPr>
              <a:t>Generation.     </a:t>
            </a:r>
            <a:r>
              <a:rPr lang="en"/>
              <a:t>     </a:t>
            </a:r>
            <a:endParaRPr/>
          </a:p>
          <a:p>
            <a:pPr marL="0" indent="0">
              <a:buNone/>
            </a:pPr>
            <a:endParaRPr/>
          </a:p>
        </p:txBody>
      </p:sp>
      <p:sp>
        <p:nvSpPr>
          <p:cNvPr id="1166" name="Google Shape;1166;p104"/>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88</a:t>
            </a:fld>
            <a:endParaRPr/>
          </a:p>
        </p:txBody>
      </p:sp>
      <p:pic>
        <p:nvPicPr>
          <p:cNvPr id="1167" name="Google Shape;1167;p104"/>
          <p:cNvPicPr preferRelativeResize="0"/>
          <p:nvPr/>
        </p:nvPicPr>
        <p:blipFill rotWithShape="1">
          <a:blip r:embed="rId3">
            <a:alphaModFix/>
          </a:blip>
          <a:srcRect l="822" r="1292"/>
          <a:stretch/>
        </p:blipFill>
        <p:spPr>
          <a:xfrm>
            <a:off x="4775034" y="2301301"/>
            <a:ext cx="7315365" cy="2942433"/>
          </a:xfrm>
          <a:prstGeom prst="rect">
            <a:avLst/>
          </a:prstGeom>
          <a:noFill/>
          <a:ln>
            <a:noFill/>
          </a:ln>
        </p:spPr>
      </p:pic>
      <p:sp>
        <p:nvSpPr>
          <p:cNvPr id="1168" name="Google Shape;1168;p104"/>
          <p:cNvSpPr txBox="1"/>
          <p:nvPr/>
        </p:nvSpPr>
        <p:spPr>
          <a:xfrm>
            <a:off x="2983967" y="6069634"/>
            <a:ext cx="7264800" cy="52318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b="1">
                <a:solidFill>
                  <a:srgbClr val="0000FF"/>
                </a:solidFill>
                <a:latin typeface="Lato"/>
                <a:ea typeface="Lato"/>
                <a:cs typeface="Lato"/>
                <a:sym typeface="Lato"/>
              </a:rPr>
              <a:t>Can we strike a good balance between imitation and innovation?</a:t>
            </a:r>
            <a:endParaRPr b="1">
              <a:latin typeface="Lato"/>
              <a:ea typeface="Lato"/>
              <a:cs typeface="Lato"/>
              <a:sym typeface="Lato"/>
            </a:endParaRPr>
          </a:p>
        </p:txBody>
      </p:sp>
      <p:sp>
        <p:nvSpPr>
          <p:cNvPr id="1169" name="Google Shape;1169;p104"/>
          <p:cNvSpPr/>
          <p:nvPr/>
        </p:nvSpPr>
        <p:spPr>
          <a:xfrm>
            <a:off x="7181600" y="26769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0" name="Google Shape;1170;p104"/>
          <p:cNvSpPr/>
          <p:nvPr/>
        </p:nvSpPr>
        <p:spPr>
          <a:xfrm>
            <a:off x="7181600" y="3502733"/>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1" name="Google Shape;1171;p104"/>
          <p:cNvSpPr/>
          <p:nvPr/>
        </p:nvSpPr>
        <p:spPr>
          <a:xfrm>
            <a:off x="7181600" y="4342167"/>
            <a:ext cx="3517600" cy="141600"/>
          </a:xfrm>
          <a:prstGeom prst="rect">
            <a:avLst/>
          </a:prstGeom>
          <a:no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2" name="Google Shape;1172;p104"/>
          <p:cNvSpPr txBox="1"/>
          <p:nvPr/>
        </p:nvSpPr>
        <p:spPr>
          <a:xfrm>
            <a:off x="826033" y="4032701"/>
            <a:ext cx="6012400" cy="2434472"/>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BART:</a:t>
            </a:r>
            <a:endParaRPr sz="2400">
              <a:solidFill>
                <a:schemeClr val="dk1"/>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b="1">
                <a:solidFill>
                  <a:srgbClr val="0000FF"/>
                </a:solidFill>
                <a:latin typeface="Lato"/>
                <a:ea typeface="Lato"/>
                <a:cs typeface="Lato"/>
                <a:sym typeface="Lato"/>
              </a:rPr>
              <a:t>Too Imitative.</a:t>
            </a:r>
            <a:endParaRPr b="1">
              <a:solidFill>
                <a:srgbClr val="0000FF"/>
              </a:solidFill>
              <a:latin typeface="Lato"/>
              <a:ea typeface="Lato"/>
              <a:cs typeface="Lato"/>
              <a:sym typeface="Lato"/>
            </a:endParaRPr>
          </a:p>
          <a:p>
            <a:pPr marL="1219170" lvl="1" indent="-423323">
              <a:lnSpc>
                <a:spcPct val="115000"/>
              </a:lnSpc>
              <a:spcBef>
                <a:spcPts val="0"/>
              </a:spcBef>
              <a:spcAft>
                <a:spcPts val="0"/>
              </a:spcAft>
              <a:buClr>
                <a:srgbClr val="0000FF"/>
              </a:buClr>
              <a:buSzPts val="1400"/>
              <a:buFont typeface="Lato"/>
              <a:buChar char="○"/>
            </a:pPr>
            <a:r>
              <a:rPr lang="en">
                <a:solidFill>
                  <a:srgbClr val="0000FF"/>
                </a:solidFill>
                <a:latin typeface="Lato"/>
                <a:ea typeface="Lato"/>
                <a:cs typeface="Lato"/>
                <a:sym typeface="Lato"/>
              </a:rPr>
              <a:t>Provides more control,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but fails to</a:t>
            </a:r>
            <a:r>
              <a:rPr lang="en" sz="2400">
                <a:solidFill>
                  <a:srgbClr val="0000FF"/>
                </a:solidFill>
                <a:latin typeface="Lato"/>
                <a:ea typeface="Lato"/>
                <a:cs typeface="Lato"/>
                <a:sym typeface="Lato"/>
              </a:rPr>
              <a:t> </a:t>
            </a:r>
            <a:r>
              <a:rPr lang="en">
                <a:solidFill>
                  <a:srgbClr val="0000FF"/>
                </a:solidFill>
                <a:latin typeface="Lato"/>
                <a:ea typeface="Lato"/>
                <a:cs typeface="Lato"/>
                <a:sym typeface="Lato"/>
              </a:rPr>
              <a:t>generate </a:t>
            </a:r>
            <a:endParaRPr>
              <a:solidFill>
                <a:srgbClr val="0000FF"/>
              </a:solidFill>
              <a:latin typeface="Lato"/>
              <a:ea typeface="Lato"/>
              <a:cs typeface="Lato"/>
              <a:sym typeface="Lato"/>
            </a:endParaRPr>
          </a:p>
          <a:p>
            <a:pPr marL="1219170">
              <a:lnSpc>
                <a:spcPct val="115000"/>
              </a:lnSpc>
              <a:spcBef>
                <a:spcPts val="0"/>
              </a:spcBef>
              <a:spcAft>
                <a:spcPts val="0"/>
              </a:spcAft>
            </a:pPr>
            <a:r>
              <a:rPr lang="en">
                <a:solidFill>
                  <a:srgbClr val="0000FF"/>
                </a:solidFill>
                <a:latin typeface="Lato"/>
                <a:ea typeface="Lato"/>
                <a:cs typeface="Lato"/>
                <a:sym typeface="Lato"/>
              </a:rPr>
              <a:t>proper output. </a:t>
            </a:r>
            <a:endParaRPr sz="2400">
              <a:solidFill>
                <a:srgbClr val="0000FF"/>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1173" name="Google Shape;1173;p104"/>
          <p:cNvSpPr/>
          <p:nvPr/>
        </p:nvSpPr>
        <p:spPr>
          <a:xfrm>
            <a:off x="7181600" y="36929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1174" name="Google Shape;1174;p104"/>
          <p:cNvSpPr/>
          <p:nvPr/>
        </p:nvSpPr>
        <p:spPr>
          <a:xfrm>
            <a:off x="7181600" y="4505733"/>
            <a:ext cx="3517600" cy="141600"/>
          </a:xfrm>
          <a:prstGeom prst="rect">
            <a:avLst/>
          </a:prstGeom>
          <a:noFill/>
          <a:ln w="19050"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extLst>
      <p:ext uri="{BB962C8B-B14F-4D97-AF65-F5344CB8AC3E}">
        <p14:creationId xmlns:p14="http://schemas.microsoft.com/office/powerpoint/2010/main" val="400324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5">
                                            <p:txEl>
                                              <p:pRg st="0" end="0"/>
                                            </p:txEl>
                                          </p:spTgt>
                                        </p:tgtEl>
                                        <p:attrNameLst>
                                          <p:attrName>style.visibility</p:attrName>
                                        </p:attrNameLst>
                                      </p:cBhvr>
                                      <p:to>
                                        <p:strVal val="visible"/>
                                      </p:to>
                                    </p:set>
                                    <p:animEffect transition="in" filter="fade">
                                      <p:cBhvr>
                                        <p:cTn id="7" dur="1000"/>
                                        <p:tgtEl>
                                          <p:spTgt spid="1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5">
                                            <p:txEl>
                                              <p:pRg st="1" end="1"/>
                                            </p:txEl>
                                          </p:spTgt>
                                        </p:tgtEl>
                                        <p:attrNameLst>
                                          <p:attrName>style.visibility</p:attrName>
                                        </p:attrNameLst>
                                      </p:cBhvr>
                                      <p:to>
                                        <p:strVal val="visible"/>
                                      </p:to>
                                    </p:set>
                                    <p:animEffect transition="in" filter="fade">
                                      <p:cBhvr>
                                        <p:cTn id="12" dur="1000"/>
                                        <p:tgtEl>
                                          <p:spTgt spid="1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5">
                                            <p:txEl>
                                              <p:pRg st="2" end="2"/>
                                            </p:txEl>
                                          </p:spTgt>
                                        </p:tgtEl>
                                        <p:attrNameLst>
                                          <p:attrName>style.visibility</p:attrName>
                                        </p:attrNameLst>
                                      </p:cBhvr>
                                      <p:to>
                                        <p:strVal val="visible"/>
                                      </p:to>
                                    </p:set>
                                    <p:animEffect transition="in" filter="fade">
                                      <p:cBhvr>
                                        <p:cTn id="17" dur="1000"/>
                                        <p:tgtEl>
                                          <p:spTgt spid="1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5">
                                            <p:txEl>
                                              <p:pRg st="3" end="3"/>
                                            </p:txEl>
                                          </p:spTgt>
                                        </p:tgtEl>
                                        <p:attrNameLst>
                                          <p:attrName>style.visibility</p:attrName>
                                        </p:attrNameLst>
                                      </p:cBhvr>
                                      <p:to>
                                        <p:strVal val="visible"/>
                                      </p:to>
                                    </p:set>
                                    <p:animEffect transition="in" filter="fade">
                                      <p:cBhvr>
                                        <p:cTn id="22" dur="1000"/>
                                        <p:tgtEl>
                                          <p:spTgt spid="1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5">
                                            <p:txEl>
                                              <p:pRg st="4" end="4"/>
                                            </p:txEl>
                                          </p:spTgt>
                                        </p:tgtEl>
                                        <p:attrNameLst>
                                          <p:attrName>style.visibility</p:attrName>
                                        </p:attrNameLst>
                                      </p:cBhvr>
                                      <p:to>
                                        <p:strVal val="visible"/>
                                      </p:to>
                                    </p:set>
                                    <p:animEffect transition="in" filter="fade">
                                      <p:cBhvr>
                                        <p:cTn id="27" dur="1000"/>
                                        <p:tgtEl>
                                          <p:spTgt spid="11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5">
                                            <p:txEl>
                                              <p:pRg st="5" end="5"/>
                                            </p:txEl>
                                          </p:spTgt>
                                        </p:tgtEl>
                                        <p:attrNameLst>
                                          <p:attrName>style.visibility</p:attrName>
                                        </p:attrNameLst>
                                      </p:cBhvr>
                                      <p:to>
                                        <p:strVal val="visible"/>
                                      </p:to>
                                    </p:set>
                                    <p:animEffect transition="in" filter="fade">
                                      <p:cBhvr>
                                        <p:cTn id="32" dur="1000"/>
                                        <p:tgtEl>
                                          <p:spTgt spid="11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5">
                                            <p:txEl>
                                              <p:pRg st="6" end="6"/>
                                            </p:txEl>
                                          </p:spTgt>
                                        </p:tgtEl>
                                        <p:attrNameLst>
                                          <p:attrName>style.visibility</p:attrName>
                                        </p:attrNameLst>
                                      </p:cBhvr>
                                      <p:to>
                                        <p:strVal val="visible"/>
                                      </p:to>
                                    </p:set>
                                    <p:animEffect transition="in" filter="fade">
                                      <p:cBhvr>
                                        <p:cTn id="37" dur="1000"/>
                                        <p:tgtEl>
                                          <p:spTgt spid="11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67"/>
                                        </p:tgtEl>
                                        <p:attrNameLst>
                                          <p:attrName>style.visibility</p:attrName>
                                        </p:attrNameLst>
                                      </p:cBhvr>
                                      <p:to>
                                        <p:strVal val="visible"/>
                                      </p:to>
                                    </p:set>
                                    <p:animEffect transition="in" filter="fade">
                                      <p:cBhvr>
                                        <p:cTn id="42" dur="1000"/>
                                        <p:tgtEl>
                                          <p:spTgt spid="11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69"/>
                                        </p:tgtEl>
                                        <p:attrNameLst>
                                          <p:attrName>style.visibility</p:attrName>
                                        </p:attrNameLst>
                                      </p:cBhvr>
                                      <p:to>
                                        <p:strVal val="visible"/>
                                      </p:to>
                                    </p:set>
                                    <p:animEffect transition="in" filter="fade">
                                      <p:cBhvr>
                                        <p:cTn id="47" dur="1000"/>
                                        <p:tgtEl>
                                          <p:spTgt spid="1169"/>
                                        </p:tgtEl>
                                      </p:cBhvr>
                                    </p:animEffect>
                                  </p:childTnLst>
                                </p:cTn>
                              </p:par>
                              <p:par>
                                <p:cTn id="48" presetID="10" presetClass="entr" presetSubtype="0" fill="hold" nodeType="withEffect">
                                  <p:stCondLst>
                                    <p:cond delay="0"/>
                                  </p:stCondLst>
                                  <p:childTnLst>
                                    <p:set>
                                      <p:cBhvr>
                                        <p:cTn id="49" dur="1" fill="hold">
                                          <p:stCondLst>
                                            <p:cond delay="0"/>
                                          </p:stCondLst>
                                        </p:cTn>
                                        <p:tgtEl>
                                          <p:spTgt spid="1170"/>
                                        </p:tgtEl>
                                        <p:attrNameLst>
                                          <p:attrName>style.visibility</p:attrName>
                                        </p:attrNameLst>
                                      </p:cBhvr>
                                      <p:to>
                                        <p:strVal val="visible"/>
                                      </p:to>
                                    </p:set>
                                    <p:animEffect transition="in" filter="fade">
                                      <p:cBhvr>
                                        <p:cTn id="50" dur="1000"/>
                                        <p:tgtEl>
                                          <p:spTgt spid="1170"/>
                                        </p:tgtEl>
                                      </p:cBhvr>
                                    </p:animEffect>
                                  </p:childTnLst>
                                </p:cTn>
                              </p:par>
                              <p:par>
                                <p:cTn id="51" presetID="10" presetClass="entr" presetSubtype="0" fill="hold" nodeType="withEffect">
                                  <p:stCondLst>
                                    <p:cond delay="0"/>
                                  </p:stCondLst>
                                  <p:childTnLst>
                                    <p:set>
                                      <p:cBhvr>
                                        <p:cTn id="52" dur="1" fill="hold">
                                          <p:stCondLst>
                                            <p:cond delay="0"/>
                                          </p:stCondLst>
                                        </p:cTn>
                                        <p:tgtEl>
                                          <p:spTgt spid="1171"/>
                                        </p:tgtEl>
                                        <p:attrNameLst>
                                          <p:attrName>style.visibility</p:attrName>
                                        </p:attrNameLst>
                                      </p:cBhvr>
                                      <p:to>
                                        <p:strVal val="visible"/>
                                      </p:to>
                                    </p:set>
                                    <p:animEffect transition="in" filter="fade">
                                      <p:cBhvr>
                                        <p:cTn id="53" dur="1000"/>
                                        <p:tgtEl>
                                          <p:spTgt spid="117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72"/>
                                        </p:tgtEl>
                                        <p:attrNameLst>
                                          <p:attrName>style.visibility</p:attrName>
                                        </p:attrNameLst>
                                      </p:cBhvr>
                                      <p:to>
                                        <p:strVal val="visible"/>
                                      </p:to>
                                    </p:set>
                                    <p:animEffect transition="in" filter="fade">
                                      <p:cBhvr>
                                        <p:cTn id="58" dur="1000"/>
                                        <p:tgtEl>
                                          <p:spTgt spid="117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73"/>
                                        </p:tgtEl>
                                        <p:attrNameLst>
                                          <p:attrName>style.visibility</p:attrName>
                                        </p:attrNameLst>
                                      </p:cBhvr>
                                      <p:to>
                                        <p:strVal val="visible"/>
                                      </p:to>
                                    </p:set>
                                    <p:animEffect transition="in" filter="fade">
                                      <p:cBhvr>
                                        <p:cTn id="63" dur="1000"/>
                                        <p:tgtEl>
                                          <p:spTgt spid="1173"/>
                                        </p:tgtEl>
                                      </p:cBhvr>
                                    </p:animEffect>
                                  </p:childTnLst>
                                </p:cTn>
                              </p:par>
                              <p:par>
                                <p:cTn id="64" presetID="10" presetClass="entr" presetSubtype="0" fill="hold" nodeType="withEffect">
                                  <p:stCondLst>
                                    <p:cond delay="0"/>
                                  </p:stCondLst>
                                  <p:childTnLst>
                                    <p:set>
                                      <p:cBhvr>
                                        <p:cTn id="65" dur="1" fill="hold">
                                          <p:stCondLst>
                                            <p:cond delay="0"/>
                                          </p:stCondLst>
                                        </p:cTn>
                                        <p:tgtEl>
                                          <p:spTgt spid="1174"/>
                                        </p:tgtEl>
                                        <p:attrNameLst>
                                          <p:attrName>style.visibility</p:attrName>
                                        </p:attrNameLst>
                                      </p:cBhvr>
                                      <p:to>
                                        <p:strVal val="visible"/>
                                      </p:to>
                                    </p:set>
                                    <p:animEffect transition="in" filter="fade">
                                      <p:cBhvr>
                                        <p:cTn id="66" dur="1000"/>
                                        <p:tgtEl>
                                          <p:spTgt spid="117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68"/>
                                        </p:tgtEl>
                                        <p:attrNameLst>
                                          <p:attrName>style.visibility</p:attrName>
                                        </p:attrNameLst>
                                      </p:cBhvr>
                                      <p:to>
                                        <p:strVal val="visible"/>
                                      </p:to>
                                    </p:set>
                                    <p:animEffect transition="in" filter="fade">
                                      <p:cBhvr>
                                        <p:cTn id="71" dur="1000"/>
                                        <p:tgtEl>
                                          <p:spTgt spid="1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1"/>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Design Principles</a:t>
            </a:r>
            <a:endParaRPr/>
          </a:p>
        </p:txBody>
      </p:sp>
      <p:sp>
        <p:nvSpPr>
          <p:cNvPr id="812" name="Google Shape;812;p81"/>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Natural human-readable instructions.</a:t>
            </a:r>
            <a:endParaRPr/>
          </a:p>
          <a:p>
            <a:pPr indent="0">
              <a:buNone/>
            </a:pPr>
            <a:endParaRPr/>
          </a:p>
        </p:txBody>
      </p:sp>
      <p:sp>
        <p:nvSpPr>
          <p:cNvPr id="813" name="Google Shape;813;p81"/>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89</a:t>
            </a:fld>
            <a:endParaRPr/>
          </a:p>
        </p:txBody>
      </p:sp>
      <p:sp>
        <p:nvSpPr>
          <p:cNvPr id="814" name="Google Shape;814;p81"/>
          <p:cNvSpPr txBox="1"/>
          <p:nvPr/>
        </p:nvSpPr>
        <p:spPr>
          <a:xfrm>
            <a:off x="822000" y="1931100"/>
            <a:ext cx="7014400" cy="1797375"/>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a:solidFill>
                <a:schemeClr val="dk1"/>
              </a:solidFill>
              <a:latin typeface="Lato"/>
              <a:ea typeface="Lato"/>
              <a:cs typeface="Lato"/>
              <a:sym typeface="Lato"/>
            </a:endParaRPr>
          </a:p>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Diversity.</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5" name="Google Shape;815;p81"/>
          <p:cNvSpPr txBox="1"/>
          <p:nvPr/>
        </p:nvSpPr>
        <p:spPr>
          <a:xfrm>
            <a:off x="823233" y="3208767"/>
            <a:ext cx="6012400" cy="1372643"/>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Positive Examples and Explanation.</a:t>
            </a:r>
            <a:endParaRPr sz="2400">
              <a:solidFill>
                <a:schemeClr val="dk1"/>
              </a:solidFill>
              <a:latin typeface="Lato"/>
              <a:ea typeface="Lato"/>
              <a:cs typeface="Lato"/>
              <a:sym typeface="Lato"/>
            </a:endParaRPr>
          </a:p>
          <a:p>
            <a:pPr>
              <a:lnSpc>
                <a:spcPct val="115000"/>
              </a:lnSpc>
              <a:spcBef>
                <a:spcPts val="0"/>
              </a:spcBef>
              <a:spcAft>
                <a:spcPts val="0"/>
              </a:spcAft>
            </a:pP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6" name="Google Shape;816;p81"/>
          <p:cNvSpPr txBox="1"/>
          <p:nvPr/>
        </p:nvSpPr>
        <p:spPr>
          <a:xfrm>
            <a:off x="823233" y="4081400"/>
            <a:ext cx="8790400" cy="1797375"/>
          </a:xfrm>
          <a:prstGeom prst="rect">
            <a:avLst/>
          </a:prstGeom>
          <a:noFill/>
          <a:ln>
            <a:noFill/>
          </a:ln>
        </p:spPr>
        <p:txBody>
          <a:bodyPr spcFirstLastPara="1" wrap="square" lIns="121900" tIns="121900" rIns="121900" bIns="121900" anchor="t" anchorCtr="0">
            <a:spAutoFit/>
          </a:bodyPr>
          <a:lstStyle/>
          <a:p>
            <a:pPr marL="609585"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Negative instructions.	</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Instructions regarding what </a:t>
            </a:r>
            <a:r>
              <a:rPr lang="en" sz="2400" b="1">
                <a:solidFill>
                  <a:schemeClr val="dk1"/>
                </a:solidFill>
                <a:latin typeface="Lato"/>
                <a:ea typeface="Lato"/>
                <a:cs typeface="Lato"/>
                <a:sym typeface="Lato"/>
              </a:rPr>
              <a:t>not</a:t>
            </a:r>
            <a:r>
              <a:rPr lang="en" sz="2400">
                <a:solidFill>
                  <a:schemeClr val="dk1"/>
                </a:solidFill>
                <a:latin typeface="Lato"/>
                <a:ea typeface="Lato"/>
                <a:cs typeface="Lato"/>
                <a:sym typeface="Lato"/>
              </a:rPr>
              <a:t> to do.</a:t>
            </a:r>
            <a:endParaRPr sz="2400">
              <a:solidFill>
                <a:schemeClr val="dk1"/>
              </a:solidFill>
              <a:latin typeface="Lato"/>
              <a:ea typeface="Lato"/>
              <a:cs typeface="Lato"/>
              <a:sym typeface="Lato"/>
            </a:endParaRPr>
          </a:p>
          <a:p>
            <a:pPr marL="1219170" lvl="1" indent="-457189">
              <a:lnSpc>
                <a:spcPct val="115000"/>
              </a:lnSpc>
              <a:spcBef>
                <a:spcPts val="0"/>
              </a:spcBef>
              <a:spcAft>
                <a:spcPts val="0"/>
              </a:spcAft>
              <a:buClr>
                <a:schemeClr val="dk1"/>
              </a:buClr>
              <a:buSzPts val="1800"/>
              <a:buFont typeface="Lato"/>
              <a:buChar char="○"/>
            </a:pPr>
            <a:r>
              <a:rPr lang="en" sz="2400">
                <a:solidFill>
                  <a:schemeClr val="dk1"/>
                </a:solidFill>
                <a:latin typeface="Lato"/>
                <a:ea typeface="Lato"/>
                <a:cs typeface="Lato"/>
                <a:sym typeface="Lato"/>
              </a:rPr>
              <a:t>E.g. </a:t>
            </a:r>
            <a:endParaRPr sz="2400">
              <a:solidFill>
                <a:schemeClr val="dk1"/>
              </a:solidFill>
              <a:latin typeface="Lato"/>
              <a:ea typeface="Lato"/>
              <a:cs typeface="Lato"/>
              <a:sym typeface="Lato"/>
            </a:endParaRPr>
          </a:p>
          <a:p>
            <a:pPr>
              <a:spcBef>
                <a:spcPts val="0"/>
              </a:spcBef>
              <a:spcAft>
                <a:spcPts val="0"/>
              </a:spcAft>
            </a:pPr>
            <a:endParaRPr>
              <a:latin typeface="Lato"/>
              <a:ea typeface="Lato"/>
              <a:cs typeface="Lato"/>
              <a:sym typeface="Lato"/>
            </a:endParaRPr>
          </a:p>
        </p:txBody>
      </p:sp>
      <p:sp>
        <p:nvSpPr>
          <p:cNvPr id="817" name="Google Shape;817;p81"/>
          <p:cNvSpPr/>
          <p:nvPr/>
        </p:nvSpPr>
        <p:spPr>
          <a:xfrm>
            <a:off x="2756733" y="5064567"/>
            <a:ext cx="4677600" cy="763600"/>
          </a:xfrm>
          <a:prstGeom prst="roundRect">
            <a:avLst>
              <a:gd name="adj" fmla="val 16667"/>
            </a:avLst>
          </a:prstGeom>
          <a:solidFill>
            <a:srgbClr val="FCE5CD"/>
          </a:solidFill>
          <a:ln w="9525" cap="flat" cmpd="sng">
            <a:solidFill>
              <a:srgbClr val="1A4595"/>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i="1"/>
              <a:t>The generated answers should </a:t>
            </a:r>
            <a:r>
              <a:rPr lang="en" b="1" i="1"/>
              <a:t>not</a:t>
            </a:r>
            <a:r>
              <a:rPr lang="en" i="1"/>
              <a:t> belong to the question span.</a:t>
            </a:r>
            <a:endParaRPr i="1"/>
          </a:p>
        </p:txBody>
      </p:sp>
    </p:spTree>
    <p:extLst>
      <p:ext uri="{BB962C8B-B14F-4D97-AF65-F5344CB8AC3E}">
        <p14:creationId xmlns:p14="http://schemas.microsoft.com/office/powerpoint/2010/main" val="333798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animEffect transition="in" filter="fade">
                                      <p:cBhvr>
                                        <p:cTn id="7" dur="1000"/>
                                        <p:tgtEl>
                                          <p:spTgt spid="8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4"/>
                                        </p:tgtEl>
                                        <p:attrNameLst>
                                          <p:attrName>style.visibility</p:attrName>
                                        </p:attrNameLst>
                                      </p:cBhvr>
                                      <p:to>
                                        <p:strVal val="visible"/>
                                      </p:to>
                                    </p:set>
                                    <p:animEffect transition="in" filter="fade">
                                      <p:cBhvr>
                                        <p:cTn id="12" dur="1000"/>
                                        <p:tgtEl>
                                          <p:spTgt spid="8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5"/>
                                        </p:tgtEl>
                                        <p:attrNameLst>
                                          <p:attrName>style.visibility</p:attrName>
                                        </p:attrNameLst>
                                      </p:cBhvr>
                                      <p:to>
                                        <p:strVal val="visible"/>
                                      </p:to>
                                    </p:set>
                                    <p:animEffect transition="in" filter="fade">
                                      <p:cBhvr>
                                        <p:cTn id="17" dur="1000"/>
                                        <p:tgtEl>
                                          <p:spTgt spid="8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6"/>
                                        </p:tgtEl>
                                        <p:attrNameLst>
                                          <p:attrName>style.visibility</p:attrName>
                                        </p:attrNameLst>
                                      </p:cBhvr>
                                      <p:to>
                                        <p:strVal val="visible"/>
                                      </p:to>
                                    </p:set>
                                    <p:animEffect transition="in" filter="fade">
                                      <p:cBhvr>
                                        <p:cTn id="22" dur="1000"/>
                                        <p:tgtEl>
                                          <p:spTgt spid="8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7"/>
                                        </p:tgtEl>
                                        <p:attrNameLst>
                                          <p:attrName>style.visibility</p:attrName>
                                        </p:attrNameLst>
                                      </p:cBhvr>
                                      <p:to>
                                        <p:strVal val="visible"/>
                                      </p:to>
                                    </p:set>
                                    <p:animEffect transition="in" filter="fade">
                                      <p:cBhvr>
                                        <p:cTn id="27"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969DD-E823-E144-BC70-DCEC7EEB82C7}"/>
              </a:ext>
            </a:extLst>
          </p:cNvPr>
          <p:cNvSpPr>
            <a:spLocks noGrp="1"/>
          </p:cNvSpPr>
          <p:nvPr>
            <p:ph type="sldNum" sz="quarter" idx="10"/>
          </p:nvPr>
        </p:nvSpPr>
        <p:spPr/>
        <p:txBody>
          <a:bodyPr/>
          <a:lstStyle/>
          <a:p>
            <a:pPr>
              <a:defRPr/>
            </a:pPr>
            <a:fld id="{B3B075CB-1BFE-3F44-BFAD-0F90D2C8F8AC}" type="slidenum">
              <a:rPr lang="en-US" smtClean="0"/>
              <a:pPr>
                <a:defRPr/>
              </a:pPr>
              <a:t>9</a:t>
            </a:fld>
            <a:endParaRPr lang="en-US" dirty="0"/>
          </a:p>
        </p:txBody>
      </p:sp>
      <p:sp>
        <p:nvSpPr>
          <p:cNvPr id="3" name="Title 2">
            <a:extLst>
              <a:ext uri="{FF2B5EF4-FFF2-40B4-BE49-F238E27FC236}">
                <a16:creationId xmlns:a16="http://schemas.microsoft.com/office/drawing/2014/main" id="{28447CEE-E5A8-6649-8B34-D483189B829B}"/>
              </a:ext>
            </a:extLst>
          </p:cNvPr>
          <p:cNvSpPr>
            <a:spLocks noGrp="1"/>
          </p:cNvSpPr>
          <p:nvPr>
            <p:ph type="title"/>
          </p:nvPr>
        </p:nvSpPr>
        <p:spPr/>
        <p:txBody>
          <a:bodyPr/>
          <a:lstStyle/>
          <a:p>
            <a:r>
              <a:rPr lang="en-US" dirty="0"/>
              <a:t>Transfer Across QA Formats </a:t>
            </a:r>
          </a:p>
        </p:txBody>
      </p:sp>
      <p:sp>
        <p:nvSpPr>
          <p:cNvPr id="5" name="Text Placeholder 4">
            <a:extLst>
              <a:ext uri="{FF2B5EF4-FFF2-40B4-BE49-F238E27FC236}">
                <a16:creationId xmlns:a16="http://schemas.microsoft.com/office/drawing/2014/main" id="{654CF826-71AB-4F46-9555-D2D4EF836B3D}"/>
              </a:ext>
            </a:extLst>
          </p:cNvPr>
          <p:cNvSpPr>
            <a:spLocks noGrp="1"/>
          </p:cNvSpPr>
          <p:nvPr>
            <p:ph type="body" idx="1"/>
          </p:nvPr>
        </p:nvSpPr>
        <p:spPr/>
        <p:txBody>
          <a:bodyPr/>
          <a:lstStyle/>
          <a:p>
            <a:r>
              <a:rPr lang="en-US" b="1" dirty="0">
                <a:solidFill>
                  <a:srgbClr val="1360B2"/>
                </a:solidFill>
              </a:rPr>
              <a:t>K</a:t>
            </a:r>
            <a:r>
              <a:rPr lang="en-US" dirty="0">
                <a:solidFill>
                  <a:schemeClr val="tx1">
                    <a:lumMod val="50000"/>
                    <a:lumOff val="50000"/>
                  </a:schemeClr>
                </a:solidFill>
              </a:rPr>
              <a:t> </a:t>
            </a:r>
            <a:r>
              <a:rPr lang="en-US" dirty="0"/>
              <a:t>et al. </a:t>
            </a:r>
            <a:r>
              <a:rPr lang="en-US" dirty="0" err="1"/>
              <a:t>UnifiedQA</a:t>
            </a:r>
            <a:r>
              <a:rPr lang="en-US" dirty="0"/>
              <a:t>: Crossing Format Boundaries With a Single QA System. EMNLP-Findings 2020.</a:t>
            </a:r>
          </a:p>
        </p:txBody>
      </p:sp>
    </p:spTree>
    <p:extLst>
      <p:ext uri="{BB962C8B-B14F-4D97-AF65-F5344CB8AC3E}">
        <p14:creationId xmlns:p14="http://schemas.microsoft.com/office/powerpoint/2010/main" val="33807230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05"/>
          <p:cNvSpPr txBox="1">
            <a:spLocks noGrp="1"/>
          </p:cNvSpPr>
          <p:nvPr>
            <p:ph type="title"/>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r>
              <a:rPr lang="en"/>
              <a:t>Summary</a:t>
            </a:r>
            <a:endParaRPr/>
          </a:p>
        </p:txBody>
      </p:sp>
      <p:sp>
        <p:nvSpPr>
          <p:cNvPr id="1180" name="Google Shape;1180;p105"/>
          <p:cNvSpPr txBox="1">
            <a:spLocks noGrp="1"/>
          </p:cNvSpPr>
          <p:nvPr>
            <p:ph idx="1"/>
          </p:nvPr>
        </p:nvSpPr>
        <p:spPr>
          <a:prstGeom prst="rect">
            <a:avLst/>
          </a:prstGeom>
        </p:spPr>
        <p:txBody>
          <a:bodyPr spcFirstLastPara="1" vert="horz" wrap="square" lIns="121900" tIns="121900" rIns="121900" bIns="121900" numCol="1" anchor="t" anchorCtr="0" compatLnSpc="1">
            <a:prstTxWarp prst="textNoShape">
              <a:avLst/>
            </a:prstTxWarp>
            <a:noAutofit/>
          </a:bodyPr>
          <a:lstStyle/>
          <a:p>
            <a:pPr>
              <a:buClr>
                <a:srgbClr val="000000"/>
              </a:buClr>
            </a:pPr>
            <a:r>
              <a:rPr lang="en" dirty="0"/>
              <a:t>Motivating Hypothesis: </a:t>
            </a:r>
            <a:r>
              <a:rPr lang="en" i="1" dirty="0">
                <a:solidFill>
                  <a:srgbClr val="0000FF"/>
                </a:solidFill>
              </a:rPr>
              <a:t>Instructions help in building models that generalize to unseen tasks .</a:t>
            </a:r>
            <a:endParaRPr i="1" dirty="0">
              <a:solidFill>
                <a:srgbClr val="0000FF"/>
              </a:solidFill>
            </a:endParaRPr>
          </a:p>
          <a:p>
            <a:pPr>
              <a:buClr>
                <a:srgbClr val="000000"/>
              </a:buClr>
            </a:pPr>
            <a:r>
              <a:rPr lang="en" dirty="0">
                <a:solidFill>
                  <a:srgbClr val="000000"/>
                </a:solidFill>
              </a:rPr>
              <a:t>To study whether </a:t>
            </a:r>
            <a:r>
              <a:rPr lang="en" dirty="0">
                <a:solidFill>
                  <a:srgbClr val="0000FF"/>
                </a:solidFill>
              </a:rPr>
              <a:t>language models follow instructions</a:t>
            </a:r>
            <a:r>
              <a:rPr lang="en" dirty="0">
                <a:solidFill>
                  <a:srgbClr val="000000"/>
                </a:solidFill>
              </a:rPr>
              <a:t>,  we </a:t>
            </a:r>
            <a:r>
              <a:rPr lang="en" dirty="0">
                <a:solidFill>
                  <a:srgbClr val="0000FF"/>
                </a:solidFill>
              </a:rPr>
              <a:t>proposed an Instruction Schema, </a:t>
            </a:r>
            <a:r>
              <a:rPr lang="en" dirty="0"/>
              <a:t>collected crowdsourcing instructions, annotations and curated them to build the </a:t>
            </a:r>
            <a:r>
              <a:rPr lang="en" i="1" dirty="0">
                <a:solidFill>
                  <a:srgbClr val="0000FF"/>
                </a:solidFill>
              </a:rPr>
              <a:t>NATURAL-INSTRUCTIONS</a:t>
            </a:r>
            <a:r>
              <a:rPr lang="en" dirty="0"/>
              <a:t> dataset.</a:t>
            </a:r>
            <a:endParaRPr dirty="0"/>
          </a:p>
          <a:p>
            <a:r>
              <a:rPr lang="en" dirty="0"/>
              <a:t>Performed </a:t>
            </a:r>
            <a:r>
              <a:rPr lang="en" dirty="0" err="1"/>
              <a:t>Fewshot</a:t>
            </a:r>
            <a:r>
              <a:rPr lang="en" dirty="0"/>
              <a:t> Learning and Generalization Experiments and found out that </a:t>
            </a:r>
            <a:r>
              <a:rPr lang="en" dirty="0">
                <a:solidFill>
                  <a:srgbClr val="0000FF"/>
                </a:solidFill>
              </a:rPr>
              <a:t>Instructions improve generalization</a:t>
            </a:r>
            <a:r>
              <a:rPr lang="en" dirty="0"/>
              <a:t>.</a:t>
            </a:r>
            <a:endParaRPr dirty="0"/>
          </a:p>
          <a:p>
            <a:r>
              <a:rPr lang="en" dirty="0"/>
              <a:t>GPT-3: </a:t>
            </a:r>
            <a:r>
              <a:rPr lang="en" dirty="0">
                <a:solidFill>
                  <a:srgbClr val="0000FF"/>
                </a:solidFill>
              </a:rPr>
              <a:t>Too innovative</a:t>
            </a:r>
            <a:r>
              <a:rPr lang="en" dirty="0"/>
              <a:t>, BART: Too </a:t>
            </a:r>
            <a:r>
              <a:rPr lang="en" dirty="0">
                <a:solidFill>
                  <a:srgbClr val="0000FF"/>
                </a:solidFill>
              </a:rPr>
              <a:t>Imitative</a:t>
            </a:r>
            <a:r>
              <a:rPr lang="en" dirty="0"/>
              <a:t>. Balance between them is what we need.</a:t>
            </a:r>
            <a:endParaRPr dirty="0"/>
          </a:p>
          <a:p>
            <a:r>
              <a:rPr lang="en" dirty="0"/>
              <a:t>We hope this work will bring more attention to building stronger models that can generalize to a wider range of tasks.</a:t>
            </a:r>
            <a:endParaRPr dirty="0"/>
          </a:p>
          <a:p>
            <a:pPr indent="0">
              <a:buNone/>
            </a:pPr>
            <a:endParaRPr dirty="0"/>
          </a:p>
        </p:txBody>
      </p:sp>
      <p:sp>
        <p:nvSpPr>
          <p:cNvPr id="1181" name="Google Shape;1181;p105"/>
          <p:cNvSpPr txBox="1">
            <a:spLocks noGrp="1"/>
          </p:cNvSpPr>
          <p:nvPr>
            <p:ph type="sldNum" sz="quarter" idx="10"/>
          </p:nvPr>
        </p:nvSpPr>
        <p:spPr>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90</a:t>
            </a:fld>
            <a:endParaRPr/>
          </a:p>
        </p:txBody>
      </p:sp>
    </p:spTree>
    <p:extLst>
      <p:ext uri="{BB962C8B-B14F-4D97-AF65-F5344CB8AC3E}">
        <p14:creationId xmlns:p14="http://schemas.microsoft.com/office/powerpoint/2010/main" val="38540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xEl>
                                              <p:pRg st="0" end="0"/>
                                            </p:txEl>
                                          </p:spTgt>
                                        </p:tgtEl>
                                        <p:attrNameLst>
                                          <p:attrName>style.visibility</p:attrName>
                                        </p:attrNameLst>
                                      </p:cBhvr>
                                      <p:to>
                                        <p:strVal val="visible"/>
                                      </p:to>
                                    </p:set>
                                    <p:animEffect transition="in" filter="fade">
                                      <p:cBhvr>
                                        <p:cTn id="7" dur="1000"/>
                                        <p:tgtEl>
                                          <p:spTgt spid="1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0">
                                            <p:txEl>
                                              <p:pRg st="1" end="1"/>
                                            </p:txEl>
                                          </p:spTgt>
                                        </p:tgtEl>
                                        <p:attrNameLst>
                                          <p:attrName>style.visibility</p:attrName>
                                        </p:attrNameLst>
                                      </p:cBhvr>
                                      <p:to>
                                        <p:strVal val="visible"/>
                                      </p:to>
                                    </p:set>
                                    <p:animEffect transition="in" filter="fade">
                                      <p:cBhvr>
                                        <p:cTn id="12" dur="1000"/>
                                        <p:tgtEl>
                                          <p:spTgt spid="1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xEl>
                                              <p:pRg st="2" end="2"/>
                                            </p:txEl>
                                          </p:spTgt>
                                        </p:tgtEl>
                                        <p:attrNameLst>
                                          <p:attrName>style.visibility</p:attrName>
                                        </p:attrNameLst>
                                      </p:cBhvr>
                                      <p:to>
                                        <p:strVal val="visible"/>
                                      </p:to>
                                    </p:set>
                                    <p:animEffect transition="in" filter="fade">
                                      <p:cBhvr>
                                        <p:cTn id="17" dur="1000"/>
                                        <p:tgtEl>
                                          <p:spTgt spid="1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0">
                                            <p:txEl>
                                              <p:pRg st="3" end="3"/>
                                            </p:txEl>
                                          </p:spTgt>
                                        </p:tgtEl>
                                        <p:attrNameLst>
                                          <p:attrName>style.visibility</p:attrName>
                                        </p:attrNameLst>
                                      </p:cBhvr>
                                      <p:to>
                                        <p:strVal val="visible"/>
                                      </p:to>
                                    </p:set>
                                    <p:animEffect transition="in" filter="fade">
                                      <p:cBhvr>
                                        <p:cTn id="22" dur="1000"/>
                                        <p:tgtEl>
                                          <p:spTgt spid="1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0">
                                            <p:txEl>
                                              <p:pRg st="4" end="4"/>
                                            </p:txEl>
                                          </p:spTgt>
                                        </p:tgtEl>
                                        <p:attrNameLst>
                                          <p:attrName>style.visibility</p:attrName>
                                        </p:attrNameLst>
                                      </p:cBhvr>
                                      <p:to>
                                        <p:strVal val="visible"/>
                                      </p:to>
                                    </p:set>
                                    <p:animEffect transition="in" filter="fade">
                                      <p:cBhvr>
                                        <p:cTn id="27" dur="1000"/>
                                        <p:tgtEl>
                                          <p:spTgt spid="11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43"/>
        <p:cNvGrpSpPr/>
        <p:nvPr/>
      </p:nvGrpSpPr>
      <p:grpSpPr>
        <a:xfrm>
          <a:off x="0" y="0"/>
          <a:ext cx="0" cy="0"/>
          <a:chOff x="0" y="0"/>
          <a:chExt cx="0" cy="0"/>
        </a:xfrm>
      </p:grpSpPr>
      <p:sp>
        <p:nvSpPr>
          <p:cNvPr id="3744" name="Google Shape;3744;p364"/>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Motivation</a:t>
            </a:r>
            <a:endParaRPr/>
          </a:p>
        </p:txBody>
      </p:sp>
      <p:sp>
        <p:nvSpPr>
          <p:cNvPr id="3745" name="Google Shape;3745;p364"/>
          <p:cNvSpPr txBox="1">
            <a:spLocks noGrp="1"/>
          </p:cNvSpPr>
          <p:nvPr>
            <p:ph type="body" idx="1"/>
          </p:nvPr>
        </p:nvSpPr>
        <p:spPr>
          <a:xfrm>
            <a:off x="637733" y="1536633"/>
            <a:ext cx="5053600" cy="39616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Example1: </a:t>
            </a:r>
            <a:r>
              <a:rPr lang="en" sz="1867">
                <a:solidFill>
                  <a:srgbClr val="3C4043"/>
                </a:solidFill>
                <a:highlight>
                  <a:srgbClr val="FFFFFF"/>
                </a:highlight>
                <a:latin typeface="Roboto"/>
                <a:ea typeface="Roboto"/>
                <a:cs typeface="Roboto"/>
                <a:sym typeface="Roboto"/>
              </a:rPr>
              <a:t>We have used Dataset-X to build a model for basic numerical reasoning (addition and subtraction).</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we want a model that can also support “multiplication”. </a:t>
            </a:r>
            <a:endParaRPr sz="1867">
              <a:solidFill>
                <a:srgbClr val="85200C"/>
              </a:solidFill>
              <a:highlight>
                <a:srgbClr val="FFFFFF"/>
              </a:highlight>
              <a:latin typeface="Roboto"/>
              <a:ea typeface="Roboto"/>
              <a:cs typeface="Roboto"/>
              <a:sym typeface="Roboto"/>
            </a:endParaRPr>
          </a:p>
          <a:p>
            <a:pPr marL="0" indent="0">
              <a:buNone/>
            </a:pPr>
            <a:endParaRPr sz="1867">
              <a:solidFill>
                <a:srgbClr val="85200C"/>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I crowdsource and create a new dataset everytime?</a:t>
            </a:r>
            <a:endParaRPr sz="1867" b="1">
              <a:solidFill>
                <a:srgbClr val="3C4043"/>
              </a:solidFill>
              <a:highlight>
                <a:srgbClr val="FFFFFF"/>
              </a:highlight>
              <a:latin typeface="Roboto"/>
              <a:ea typeface="Roboto"/>
              <a:cs typeface="Roboto"/>
              <a:sym typeface="Roboto"/>
            </a:endParaRPr>
          </a:p>
          <a:p>
            <a:pPr marL="0" indent="0">
              <a:buNone/>
            </a:pPr>
            <a:endParaRPr sz="1400">
              <a:solidFill>
                <a:srgbClr val="3C4043"/>
              </a:solidFill>
              <a:highlight>
                <a:srgbClr val="FFFFFF"/>
              </a:highlight>
              <a:latin typeface="Roboto"/>
              <a:ea typeface="Roboto"/>
              <a:cs typeface="Roboto"/>
              <a:sym typeface="Roboto"/>
            </a:endParaRPr>
          </a:p>
        </p:txBody>
      </p:sp>
      <p:sp>
        <p:nvSpPr>
          <p:cNvPr id="3746" name="Google Shape;3746;p364"/>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91</a:t>
            </a:fld>
            <a:endParaRPr/>
          </a:p>
        </p:txBody>
      </p:sp>
      <p:sp>
        <p:nvSpPr>
          <p:cNvPr id="3747" name="Google Shape;3747;p364"/>
          <p:cNvSpPr txBox="1">
            <a:spLocks noGrp="1"/>
          </p:cNvSpPr>
          <p:nvPr>
            <p:ph type="body" idx="1"/>
          </p:nvPr>
        </p:nvSpPr>
        <p:spPr>
          <a:xfrm>
            <a:off x="6044667" y="1536633"/>
            <a:ext cx="50536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marL="0" indent="0">
              <a:buNone/>
            </a:pPr>
            <a:r>
              <a:rPr lang="en" sz="1867" b="1">
                <a:solidFill>
                  <a:srgbClr val="3C4043"/>
                </a:solidFill>
                <a:highlight>
                  <a:srgbClr val="FFFFFF"/>
                </a:highlight>
                <a:latin typeface="Roboto"/>
                <a:ea typeface="Roboto"/>
                <a:cs typeface="Roboto"/>
                <a:sym typeface="Roboto"/>
              </a:rPr>
              <a:t>Example 2:</a:t>
            </a:r>
            <a:r>
              <a:rPr lang="en" sz="1867">
                <a:solidFill>
                  <a:srgbClr val="3C4043"/>
                </a:solidFill>
                <a:highlight>
                  <a:srgbClr val="FFFFFF"/>
                </a:highlight>
                <a:latin typeface="Roboto"/>
                <a:ea typeface="Roboto"/>
                <a:cs typeface="Roboto"/>
                <a:sym typeface="Roboto"/>
              </a:rPr>
              <a:t> We have used Dataset-Y to build a model for “event” extraction. </a:t>
            </a:r>
            <a:endParaRPr sz="1867">
              <a:solidFill>
                <a:srgbClr val="3C4043"/>
              </a:solidFill>
              <a:highlight>
                <a:srgbClr val="FFFFFF"/>
              </a:highlight>
              <a:latin typeface="Roboto"/>
              <a:ea typeface="Roboto"/>
              <a:cs typeface="Roboto"/>
              <a:sym typeface="Roboto"/>
            </a:endParaRPr>
          </a:p>
          <a:p>
            <a:pPr marL="0" indent="0">
              <a:buNone/>
            </a:pPr>
            <a:endParaRPr sz="1867">
              <a:solidFill>
                <a:srgbClr val="3C4043"/>
              </a:solidFill>
              <a:highlight>
                <a:srgbClr val="FFFFFF"/>
              </a:highlight>
              <a:latin typeface="Roboto"/>
              <a:ea typeface="Roboto"/>
              <a:cs typeface="Roboto"/>
              <a:sym typeface="Roboto"/>
            </a:endParaRPr>
          </a:p>
          <a:p>
            <a:pPr marL="0" indent="0">
              <a:buNone/>
            </a:pPr>
            <a:r>
              <a:rPr lang="en" sz="1867">
                <a:solidFill>
                  <a:srgbClr val="3C4043"/>
                </a:solidFill>
                <a:highlight>
                  <a:srgbClr val="FFFFFF"/>
                </a:highlight>
                <a:latin typeface="Roboto"/>
                <a:ea typeface="Roboto"/>
                <a:cs typeface="Roboto"/>
                <a:sym typeface="Roboto"/>
              </a:rPr>
              <a:t>Now, our WallStreet firm wants the model to extract all the “events” that refer to </a:t>
            </a:r>
            <a:r>
              <a:rPr lang="en" sz="1867" i="1">
                <a:solidFill>
                  <a:srgbClr val="3C4043"/>
                </a:solidFill>
                <a:highlight>
                  <a:srgbClr val="FFFFFF"/>
                </a:highlight>
                <a:latin typeface="Roboto"/>
                <a:ea typeface="Roboto"/>
                <a:cs typeface="Roboto"/>
                <a:sym typeface="Roboto"/>
              </a:rPr>
              <a:t>company mergers</a:t>
            </a:r>
            <a:r>
              <a:rPr lang="en" sz="1867">
                <a:solidFill>
                  <a:srgbClr val="3C4043"/>
                </a:solidFill>
                <a:highlight>
                  <a:srgbClr val="FFFFFF"/>
                </a:highlight>
                <a:latin typeface="Roboto"/>
                <a:ea typeface="Roboto"/>
                <a:cs typeface="Roboto"/>
                <a:sym typeface="Roboto"/>
              </a:rPr>
              <a:t>. </a:t>
            </a:r>
            <a:endParaRPr sz="1867">
              <a:solidFill>
                <a:srgbClr val="3C4043"/>
              </a:solidFill>
              <a:highlight>
                <a:srgbClr val="FFFFFF"/>
              </a:highlight>
              <a:latin typeface="Roboto"/>
              <a:ea typeface="Roboto"/>
              <a:cs typeface="Roboto"/>
              <a:sym typeface="Roboto"/>
            </a:endParaRPr>
          </a:p>
          <a:p>
            <a:pPr marL="0" indent="0">
              <a:buNone/>
            </a:pPr>
            <a:endParaRPr sz="1867" b="1">
              <a:solidFill>
                <a:srgbClr val="3C4043"/>
              </a:solidFill>
              <a:highlight>
                <a:srgbClr val="FFFFFF"/>
              </a:highlight>
              <a:latin typeface="Roboto"/>
              <a:ea typeface="Roboto"/>
              <a:cs typeface="Roboto"/>
              <a:sym typeface="Roboto"/>
            </a:endParaRPr>
          </a:p>
          <a:p>
            <a:pPr marL="0" indent="0">
              <a:buNone/>
            </a:pPr>
            <a:r>
              <a:rPr lang="en" sz="1867" b="1">
                <a:solidFill>
                  <a:srgbClr val="3C4043"/>
                </a:solidFill>
                <a:highlight>
                  <a:srgbClr val="FFFFFF"/>
                </a:highlight>
                <a:latin typeface="Roboto"/>
                <a:ea typeface="Roboto"/>
                <a:cs typeface="Roboto"/>
                <a:sym typeface="Roboto"/>
              </a:rPr>
              <a:t>Shall we crowdsource another dataset to annotate “merger” events? </a:t>
            </a:r>
            <a:endParaRPr sz="1867" b="1">
              <a:solidFill>
                <a:srgbClr val="3C4043"/>
              </a:solidFill>
              <a:highlight>
                <a:srgbClr val="FFFFFF"/>
              </a:highlight>
              <a:latin typeface="Roboto"/>
              <a:ea typeface="Roboto"/>
              <a:cs typeface="Roboto"/>
              <a:sym typeface="Roboto"/>
            </a:endParaRPr>
          </a:p>
          <a:p>
            <a:pPr marL="0" indent="0">
              <a:buNone/>
            </a:pPr>
            <a:endParaRPr/>
          </a:p>
        </p:txBody>
      </p:sp>
      <p:pic>
        <p:nvPicPr>
          <p:cNvPr id="3748" name="Google Shape;3748;p364"/>
          <p:cNvPicPr preferRelativeResize="0"/>
          <p:nvPr/>
        </p:nvPicPr>
        <p:blipFill rotWithShape="1">
          <a:blip r:embed="rId3">
            <a:alphaModFix/>
          </a:blip>
          <a:srcRect b="7715"/>
          <a:stretch/>
        </p:blipFill>
        <p:spPr>
          <a:xfrm>
            <a:off x="10816900" y="-16258"/>
            <a:ext cx="1377400" cy="1408433"/>
          </a:xfrm>
          <a:prstGeom prst="rect">
            <a:avLst/>
          </a:prstGeom>
          <a:noFill/>
          <a:ln>
            <a:noFill/>
          </a:ln>
        </p:spPr>
      </p:pic>
      <p:sp>
        <p:nvSpPr>
          <p:cNvPr id="3749" name="Google Shape;3749;p364"/>
          <p:cNvSpPr txBox="1"/>
          <p:nvPr/>
        </p:nvSpPr>
        <p:spPr>
          <a:xfrm>
            <a:off x="0" y="1"/>
            <a:ext cx="4000000" cy="670913"/>
          </a:xfrm>
          <a:prstGeom prst="rect">
            <a:avLst/>
          </a:prstGeom>
          <a:noFill/>
          <a:ln>
            <a:noFill/>
          </a:ln>
        </p:spPr>
        <p:txBody>
          <a:bodyPr spcFirstLastPara="1" wrap="square" lIns="121900" tIns="121900" rIns="121900" bIns="121900" anchor="t" anchorCtr="0">
            <a:spAutoFit/>
          </a:bodyPr>
          <a:lstStyle/>
          <a:p>
            <a:pPr>
              <a:lnSpc>
                <a:spcPct val="115000"/>
              </a:lnSpc>
              <a:spcBef>
                <a:spcPts val="0"/>
              </a:spcBef>
              <a:spcAft>
                <a:spcPts val="0"/>
              </a:spcAft>
            </a:pPr>
            <a:endParaRPr sz="2400" b="1">
              <a:solidFill>
                <a:srgbClr val="85200C"/>
              </a:solidFill>
              <a:highlight>
                <a:schemeClr val="lt1"/>
              </a:highlight>
              <a:latin typeface="Roboto"/>
              <a:ea typeface="Roboto"/>
              <a:cs typeface="Roboto"/>
              <a:sym typeface="Roboto"/>
            </a:endParaRPr>
          </a:p>
        </p:txBody>
      </p:sp>
      <p:sp>
        <p:nvSpPr>
          <p:cNvPr id="3750" name="Google Shape;3750;p364"/>
          <p:cNvSpPr/>
          <p:nvPr/>
        </p:nvSpPr>
        <p:spPr>
          <a:xfrm>
            <a:off x="1930900" y="5068067"/>
            <a:ext cx="8282000" cy="122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spcBef>
                <a:spcPts val="0"/>
              </a:spcBef>
              <a:spcAft>
                <a:spcPts val="0"/>
              </a:spcAft>
            </a:pPr>
            <a:r>
              <a:rPr lang="en">
                <a:solidFill>
                  <a:srgbClr val="85200C"/>
                </a:solidFill>
                <a:latin typeface="Roboto"/>
                <a:ea typeface="Roboto"/>
                <a:cs typeface="Roboto"/>
                <a:sym typeface="Roboto"/>
              </a:rPr>
              <a:t>It’s unlikely that we will have data samples that cover all aspects of natural language</a:t>
            </a:r>
            <a:endParaRPr>
              <a:solidFill>
                <a:srgbClr val="85200C"/>
              </a:solidFill>
              <a:latin typeface="Roboto"/>
              <a:ea typeface="Roboto"/>
              <a:cs typeface="Roboto"/>
              <a:sym typeface="Roboto"/>
            </a:endParaRPr>
          </a:p>
          <a:p>
            <a:pPr>
              <a:lnSpc>
                <a:spcPct val="115000"/>
              </a:lnSpc>
              <a:spcBef>
                <a:spcPts val="0"/>
              </a:spcBef>
              <a:spcAft>
                <a:spcPts val="0"/>
              </a:spcAft>
            </a:pPr>
            <a:r>
              <a:rPr lang="en">
                <a:solidFill>
                  <a:srgbClr val="85200C"/>
                </a:solidFill>
                <a:latin typeface="Roboto"/>
                <a:ea typeface="Roboto"/>
                <a:cs typeface="Roboto"/>
                <a:sym typeface="Roboto"/>
              </a:rPr>
              <a:t>	</a:t>
            </a:r>
            <a:r>
              <a:rPr lang="en" sz="1933" b="1">
                <a:solidFill>
                  <a:srgbClr val="3C4043"/>
                </a:solidFill>
                <a:latin typeface="Roboto"/>
                <a:ea typeface="Roboto"/>
                <a:cs typeface="Roboto"/>
                <a:sym typeface="Roboto"/>
              </a:rPr>
              <a:t>Learn from “instructions”, just like humans do for many problems </a:t>
            </a:r>
            <a:endParaRPr/>
          </a:p>
        </p:txBody>
      </p:sp>
      <p:sp>
        <p:nvSpPr>
          <p:cNvPr id="3751" name="Google Shape;3751;p364"/>
          <p:cNvSpPr/>
          <p:nvPr/>
        </p:nvSpPr>
        <p:spPr>
          <a:xfrm>
            <a:off x="2190484" y="5881733"/>
            <a:ext cx="471600" cy="240400"/>
          </a:xfrm>
          <a:prstGeom prst="rightArrow">
            <a:avLst>
              <a:gd name="adj1" fmla="val 3860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5">
                                            <p:txEl>
                                              <p:pRg st="0" end="0"/>
                                            </p:txEl>
                                          </p:spTgt>
                                        </p:tgtEl>
                                        <p:attrNameLst>
                                          <p:attrName>style.visibility</p:attrName>
                                        </p:attrNameLst>
                                      </p:cBhvr>
                                      <p:to>
                                        <p:strVal val="visible"/>
                                      </p:to>
                                    </p:set>
                                    <p:animEffect transition="in" filter="fade">
                                      <p:cBhvr>
                                        <p:cTn id="7" dur="1000"/>
                                        <p:tgtEl>
                                          <p:spTgt spid="3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5">
                                            <p:txEl>
                                              <p:pRg st="2" end="2"/>
                                            </p:txEl>
                                          </p:spTgt>
                                        </p:tgtEl>
                                        <p:attrNameLst>
                                          <p:attrName>style.visibility</p:attrName>
                                        </p:attrNameLst>
                                      </p:cBhvr>
                                      <p:to>
                                        <p:strVal val="visible"/>
                                      </p:to>
                                    </p:set>
                                    <p:animEffect transition="in" filter="fade">
                                      <p:cBhvr>
                                        <p:cTn id="12" dur="1000"/>
                                        <p:tgtEl>
                                          <p:spTgt spid="37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5">
                                            <p:txEl>
                                              <p:pRg st="4" end="4"/>
                                            </p:txEl>
                                          </p:spTgt>
                                        </p:tgtEl>
                                        <p:attrNameLst>
                                          <p:attrName>style.visibility</p:attrName>
                                        </p:attrNameLst>
                                      </p:cBhvr>
                                      <p:to>
                                        <p:strVal val="visible"/>
                                      </p:to>
                                    </p:set>
                                    <p:animEffect transition="in" filter="fade">
                                      <p:cBhvr>
                                        <p:cTn id="17" dur="1000"/>
                                        <p:tgtEl>
                                          <p:spTgt spid="374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7">
                                            <p:txEl>
                                              <p:pRg st="0" end="0"/>
                                            </p:txEl>
                                          </p:spTgt>
                                        </p:tgtEl>
                                        <p:attrNameLst>
                                          <p:attrName>style.visibility</p:attrName>
                                        </p:attrNameLst>
                                      </p:cBhvr>
                                      <p:to>
                                        <p:strVal val="visible"/>
                                      </p:to>
                                    </p:set>
                                    <p:animEffect transition="in" filter="fade">
                                      <p:cBhvr>
                                        <p:cTn id="22" dur="1000"/>
                                        <p:tgtEl>
                                          <p:spTgt spid="374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47">
                                            <p:txEl>
                                              <p:pRg st="2" end="2"/>
                                            </p:txEl>
                                          </p:spTgt>
                                        </p:tgtEl>
                                        <p:attrNameLst>
                                          <p:attrName>style.visibility</p:attrName>
                                        </p:attrNameLst>
                                      </p:cBhvr>
                                      <p:to>
                                        <p:strVal val="visible"/>
                                      </p:to>
                                    </p:set>
                                    <p:animEffect transition="in" filter="fade">
                                      <p:cBhvr>
                                        <p:cTn id="27" dur="1000"/>
                                        <p:tgtEl>
                                          <p:spTgt spid="374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7">
                                            <p:txEl>
                                              <p:pRg st="4" end="4"/>
                                            </p:txEl>
                                          </p:spTgt>
                                        </p:tgtEl>
                                        <p:attrNameLst>
                                          <p:attrName>style.visibility</p:attrName>
                                        </p:attrNameLst>
                                      </p:cBhvr>
                                      <p:to>
                                        <p:strVal val="visible"/>
                                      </p:to>
                                    </p:set>
                                    <p:animEffect transition="in" filter="fade">
                                      <p:cBhvr>
                                        <p:cTn id="32" dur="1000"/>
                                        <p:tgtEl>
                                          <p:spTgt spid="374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0"/>
                                        </p:tgtEl>
                                        <p:attrNameLst>
                                          <p:attrName>style.visibility</p:attrName>
                                        </p:attrNameLst>
                                      </p:cBhvr>
                                      <p:to>
                                        <p:strVal val="visible"/>
                                      </p:to>
                                    </p:set>
                                    <p:animEffect transition="in" filter="fade">
                                      <p:cBhvr>
                                        <p:cTn id="37" dur="1000"/>
                                        <p:tgtEl>
                                          <p:spTgt spid="3750"/>
                                        </p:tgtEl>
                                      </p:cBhvr>
                                    </p:animEffect>
                                  </p:childTnLst>
                                </p:cTn>
                              </p:par>
                              <p:par>
                                <p:cTn id="38" presetID="10" presetClass="entr" presetSubtype="0" fill="hold" nodeType="withEffect">
                                  <p:stCondLst>
                                    <p:cond delay="0"/>
                                  </p:stCondLst>
                                  <p:childTnLst>
                                    <p:set>
                                      <p:cBhvr>
                                        <p:cTn id="39" dur="1" fill="hold">
                                          <p:stCondLst>
                                            <p:cond delay="0"/>
                                          </p:stCondLst>
                                        </p:cTn>
                                        <p:tgtEl>
                                          <p:spTgt spid="3751"/>
                                        </p:tgtEl>
                                        <p:attrNameLst>
                                          <p:attrName>style.visibility</p:attrName>
                                        </p:attrNameLst>
                                      </p:cBhvr>
                                      <p:to>
                                        <p:strVal val="visible"/>
                                      </p:to>
                                    </p:set>
                                    <p:animEffect transition="in" filter="fade">
                                      <p:cBhvr>
                                        <p:cTn id="40" dur="1000"/>
                                        <p:tgtEl>
                                          <p:spTgt spid="3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55"/>
        <p:cNvGrpSpPr/>
        <p:nvPr/>
      </p:nvGrpSpPr>
      <p:grpSpPr>
        <a:xfrm>
          <a:off x="0" y="0"/>
          <a:ext cx="0" cy="0"/>
          <a:chOff x="0" y="0"/>
          <a:chExt cx="0" cy="0"/>
        </a:xfrm>
      </p:grpSpPr>
      <p:sp>
        <p:nvSpPr>
          <p:cNvPr id="3756" name="Google Shape;3756;p365"/>
          <p:cNvSpPr/>
          <p:nvPr/>
        </p:nvSpPr>
        <p:spPr>
          <a:xfrm>
            <a:off x="4621300" y="2042300"/>
            <a:ext cx="2227600" cy="4720400"/>
          </a:xfrm>
          <a:prstGeom prst="rect">
            <a:avLst/>
          </a:prstGeom>
          <a:noFill/>
          <a:ln w="19050" cap="flat" cmpd="sng">
            <a:solidFill>
              <a:srgbClr val="A61C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757" name="Google Shape;3757;p365"/>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Goal of Our Work:</a:t>
            </a:r>
            <a:endParaRPr/>
          </a:p>
        </p:txBody>
      </p:sp>
      <p:sp>
        <p:nvSpPr>
          <p:cNvPr id="3758" name="Google Shape;3758;p365"/>
          <p:cNvSpPr txBox="1">
            <a:spLocks noGrp="1"/>
          </p:cNvSpPr>
          <p:nvPr>
            <p:ph type="body" idx="1"/>
          </p:nvPr>
        </p:nvSpPr>
        <p:spPr>
          <a:xfrm>
            <a:off x="822000" y="14871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Clr>
                <a:srgbClr val="3C4043"/>
              </a:buClr>
              <a:buSzPts val="1400"/>
              <a:buFont typeface="Roboto"/>
              <a:buChar char="●"/>
            </a:pPr>
            <a:r>
              <a:rPr lang="en" sz="1867">
                <a:solidFill>
                  <a:srgbClr val="3C4043"/>
                </a:solidFill>
                <a:highlight>
                  <a:srgbClr val="FFFFFF"/>
                </a:highlight>
                <a:latin typeface="Roboto"/>
                <a:ea typeface="Roboto"/>
                <a:cs typeface="Roboto"/>
                <a:sym typeface="Roboto"/>
              </a:rPr>
              <a:t>Can we enable NLP models to appropriately respond to instructional prompts?</a:t>
            </a:r>
            <a:endParaRPr sz="1867">
              <a:solidFill>
                <a:srgbClr val="3C4043"/>
              </a:solidFill>
              <a:highlight>
                <a:srgbClr val="FFFFFF"/>
              </a:highlight>
              <a:latin typeface="Roboto"/>
              <a:ea typeface="Roboto"/>
              <a:cs typeface="Roboto"/>
              <a:sym typeface="Roboto"/>
            </a:endParaRPr>
          </a:p>
          <a:p>
            <a:pPr indent="0">
              <a:buNone/>
            </a:pPr>
            <a:endParaRPr sz="1867">
              <a:solidFill>
                <a:srgbClr val="3C4043"/>
              </a:solidFill>
              <a:highlight>
                <a:srgbClr val="FFFFFF"/>
              </a:highlight>
              <a:latin typeface="Roboto"/>
              <a:ea typeface="Roboto"/>
              <a:cs typeface="Roboto"/>
              <a:sym typeface="Roboto"/>
            </a:endParaRPr>
          </a:p>
        </p:txBody>
      </p:sp>
      <p:sp>
        <p:nvSpPr>
          <p:cNvPr id="3759" name="Google Shape;3759;p365"/>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92</a:t>
            </a:fld>
            <a:endParaRPr/>
          </a:p>
        </p:txBody>
      </p:sp>
      <p:sp>
        <p:nvSpPr>
          <p:cNvPr id="3760" name="Google Shape;3760;p365"/>
          <p:cNvSpPr/>
          <p:nvPr/>
        </p:nvSpPr>
        <p:spPr>
          <a:xfrm>
            <a:off x="4813200" y="2217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Find the common words of these two sentences:</a:t>
            </a:r>
            <a:endParaRPr sz="1333"/>
          </a:p>
          <a:p>
            <a:pPr>
              <a:spcBef>
                <a:spcPts val="0"/>
              </a:spcBef>
              <a:spcAft>
                <a:spcPts val="0"/>
              </a:spcAft>
            </a:pPr>
            <a:r>
              <a:rPr lang="en" sz="1333"/>
              <a:t>&lt;sent1&gt;, &lt;sent2&gt;</a:t>
            </a:r>
            <a:endParaRPr sz="1067"/>
          </a:p>
        </p:txBody>
      </p:sp>
      <p:sp>
        <p:nvSpPr>
          <p:cNvPr id="3761" name="Google Shape;3761;p365"/>
          <p:cNvSpPr/>
          <p:nvPr/>
        </p:nvSpPr>
        <p:spPr>
          <a:xfrm>
            <a:off x="1398533" y="3681367"/>
            <a:ext cx="1848400" cy="1321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a:t>Language Models</a:t>
            </a:r>
            <a:endParaRPr/>
          </a:p>
        </p:txBody>
      </p:sp>
      <p:cxnSp>
        <p:nvCxnSpPr>
          <p:cNvPr id="3762" name="Google Shape;3762;p365"/>
          <p:cNvCxnSpPr>
            <a:stCxn id="3761" idx="3"/>
          </p:cNvCxnSpPr>
          <p:nvPr/>
        </p:nvCxnSpPr>
        <p:spPr>
          <a:xfrm rot="10800000" flipH="1">
            <a:off x="3246933" y="4328167"/>
            <a:ext cx="1894000" cy="14000"/>
          </a:xfrm>
          <a:prstGeom prst="straightConnector1">
            <a:avLst/>
          </a:prstGeom>
          <a:noFill/>
          <a:ln w="9525" cap="flat" cmpd="sng">
            <a:solidFill>
              <a:schemeClr val="dk2"/>
            </a:solidFill>
            <a:prstDash val="solid"/>
            <a:round/>
            <a:headEnd type="none" w="med" len="med"/>
            <a:tailEnd type="stealth" w="med" len="med"/>
          </a:ln>
        </p:spPr>
      </p:cxnSp>
      <p:pic>
        <p:nvPicPr>
          <p:cNvPr id="3763" name="Google Shape;3763;p365" descr="Close with solid fill"/>
          <p:cNvPicPr preferRelativeResize="0"/>
          <p:nvPr/>
        </p:nvPicPr>
        <p:blipFill rotWithShape="1">
          <a:blip r:embed="rId3">
            <a:alphaModFix/>
          </a:blip>
          <a:srcRect t="89050" b="-89050"/>
          <a:stretch/>
        </p:blipFill>
        <p:spPr>
          <a:xfrm>
            <a:off x="5812600" y="2737400"/>
            <a:ext cx="1483867" cy="1483867"/>
          </a:xfrm>
          <a:prstGeom prst="rect">
            <a:avLst/>
          </a:prstGeom>
          <a:noFill/>
          <a:ln>
            <a:noFill/>
          </a:ln>
        </p:spPr>
      </p:pic>
      <p:sp>
        <p:nvSpPr>
          <p:cNvPr id="3764" name="Google Shape;3764;p365"/>
          <p:cNvSpPr/>
          <p:nvPr/>
        </p:nvSpPr>
        <p:spPr>
          <a:xfrm>
            <a:off x="4813200" y="3741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Select one of the sentences in the list, that is similar to &lt;sent1&gt;</a:t>
            </a:r>
            <a:endParaRPr sz="1333"/>
          </a:p>
          <a:p>
            <a:pPr>
              <a:spcBef>
                <a:spcPts val="0"/>
              </a:spcBef>
              <a:spcAft>
                <a:spcPts val="0"/>
              </a:spcAft>
            </a:pPr>
            <a:r>
              <a:rPr lang="en" sz="1333"/>
              <a:t>&lt;list of sentences&gt;</a:t>
            </a:r>
            <a:endParaRPr sz="1333"/>
          </a:p>
        </p:txBody>
      </p:sp>
      <p:sp>
        <p:nvSpPr>
          <p:cNvPr id="3765" name="Google Shape;3765;p365"/>
          <p:cNvSpPr/>
          <p:nvPr/>
        </p:nvSpPr>
        <p:spPr>
          <a:xfrm>
            <a:off x="4813200" y="5265700"/>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333"/>
              <a:t>Create a Question and Answer pair for me involving language and numerical reasoning (addition)</a:t>
            </a:r>
            <a:endParaRPr/>
          </a:p>
        </p:txBody>
      </p:sp>
      <p:cxnSp>
        <p:nvCxnSpPr>
          <p:cNvPr id="3766" name="Google Shape;3766;p365"/>
          <p:cNvCxnSpPr>
            <a:stCxn id="3761" idx="0"/>
            <a:endCxn id="3760" idx="1"/>
          </p:cNvCxnSpPr>
          <p:nvPr/>
        </p:nvCxnSpPr>
        <p:spPr>
          <a:xfrm rot="-5400000">
            <a:off x="3166533" y="2034767"/>
            <a:ext cx="802800" cy="2490400"/>
          </a:xfrm>
          <a:prstGeom prst="bentConnector2">
            <a:avLst/>
          </a:prstGeom>
          <a:noFill/>
          <a:ln w="9525" cap="flat" cmpd="sng">
            <a:solidFill>
              <a:schemeClr val="dk2"/>
            </a:solidFill>
            <a:prstDash val="solid"/>
            <a:round/>
            <a:headEnd type="none" w="med" len="med"/>
            <a:tailEnd type="stealth" w="med" len="med"/>
          </a:ln>
        </p:spPr>
      </p:cxnSp>
      <p:cxnSp>
        <p:nvCxnSpPr>
          <p:cNvPr id="3767" name="Google Shape;3767;p365"/>
          <p:cNvCxnSpPr>
            <a:stCxn id="3761" idx="2"/>
            <a:endCxn id="3765" idx="1"/>
          </p:cNvCxnSpPr>
          <p:nvPr/>
        </p:nvCxnSpPr>
        <p:spPr>
          <a:xfrm rot="-5400000" flipH="1">
            <a:off x="3106133" y="4219567"/>
            <a:ext cx="923600" cy="2490400"/>
          </a:xfrm>
          <a:prstGeom prst="bentConnector2">
            <a:avLst/>
          </a:prstGeom>
          <a:noFill/>
          <a:ln w="9525" cap="flat" cmpd="sng">
            <a:solidFill>
              <a:schemeClr val="dk2"/>
            </a:solidFill>
            <a:prstDash val="solid"/>
            <a:round/>
            <a:headEnd type="none" w="med" len="med"/>
            <a:tailEnd type="stealth" w="med" len="med"/>
          </a:ln>
        </p:spPr>
      </p:cxnSp>
      <p:sp>
        <p:nvSpPr>
          <p:cNvPr id="3768" name="Google Shape;3768;p365"/>
          <p:cNvSpPr txBox="1"/>
          <p:nvPr/>
        </p:nvSpPr>
        <p:spPr>
          <a:xfrm>
            <a:off x="1343333" y="6042334"/>
            <a:ext cx="3462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Input:</a:t>
            </a:r>
            <a:r>
              <a:rPr lang="en" b="1">
                <a:solidFill>
                  <a:srgbClr val="A61C00"/>
                </a:solidFill>
                <a:latin typeface="Lato"/>
                <a:ea typeface="Lato"/>
                <a:cs typeface="Lato"/>
                <a:sym typeface="Lato"/>
              </a:rPr>
              <a:t> Instructional Prompts</a:t>
            </a:r>
            <a:endParaRPr b="1">
              <a:solidFill>
                <a:srgbClr val="A61C00"/>
              </a:solidFill>
              <a:latin typeface="Lato"/>
              <a:ea typeface="Lato"/>
              <a:cs typeface="Lato"/>
              <a:sym typeface="Lato"/>
            </a:endParaRPr>
          </a:p>
        </p:txBody>
      </p:sp>
      <p:cxnSp>
        <p:nvCxnSpPr>
          <p:cNvPr id="3769" name="Google Shape;3769;p365"/>
          <p:cNvCxnSpPr/>
          <p:nvPr/>
        </p:nvCxnSpPr>
        <p:spPr>
          <a:xfrm rot="10800000" flipH="1">
            <a:off x="6661600" y="2864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0" name="Google Shape;3770;p365"/>
          <p:cNvCxnSpPr/>
          <p:nvPr/>
        </p:nvCxnSpPr>
        <p:spPr>
          <a:xfrm rot="10800000" flipH="1">
            <a:off x="6661600" y="4388300"/>
            <a:ext cx="1848800" cy="28400"/>
          </a:xfrm>
          <a:prstGeom prst="straightConnector1">
            <a:avLst/>
          </a:prstGeom>
          <a:noFill/>
          <a:ln w="9525" cap="flat" cmpd="sng">
            <a:solidFill>
              <a:schemeClr val="dk2"/>
            </a:solidFill>
            <a:prstDash val="solid"/>
            <a:round/>
            <a:headEnd type="none" w="med" len="med"/>
            <a:tailEnd type="triangle" w="med" len="med"/>
          </a:ln>
        </p:spPr>
      </p:cxnSp>
      <p:cxnSp>
        <p:nvCxnSpPr>
          <p:cNvPr id="3771" name="Google Shape;3771;p365"/>
          <p:cNvCxnSpPr/>
          <p:nvPr/>
        </p:nvCxnSpPr>
        <p:spPr>
          <a:xfrm rot="10800000" flipH="1">
            <a:off x="6661600" y="5912300"/>
            <a:ext cx="1848800" cy="28400"/>
          </a:xfrm>
          <a:prstGeom prst="straightConnector1">
            <a:avLst/>
          </a:prstGeom>
          <a:noFill/>
          <a:ln w="9525" cap="flat" cmpd="sng">
            <a:solidFill>
              <a:schemeClr val="dk2"/>
            </a:solidFill>
            <a:prstDash val="solid"/>
            <a:round/>
            <a:headEnd type="none" w="med" len="med"/>
            <a:tailEnd type="triangle" w="med" len="med"/>
          </a:ln>
        </p:spPr>
      </p:cxnSp>
      <p:pic>
        <p:nvPicPr>
          <p:cNvPr id="3772" name="Google Shape;3772;p365"/>
          <p:cNvPicPr preferRelativeResize="0"/>
          <p:nvPr/>
        </p:nvPicPr>
        <p:blipFill>
          <a:blip r:embed="rId4">
            <a:alphaModFix/>
          </a:blip>
          <a:stretch>
            <a:fillRect/>
          </a:stretch>
        </p:blipFill>
        <p:spPr>
          <a:xfrm>
            <a:off x="8512367" y="2262633"/>
            <a:ext cx="857900" cy="1125067"/>
          </a:xfrm>
          <a:prstGeom prst="rect">
            <a:avLst/>
          </a:prstGeom>
          <a:noFill/>
          <a:ln>
            <a:noFill/>
          </a:ln>
        </p:spPr>
      </p:pic>
      <p:pic>
        <p:nvPicPr>
          <p:cNvPr id="3773" name="Google Shape;3773;p365"/>
          <p:cNvPicPr preferRelativeResize="0"/>
          <p:nvPr/>
        </p:nvPicPr>
        <p:blipFill>
          <a:blip r:embed="rId4">
            <a:alphaModFix/>
          </a:blip>
          <a:stretch>
            <a:fillRect/>
          </a:stretch>
        </p:blipFill>
        <p:spPr>
          <a:xfrm>
            <a:off x="8512367" y="3786633"/>
            <a:ext cx="857900" cy="1125067"/>
          </a:xfrm>
          <a:prstGeom prst="rect">
            <a:avLst/>
          </a:prstGeom>
          <a:noFill/>
          <a:ln>
            <a:noFill/>
          </a:ln>
        </p:spPr>
      </p:pic>
      <p:pic>
        <p:nvPicPr>
          <p:cNvPr id="3774" name="Google Shape;3774;p365"/>
          <p:cNvPicPr preferRelativeResize="0"/>
          <p:nvPr/>
        </p:nvPicPr>
        <p:blipFill>
          <a:blip r:embed="rId4">
            <a:alphaModFix/>
          </a:blip>
          <a:stretch>
            <a:fillRect/>
          </a:stretch>
        </p:blipFill>
        <p:spPr>
          <a:xfrm>
            <a:off x="8512367" y="5310633"/>
            <a:ext cx="857900" cy="1125067"/>
          </a:xfrm>
          <a:prstGeom prst="rect">
            <a:avLst/>
          </a:prstGeom>
          <a:noFill/>
          <a:ln>
            <a:noFill/>
          </a:ln>
        </p:spPr>
      </p:pic>
      <p:sp>
        <p:nvSpPr>
          <p:cNvPr id="3775" name="Google Shape;3775;p365"/>
          <p:cNvSpPr/>
          <p:nvPr/>
        </p:nvSpPr>
        <p:spPr>
          <a:xfrm>
            <a:off x="7734500" y="2042300"/>
            <a:ext cx="2227600" cy="4720400"/>
          </a:xfrm>
          <a:prstGeom prst="rect">
            <a:avLst/>
          </a:prstGeom>
          <a:noFill/>
          <a:ln w="19050"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38761D"/>
              </a:solidFill>
            </a:endParaRPr>
          </a:p>
        </p:txBody>
      </p:sp>
      <p:sp>
        <p:nvSpPr>
          <p:cNvPr id="3776" name="Google Shape;3776;p365"/>
          <p:cNvSpPr txBox="1"/>
          <p:nvPr/>
        </p:nvSpPr>
        <p:spPr>
          <a:xfrm>
            <a:off x="10196933" y="4038601"/>
            <a:ext cx="19952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1155CC"/>
                </a:solidFill>
                <a:latin typeface="Lato"/>
                <a:ea typeface="Lato"/>
                <a:cs typeface="Lato"/>
                <a:sym typeface="Lato"/>
              </a:rPr>
              <a:t>Output:</a:t>
            </a:r>
            <a:r>
              <a:rPr lang="en" b="1">
                <a:solidFill>
                  <a:srgbClr val="A61C00"/>
                </a:solidFill>
                <a:latin typeface="Lato"/>
                <a:ea typeface="Lato"/>
                <a:cs typeface="Lato"/>
                <a:sym typeface="Lato"/>
              </a:rPr>
              <a:t> </a:t>
            </a:r>
            <a:r>
              <a:rPr lang="en" b="1">
                <a:solidFill>
                  <a:srgbClr val="38761D"/>
                </a:solidFill>
                <a:latin typeface="Lato"/>
                <a:ea typeface="Lato"/>
                <a:cs typeface="Lato"/>
                <a:sym typeface="Lato"/>
              </a:rPr>
              <a:t>Model Generated Text</a:t>
            </a:r>
            <a:endParaRPr b="1">
              <a:solidFill>
                <a:srgbClr val="38761D"/>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8"/>
                                        </p:tgtEl>
                                        <p:attrNameLst>
                                          <p:attrName>style.visibility</p:attrName>
                                        </p:attrNameLst>
                                      </p:cBhvr>
                                      <p:to>
                                        <p:strVal val="visible"/>
                                      </p:to>
                                    </p:set>
                                    <p:animEffect transition="in" filter="fade">
                                      <p:cBhvr>
                                        <p:cTn id="7" dur="1000"/>
                                        <p:tgtEl>
                                          <p:spTgt spid="37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61"/>
                                        </p:tgtEl>
                                        <p:attrNameLst>
                                          <p:attrName>style.visibility</p:attrName>
                                        </p:attrNameLst>
                                      </p:cBhvr>
                                      <p:to>
                                        <p:strVal val="visible"/>
                                      </p:to>
                                    </p:set>
                                    <p:animEffect transition="in" filter="fade">
                                      <p:cBhvr>
                                        <p:cTn id="12" dur="1000"/>
                                        <p:tgtEl>
                                          <p:spTgt spid="37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6"/>
                                        </p:tgtEl>
                                        <p:attrNameLst>
                                          <p:attrName>style.visibility</p:attrName>
                                        </p:attrNameLst>
                                      </p:cBhvr>
                                      <p:to>
                                        <p:strVal val="visible"/>
                                      </p:to>
                                    </p:set>
                                    <p:animEffect transition="in" filter="fade">
                                      <p:cBhvr>
                                        <p:cTn id="17" dur="1000"/>
                                        <p:tgtEl>
                                          <p:spTgt spid="3766"/>
                                        </p:tgtEl>
                                      </p:cBhvr>
                                    </p:animEffect>
                                  </p:childTnLst>
                                </p:cTn>
                              </p:par>
                              <p:par>
                                <p:cTn id="18" presetID="10" presetClass="entr" presetSubtype="0" fill="hold" nodeType="withEffect">
                                  <p:stCondLst>
                                    <p:cond delay="0"/>
                                  </p:stCondLst>
                                  <p:childTnLst>
                                    <p:set>
                                      <p:cBhvr>
                                        <p:cTn id="19" dur="1" fill="hold">
                                          <p:stCondLst>
                                            <p:cond delay="0"/>
                                          </p:stCondLst>
                                        </p:cTn>
                                        <p:tgtEl>
                                          <p:spTgt spid="3762"/>
                                        </p:tgtEl>
                                        <p:attrNameLst>
                                          <p:attrName>style.visibility</p:attrName>
                                        </p:attrNameLst>
                                      </p:cBhvr>
                                      <p:to>
                                        <p:strVal val="visible"/>
                                      </p:to>
                                    </p:set>
                                    <p:animEffect transition="in" filter="fade">
                                      <p:cBhvr>
                                        <p:cTn id="20" dur="1000"/>
                                        <p:tgtEl>
                                          <p:spTgt spid="3762"/>
                                        </p:tgtEl>
                                      </p:cBhvr>
                                    </p:animEffect>
                                  </p:childTnLst>
                                </p:cTn>
                              </p:par>
                              <p:par>
                                <p:cTn id="21" presetID="10" presetClass="entr" presetSubtype="0" fill="hold" nodeType="withEffect">
                                  <p:stCondLst>
                                    <p:cond delay="0"/>
                                  </p:stCondLst>
                                  <p:childTnLst>
                                    <p:set>
                                      <p:cBhvr>
                                        <p:cTn id="22" dur="1" fill="hold">
                                          <p:stCondLst>
                                            <p:cond delay="0"/>
                                          </p:stCondLst>
                                        </p:cTn>
                                        <p:tgtEl>
                                          <p:spTgt spid="3767"/>
                                        </p:tgtEl>
                                        <p:attrNameLst>
                                          <p:attrName>style.visibility</p:attrName>
                                        </p:attrNameLst>
                                      </p:cBhvr>
                                      <p:to>
                                        <p:strVal val="visible"/>
                                      </p:to>
                                    </p:set>
                                    <p:animEffect transition="in" filter="fade">
                                      <p:cBhvr>
                                        <p:cTn id="23" dur="1000"/>
                                        <p:tgtEl>
                                          <p:spTgt spid="3767"/>
                                        </p:tgtEl>
                                      </p:cBhvr>
                                    </p:animEffect>
                                  </p:childTnLst>
                                </p:cTn>
                              </p:par>
                              <p:par>
                                <p:cTn id="24" presetID="10" presetClass="entr" presetSubtype="0" fill="hold" nodeType="withEffect">
                                  <p:stCondLst>
                                    <p:cond delay="0"/>
                                  </p:stCondLst>
                                  <p:childTnLst>
                                    <p:set>
                                      <p:cBhvr>
                                        <p:cTn id="25" dur="1" fill="hold">
                                          <p:stCondLst>
                                            <p:cond delay="0"/>
                                          </p:stCondLst>
                                        </p:cTn>
                                        <p:tgtEl>
                                          <p:spTgt spid="3768"/>
                                        </p:tgtEl>
                                        <p:attrNameLst>
                                          <p:attrName>style.visibility</p:attrName>
                                        </p:attrNameLst>
                                      </p:cBhvr>
                                      <p:to>
                                        <p:strVal val="visible"/>
                                      </p:to>
                                    </p:set>
                                    <p:animEffect transition="in" filter="fade">
                                      <p:cBhvr>
                                        <p:cTn id="26" dur="1000"/>
                                        <p:tgtEl>
                                          <p:spTgt spid="3768"/>
                                        </p:tgtEl>
                                      </p:cBhvr>
                                    </p:animEffect>
                                  </p:childTnLst>
                                </p:cTn>
                              </p:par>
                              <p:par>
                                <p:cTn id="27" presetID="10" presetClass="entr" presetSubtype="0" fill="hold" nodeType="withEffect">
                                  <p:stCondLst>
                                    <p:cond delay="0"/>
                                  </p:stCondLst>
                                  <p:childTnLst>
                                    <p:set>
                                      <p:cBhvr>
                                        <p:cTn id="28" dur="1" fill="hold">
                                          <p:stCondLst>
                                            <p:cond delay="0"/>
                                          </p:stCondLst>
                                        </p:cTn>
                                        <p:tgtEl>
                                          <p:spTgt spid="3756"/>
                                        </p:tgtEl>
                                        <p:attrNameLst>
                                          <p:attrName>style.visibility</p:attrName>
                                        </p:attrNameLst>
                                      </p:cBhvr>
                                      <p:to>
                                        <p:strVal val="visible"/>
                                      </p:to>
                                    </p:set>
                                    <p:animEffect transition="in" filter="fade">
                                      <p:cBhvr>
                                        <p:cTn id="29" dur="1000"/>
                                        <p:tgtEl>
                                          <p:spTgt spid="3756"/>
                                        </p:tgtEl>
                                      </p:cBhvr>
                                    </p:animEffect>
                                  </p:childTnLst>
                                </p:cTn>
                              </p:par>
                              <p:par>
                                <p:cTn id="30" presetID="10" presetClass="entr" presetSubtype="0" fill="hold" nodeType="withEffect">
                                  <p:stCondLst>
                                    <p:cond delay="0"/>
                                  </p:stCondLst>
                                  <p:childTnLst>
                                    <p:set>
                                      <p:cBhvr>
                                        <p:cTn id="31" dur="1" fill="hold">
                                          <p:stCondLst>
                                            <p:cond delay="0"/>
                                          </p:stCondLst>
                                        </p:cTn>
                                        <p:tgtEl>
                                          <p:spTgt spid="3760"/>
                                        </p:tgtEl>
                                        <p:attrNameLst>
                                          <p:attrName>style.visibility</p:attrName>
                                        </p:attrNameLst>
                                      </p:cBhvr>
                                      <p:to>
                                        <p:strVal val="visible"/>
                                      </p:to>
                                    </p:set>
                                    <p:animEffect transition="in" filter="fade">
                                      <p:cBhvr>
                                        <p:cTn id="32" dur="1000"/>
                                        <p:tgtEl>
                                          <p:spTgt spid="3760"/>
                                        </p:tgtEl>
                                      </p:cBhvr>
                                    </p:animEffect>
                                  </p:childTnLst>
                                </p:cTn>
                              </p:par>
                              <p:par>
                                <p:cTn id="33" presetID="10" presetClass="entr" presetSubtype="0" fill="hold" nodeType="withEffect">
                                  <p:stCondLst>
                                    <p:cond delay="0"/>
                                  </p:stCondLst>
                                  <p:childTnLst>
                                    <p:set>
                                      <p:cBhvr>
                                        <p:cTn id="34" dur="1" fill="hold">
                                          <p:stCondLst>
                                            <p:cond delay="0"/>
                                          </p:stCondLst>
                                        </p:cTn>
                                        <p:tgtEl>
                                          <p:spTgt spid="3764"/>
                                        </p:tgtEl>
                                        <p:attrNameLst>
                                          <p:attrName>style.visibility</p:attrName>
                                        </p:attrNameLst>
                                      </p:cBhvr>
                                      <p:to>
                                        <p:strVal val="visible"/>
                                      </p:to>
                                    </p:set>
                                    <p:animEffect transition="in" filter="fade">
                                      <p:cBhvr>
                                        <p:cTn id="35" dur="1000"/>
                                        <p:tgtEl>
                                          <p:spTgt spid="3764"/>
                                        </p:tgtEl>
                                      </p:cBhvr>
                                    </p:animEffect>
                                  </p:childTnLst>
                                </p:cTn>
                              </p:par>
                              <p:par>
                                <p:cTn id="36" presetID="10" presetClass="entr" presetSubtype="0" fill="hold" nodeType="withEffect">
                                  <p:stCondLst>
                                    <p:cond delay="0"/>
                                  </p:stCondLst>
                                  <p:childTnLst>
                                    <p:set>
                                      <p:cBhvr>
                                        <p:cTn id="37" dur="1" fill="hold">
                                          <p:stCondLst>
                                            <p:cond delay="0"/>
                                          </p:stCondLst>
                                        </p:cTn>
                                        <p:tgtEl>
                                          <p:spTgt spid="3765"/>
                                        </p:tgtEl>
                                        <p:attrNameLst>
                                          <p:attrName>style.visibility</p:attrName>
                                        </p:attrNameLst>
                                      </p:cBhvr>
                                      <p:to>
                                        <p:strVal val="visible"/>
                                      </p:to>
                                    </p:set>
                                    <p:animEffect transition="in" filter="fade">
                                      <p:cBhvr>
                                        <p:cTn id="38" dur="1000"/>
                                        <p:tgtEl>
                                          <p:spTgt spid="376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769"/>
                                        </p:tgtEl>
                                        <p:attrNameLst>
                                          <p:attrName>style.visibility</p:attrName>
                                        </p:attrNameLst>
                                      </p:cBhvr>
                                      <p:to>
                                        <p:strVal val="visible"/>
                                      </p:to>
                                    </p:set>
                                    <p:animEffect transition="in" filter="fade">
                                      <p:cBhvr>
                                        <p:cTn id="43" dur="1000"/>
                                        <p:tgtEl>
                                          <p:spTgt spid="3769"/>
                                        </p:tgtEl>
                                      </p:cBhvr>
                                    </p:animEffect>
                                  </p:childTnLst>
                                </p:cTn>
                              </p:par>
                              <p:par>
                                <p:cTn id="44" presetID="10" presetClass="entr" presetSubtype="0" fill="hold" nodeType="withEffect">
                                  <p:stCondLst>
                                    <p:cond delay="0"/>
                                  </p:stCondLst>
                                  <p:childTnLst>
                                    <p:set>
                                      <p:cBhvr>
                                        <p:cTn id="45" dur="1" fill="hold">
                                          <p:stCondLst>
                                            <p:cond delay="0"/>
                                          </p:stCondLst>
                                        </p:cTn>
                                        <p:tgtEl>
                                          <p:spTgt spid="3770"/>
                                        </p:tgtEl>
                                        <p:attrNameLst>
                                          <p:attrName>style.visibility</p:attrName>
                                        </p:attrNameLst>
                                      </p:cBhvr>
                                      <p:to>
                                        <p:strVal val="visible"/>
                                      </p:to>
                                    </p:set>
                                    <p:animEffect transition="in" filter="fade">
                                      <p:cBhvr>
                                        <p:cTn id="46" dur="1000"/>
                                        <p:tgtEl>
                                          <p:spTgt spid="3770"/>
                                        </p:tgtEl>
                                      </p:cBhvr>
                                    </p:animEffect>
                                  </p:childTnLst>
                                </p:cTn>
                              </p:par>
                              <p:par>
                                <p:cTn id="47" presetID="10" presetClass="entr" presetSubtype="0" fill="hold" nodeType="withEffect">
                                  <p:stCondLst>
                                    <p:cond delay="0"/>
                                  </p:stCondLst>
                                  <p:childTnLst>
                                    <p:set>
                                      <p:cBhvr>
                                        <p:cTn id="48" dur="1" fill="hold">
                                          <p:stCondLst>
                                            <p:cond delay="0"/>
                                          </p:stCondLst>
                                        </p:cTn>
                                        <p:tgtEl>
                                          <p:spTgt spid="3771"/>
                                        </p:tgtEl>
                                        <p:attrNameLst>
                                          <p:attrName>style.visibility</p:attrName>
                                        </p:attrNameLst>
                                      </p:cBhvr>
                                      <p:to>
                                        <p:strVal val="visible"/>
                                      </p:to>
                                    </p:set>
                                    <p:animEffect transition="in" filter="fade">
                                      <p:cBhvr>
                                        <p:cTn id="49" dur="1000"/>
                                        <p:tgtEl>
                                          <p:spTgt spid="3771"/>
                                        </p:tgtEl>
                                      </p:cBhvr>
                                    </p:animEffect>
                                  </p:childTnLst>
                                </p:cTn>
                              </p:par>
                              <p:par>
                                <p:cTn id="50" presetID="10" presetClass="entr" presetSubtype="0" fill="hold" nodeType="withEffect">
                                  <p:stCondLst>
                                    <p:cond delay="0"/>
                                  </p:stCondLst>
                                  <p:childTnLst>
                                    <p:set>
                                      <p:cBhvr>
                                        <p:cTn id="51" dur="1" fill="hold">
                                          <p:stCondLst>
                                            <p:cond delay="0"/>
                                          </p:stCondLst>
                                        </p:cTn>
                                        <p:tgtEl>
                                          <p:spTgt spid="3775"/>
                                        </p:tgtEl>
                                        <p:attrNameLst>
                                          <p:attrName>style.visibility</p:attrName>
                                        </p:attrNameLst>
                                      </p:cBhvr>
                                      <p:to>
                                        <p:strVal val="visible"/>
                                      </p:to>
                                    </p:set>
                                    <p:animEffect transition="in" filter="fade">
                                      <p:cBhvr>
                                        <p:cTn id="52" dur="1000"/>
                                        <p:tgtEl>
                                          <p:spTgt spid="3775"/>
                                        </p:tgtEl>
                                      </p:cBhvr>
                                    </p:animEffect>
                                  </p:childTnLst>
                                </p:cTn>
                              </p:par>
                              <p:par>
                                <p:cTn id="53" presetID="10" presetClass="entr" presetSubtype="0" fill="hold" nodeType="withEffect">
                                  <p:stCondLst>
                                    <p:cond delay="0"/>
                                  </p:stCondLst>
                                  <p:childTnLst>
                                    <p:set>
                                      <p:cBhvr>
                                        <p:cTn id="54" dur="1" fill="hold">
                                          <p:stCondLst>
                                            <p:cond delay="0"/>
                                          </p:stCondLst>
                                        </p:cTn>
                                        <p:tgtEl>
                                          <p:spTgt spid="3772"/>
                                        </p:tgtEl>
                                        <p:attrNameLst>
                                          <p:attrName>style.visibility</p:attrName>
                                        </p:attrNameLst>
                                      </p:cBhvr>
                                      <p:to>
                                        <p:strVal val="visible"/>
                                      </p:to>
                                    </p:set>
                                    <p:animEffect transition="in" filter="fade">
                                      <p:cBhvr>
                                        <p:cTn id="55" dur="1000"/>
                                        <p:tgtEl>
                                          <p:spTgt spid="3772"/>
                                        </p:tgtEl>
                                      </p:cBhvr>
                                    </p:animEffect>
                                  </p:childTnLst>
                                </p:cTn>
                              </p:par>
                              <p:par>
                                <p:cTn id="56" presetID="10" presetClass="entr" presetSubtype="0" fill="hold" nodeType="withEffect">
                                  <p:stCondLst>
                                    <p:cond delay="0"/>
                                  </p:stCondLst>
                                  <p:childTnLst>
                                    <p:set>
                                      <p:cBhvr>
                                        <p:cTn id="57" dur="1" fill="hold">
                                          <p:stCondLst>
                                            <p:cond delay="0"/>
                                          </p:stCondLst>
                                        </p:cTn>
                                        <p:tgtEl>
                                          <p:spTgt spid="3773"/>
                                        </p:tgtEl>
                                        <p:attrNameLst>
                                          <p:attrName>style.visibility</p:attrName>
                                        </p:attrNameLst>
                                      </p:cBhvr>
                                      <p:to>
                                        <p:strVal val="visible"/>
                                      </p:to>
                                    </p:set>
                                    <p:animEffect transition="in" filter="fade">
                                      <p:cBhvr>
                                        <p:cTn id="58" dur="1000"/>
                                        <p:tgtEl>
                                          <p:spTgt spid="3773"/>
                                        </p:tgtEl>
                                      </p:cBhvr>
                                    </p:animEffect>
                                  </p:childTnLst>
                                </p:cTn>
                              </p:par>
                              <p:par>
                                <p:cTn id="59" presetID="10" presetClass="entr" presetSubtype="0" fill="hold" nodeType="withEffect">
                                  <p:stCondLst>
                                    <p:cond delay="0"/>
                                  </p:stCondLst>
                                  <p:childTnLst>
                                    <p:set>
                                      <p:cBhvr>
                                        <p:cTn id="60" dur="1" fill="hold">
                                          <p:stCondLst>
                                            <p:cond delay="0"/>
                                          </p:stCondLst>
                                        </p:cTn>
                                        <p:tgtEl>
                                          <p:spTgt spid="3774"/>
                                        </p:tgtEl>
                                        <p:attrNameLst>
                                          <p:attrName>style.visibility</p:attrName>
                                        </p:attrNameLst>
                                      </p:cBhvr>
                                      <p:to>
                                        <p:strVal val="visible"/>
                                      </p:to>
                                    </p:set>
                                    <p:animEffect transition="in" filter="fade">
                                      <p:cBhvr>
                                        <p:cTn id="61" dur="1000"/>
                                        <p:tgtEl>
                                          <p:spTgt spid="3774"/>
                                        </p:tgtEl>
                                      </p:cBhvr>
                                    </p:animEffect>
                                  </p:childTnLst>
                                </p:cTn>
                              </p:par>
                              <p:par>
                                <p:cTn id="62" presetID="10" presetClass="entr" presetSubtype="0" fill="hold" nodeType="withEffect">
                                  <p:stCondLst>
                                    <p:cond delay="0"/>
                                  </p:stCondLst>
                                  <p:childTnLst>
                                    <p:set>
                                      <p:cBhvr>
                                        <p:cTn id="63" dur="1" fill="hold">
                                          <p:stCondLst>
                                            <p:cond delay="0"/>
                                          </p:stCondLst>
                                        </p:cTn>
                                        <p:tgtEl>
                                          <p:spTgt spid="3776"/>
                                        </p:tgtEl>
                                        <p:attrNameLst>
                                          <p:attrName>style.visibility</p:attrName>
                                        </p:attrNameLst>
                                      </p:cBhvr>
                                      <p:to>
                                        <p:strVal val="visible"/>
                                      </p:to>
                                    </p:set>
                                    <p:animEffect transition="in" filter="fade">
                                      <p:cBhvr>
                                        <p:cTn id="64" dur="1000"/>
                                        <p:tgtEl>
                                          <p:spTgt spid="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780"/>
        <p:cNvGrpSpPr/>
        <p:nvPr/>
      </p:nvGrpSpPr>
      <p:grpSpPr>
        <a:xfrm>
          <a:off x="0" y="0"/>
          <a:ext cx="0" cy="0"/>
          <a:chOff x="0" y="0"/>
          <a:chExt cx="0" cy="0"/>
        </a:xfrm>
      </p:grpSpPr>
      <p:sp>
        <p:nvSpPr>
          <p:cNvPr id="3781" name="Google Shape;3781;p366"/>
          <p:cNvSpPr txBox="1">
            <a:spLocks noGrp="1"/>
          </p:cNvSpPr>
          <p:nvPr>
            <p:ph type="body" idx="1"/>
          </p:nvPr>
        </p:nvSpPr>
        <p:spPr>
          <a:xfrm>
            <a:off x="705033" y="2624767"/>
            <a:ext cx="5600000" cy="1352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23323">
              <a:buSzPts val="1400"/>
            </a:pPr>
            <a:r>
              <a:rPr lang="en" sz="1867" b="1"/>
              <a:t>Where does this instruction paradigm stand?</a:t>
            </a:r>
            <a:endParaRPr sz="1867" b="1"/>
          </a:p>
          <a:p>
            <a:pPr lvl="1">
              <a:spcBef>
                <a:spcPts val="0"/>
              </a:spcBef>
            </a:pPr>
            <a:r>
              <a:rPr lang="en" sz="1867"/>
              <a:t>It subsumes the typical paradigm of learning from </a:t>
            </a:r>
            <a:r>
              <a:rPr lang="en" sz="1867">
                <a:solidFill>
                  <a:srgbClr val="990000"/>
                </a:solidFill>
              </a:rPr>
              <a:t>task-specific</a:t>
            </a:r>
            <a:r>
              <a:rPr lang="en" sz="1867"/>
              <a:t> input/output pairs (e.g., mapping sentences to their sentiment.) </a:t>
            </a:r>
            <a:endParaRPr sz="1867"/>
          </a:p>
          <a:p>
            <a:pPr lvl="1">
              <a:spcBef>
                <a:spcPts val="0"/>
              </a:spcBef>
            </a:pPr>
            <a:r>
              <a:rPr lang="en"/>
              <a:t>Any task we currently solve in NLP can be expressed as “instructions”.</a:t>
            </a:r>
            <a:endParaRPr/>
          </a:p>
          <a:p>
            <a:pPr marL="0" indent="0">
              <a:buNone/>
            </a:pPr>
            <a:endParaRPr sz="1867"/>
          </a:p>
        </p:txBody>
      </p:sp>
      <p:sp>
        <p:nvSpPr>
          <p:cNvPr id="3782" name="Google Shape;3782;p366"/>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Advantages </a:t>
            </a:r>
            <a:endParaRPr/>
          </a:p>
        </p:txBody>
      </p:sp>
      <p:sp>
        <p:nvSpPr>
          <p:cNvPr id="3783" name="Google Shape;3783;p366"/>
          <p:cNvSpPr txBox="1">
            <a:spLocks noGrp="1"/>
          </p:cNvSpPr>
          <p:nvPr>
            <p:ph type="body" idx="1"/>
          </p:nvPr>
        </p:nvSpPr>
        <p:spPr>
          <a:xfrm>
            <a:off x="720400" y="1545867"/>
            <a:ext cx="11012800" cy="10092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SzPts val="1500"/>
            </a:pPr>
            <a:r>
              <a:rPr lang="en" sz="2000" b="1"/>
              <a:t>Flexibility:</a:t>
            </a:r>
            <a:r>
              <a:rPr lang="en" sz="2000"/>
              <a:t> It allows to define a potentially-new task explicitly in natural language. </a:t>
            </a:r>
            <a:endParaRPr sz="2000"/>
          </a:p>
        </p:txBody>
      </p:sp>
      <p:sp>
        <p:nvSpPr>
          <p:cNvPr id="3784" name="Google Shape;3784;p366"/>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93</a:t>
            </a:fld>
            <a:endParaRPr/>
          </a:p>
        </p:txBody>
      </p:sp>
      <p:grpSp>
        <p:nvGrpSpPr>
          <p:cNvPr id="3785" name="Google Shape;3785;p366"/>
          <p:cNvGrpSpPr/>
          <p:nvPr/>
        </p:nvGrpSpPr>
        <p:grpSpPr>
          <a:xfrm>
            <a:off x="6741460" y="2818641"/>
            <a:ext cx="3895120" cy="2688544"/>
            <a:chOff x="4700425" y="2349825"/>
            <a:chExt cx="3478200" cy="2378400"/>
          </a:xfrm>
        </p:grpSpPr>
        <p:sp>
          <p:nvSpPr>
            <p:cNvPr id="3786" name="Google Shape;3786;p366"/>
            <p:cNvSpPr/>
            <p:nvPr/>
          </p:nvSpPr>
          <p:spPr>
            <a:xfrm>
              <a:off x="4700425" y="2349825"/>
              <a:ext cx="3478200" cy="2378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spcBef>
                  <a:spcPts val="0"/>
                </a:spcBef>
                <a:spcAft>
                  <a:spcPts val="0"/>
                </a:spcAft>
              </a:pPr>
              <a:r>
                <a:rPr lang="en" sz="1467"/>
                <a:t>Learning from Instructions</a:t>
              </a:r>
              <a:endParaRPr sz="1467"/>
            </a:p>
          </p:txBody>
        </p:sp>
        <p:sp>
          <p:nvSpPr>
            <p:cNvPr id="3787" name="Google Shape;3787;p366"/>
            <p:cNvSpPr/>
            <p:nvPr/>
          </p:nvSpPr>
          <p:spPr>
            <a:xfrm>
              <a:off x="5540832" y="3224018"/>
              <a:ext cx="1787100" cy="7158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467">
                  <a:latin typeface="Lato"/>
                  <a:ea typeface="Lato"/>
                  <a:cs typeface="Lato"/>
                  <a:sym typeface="Lato"/>
                </a:rPr>
                <a:t>Learning from task-specific input/outputs </a:t>
              </a:r>
              <a:endParaRPr sz="1467">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3"/>
                                        </p:tgtEl>
                                        <p:attrNameLst>
                                          <p:attrName>style.visibility</p:attrName>
                                        </p:attrNameLst>
                                      </p:cBhvr>
                                      <p:to>
                                        <p:strVal val="visible"/>
                                      </p:to>
                                    </p:set>
                                    <p:animEffect transition="in" filter="fade">
                                      <p:cBhvr>
                                        <p:cTn id="7" dur="1000"/>
                                        <p:tgtEl>
                                          <p:spTgt spid="37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1"/>
                                        </p:tgtEl>
                                        <p:attrNameLst>
                                          <p:attrName>style.visibility</p:attrName>
                                        </p:attrNameLst>
                                      </p:cBhvr>
                                      <p:to>
                                        <p:strVal val="visible"/>
                                      </p:to>
                                    </p:set>
                                    <p:animEffect transition="in" filter="fade">
                                      <p:cBhvr>
                                        <p:cTn id="12" dur="1000"/>
                                        <p:tgtEl>
                                          <p:spTgt spid="37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5"/>
                                        </p:tgtEl>
                                        <p:attrNameLst>
                                          <p:attrName>style.visibility</p:attrName>
                                        </p:attrNameLst>
                                      </p:cBhvr>
                                      <p:to>
                                        <p:strVal val="visible"/>
                                      </p:to>
                                    </p:set>
                                    <p:animEffect transition="in" filter="fade">
                                      <p:cBhvr>
                                        <p:cTn id="17" dur="1000"/>
                                        <p:tgtEl>
                                          <p:spTgt spid="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367"/>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The Instruction Paradigm: Challenges </a:t>
            </a:r>
            <a:endParaRPr/>
          </a:p>
        </p:txBody>
      </p:sp>
      <p:sp>
        <p:nvSpPr>
          <p:cNvPr id="3793" name="Google Shape;3793;p367"/>
          <p:cNvSpPr txBox="1">
            <a:spLocks noGrp="1"/>
          </p:cNvSpPr>
          <p:nvPr>
            <p:ph type="body" idx="1"/>
          </p:nvPr>
        </p:nvSpPr>
        <p:spPr>
          <a:xfrm>
            <a:off x="923600" y="1545867"/>
            <a:ext cx="11012800" cy="4848800"/>
          </a:xfrm>
          <a:prstGeom prst="rect">
            <a:avLst/>
          </a:prstGeom>
        </p:spPr>
        <p:txBody>
          <a:bodyPr spcFirstLastPara="1" vert="horz" wrap="square" lIns="121900" tIns="121900" rIns="121900" bIns="121900" numCol="1" anchor="t" anchorCtr="0" compatLnSpc="1">
            <a:prstTxWarp prst="textNoShape">
              <a:avLst/>
            </a:prstTxWarp>
            <a:noAutofit/>
          </a:bodyPr>
          <a:lstStyle/>
          <a:p>
            <a:pPr>
              <a:lnSpc>
                <a:spcPct val="100000"/>
              </a:lnSpc>
            </a:pPr>
            <a:r>
              <a:rPr lang="en">
                <a:solidFill>
                  <a:schemeClr val="dk1"/>
                </a:solidFill>
              </a:rPr>
              <a:t>Lack of natural and diverse benchmarks for learning from Instructions.</a:t>
            </a:r>
            <a:endParaRPr>
              <a:solidFill>
                <a:schemeClr val="dk1"/>
              </a:solidFill>
            </a:endParaRPr>
          </a:p>
          <a:p>
            <a:pPr lvl="1">
              <a:lnSpc>
                <a:spcPct val="100000"/>
              </a:lnSpc>
              <a:spcBef>
                <a:spcPts val="0"/>
              </a:spcBef>
              <a:buClr>
                <a:srgbClr val="0000FF"/>
              </a:buClr>
            </a:pPr>
            <a:r>
              <a:rPr lang="en">
                <a:solidFill>
                  <a:srgbClr val="0000FF"/>
                </a:solidFill>
              </a:rPr>
              <a:t>Few prior works, but they are limited!</a:t>
            </a:r>
            <a:endParaRPr>
              <a:solidFill>
                <a:srgbClr val="0000FF"/>
              </a:solidFill>
            </a:endParaRPr>
          </a:p>
          <a:p>
            <a:pPr indent="0">
              <a:lnSpc>
                <a:spcPct val="100000"/>
              </a:lnSpc>
              <a:buNone/>
            </a:pPr>
            <a:br>
              <a:rPr lang="en">
                <a:solidFill>
                  <a:schemeClr val="dk1"/>
                </a:solidFill>
              </a:rPr>
            </a:br>
            <a:endParaRPr>
              <a:solidFill>
                <a:schemeClr val="dk1"/>
              </a:solidFill>
            </a:endParaRPr>
          </a:p>
          <a:p>
            <a:pPr>
              <a:lnSpc>
                <a:spcPct val="100000"/>
              </a:lnSpc>
            </a:pPr>
            <a:r>
              <a:rPr lang="en"/>
              <a:t>No standard schema to represent instructions.</a:t>
            </a:r>
            <a:endParaRPr/>
          </a:p>
          <a:p>
            <a:pPr lvl="1">
              <a:lnSpc>
                <a:spcPct val="100000"/>
              </a:lnSpc>
              <a:spcBef>
                <a:spcPts val="0"/>
              </a:spcBef>
              <a:buClr>
                <a:srgbClr val="0000FF"/>
              </a:buClr>
            </a:pPr>
            <a:r>
              <a:rPr lang="en">
                <a:solidFill>
                  <a:srgbClr val="0000FF"/>
                </a:solidFill>
              </a:rPr>
              <a:t>Unclear how to represent “instructions”!</a:t>
            </a:r>
            <a:endParaRPr>
              <a:solidFill>
                <a:srgbClr val="0000FF"/>
              </a:solidFill>
            </a:endParaRPr>
          </a:p>
          <a:p>
            <a:pPr marL="0" indent="0">
              <a:lnSpc>
                <a:spcPct val="100000"/>
              </a:lnSpc>
              <a:buNone/>
            </a:pPr>
            <a:br>
              <a:rPr lang="en"/>
            </a:br>
            <a:endParaRPr/>
          </a:p>
          <a:p>
            <a:pPr>
              <a:lnSpc>
                <a:spcPct val="100000"/>
              </a:lnSpc>
            </a:pPr>
            <a:r>
              <a:rPr lang="en"/>
              <a:t>Model response to Instructions has been poor.</a:t>
            </a:r>
            <a:endParaRPr/>
          </a:p>
          <a:p>
            <a:pPr lvl="1">
              <a:lnSpc>
                <a:spcPct val="100000"/>
              </a:lnSpc>
              <a:spcBef>
                <a:spcPts val="0"/>
              </a:spcBef>
              <a:buClr>
                <a:srgbClr val="0000FF"/>
              </a:buClr>
            </a:pPr>
            <a:r>
              <a:rPr lang="en">
                <a:solidFill>
                  <a:srgbClr val="0000FF"/>
                </a:solidFill>
              </a:rPr>
              <a:t>Instructions are hard to learn!</a:t>
            </a:r>
            <a:endParaRPr>
              <a:solidFill>
                <a:srgbClr val="0000FF"/>
              </a:solidFill>
            </a:endParaRPr>
          </a:p>
        </p:txBody>
      </p:sp>
      <p:sp>
        <p:nvSpPr>
          <p:cNvPr id="3794" name="Google Shape;3794;p367"/>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3">
                                            <p:txEl>
                                              <p:pRg st="0" end="0"/>
                                            </p:txEl>
                                          </p:spTgt>
                                        </p:tgtEl>
                                        <p:attrNameLst>
                                          <p:attrName>style.visibility</p:attrName>
                                        </p:attrNameLst>
                                      </p:cBhvr>
                                      <p:to>
                                        <p:strVal val="visible"/>
                                      </p:to>
                                    </p:set>
                                    <p:animEffect transition="in" filter="fade">
                                      <p:cBhvr>
                                        <p:cTn id="7" dur="1000"/>
                                        <p:tgtEl>
                                          <p:spTgt spid="37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3">
                                            <p:txEl>
                                              <p:pRg st="1" end="1"/>
                                            </p:txEl>
                                          </p:spTgt>
                                        </p:tgtEl>
                                        <p:attrNameLst>
                                          <p:attrName>style.visibility</p:attrName>
                                        </p:attrNameLst>
                                      </p:cBhvr>
                                      <p:to>
                                        <p:strVal val="visible"/>
                                      </p:to>
                                    </p:set>
                                    <p:animEffect transition="in" filter="fade">
                                      <p:cBhvr>
                                        <p:cTn id="12" dur="1000"/>
                                        <p:tgtEl>
                                          <p:spTgt spid="37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3">
                                            <p:txEl>
                                              <p:pRg st="2" end="2"/>
                                            </p:txEl>
                                          </p:spTgt>
                                        </p:tgtEl>
                                        <p:attrNameLst>
                                          <p:attrName>style.visibility</p:attrName>
                                        </p:attrNameLst>
                                      </p:cBhvr>
                                      <p:to>
                                        <p:strVal val="visible"/>
                                      </p:to>
                                    </p:set>
                                    <p:animEffect transition="in" filter="fade">
                                      <p:cBhvr>
                                        <p:cTn id="17" dur="1000"/>
                                        <p:tgtEl>
                                          <p:spTgt spid="37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93">
                                            <p:txEl>
                                              <p:pRg st="3" end="3"/>
                                            </p:txEl>
                                          </p:spTgt>
                                        </p:tgtEl>
                                        <p:attrNameLst>
                                          <p:attrName>style.visibility</p:attrName>
                                        </p:attrNameLst>
                                      </p:cBhvr>
                                      <p:to>
                                        <p:strVal val="visible"/>
                                      </p:to>
                                    </p:set>
                                    <p:animEffect transition="in" filter="fade">
                                      <p:cBhvr>
                                        <p:cTn id="22" dur="1000"/>
                                        <p:tgtEl>
                                          <p:spTgt spid="37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93">
                                            <p:txEl>
                                              <p:pRg st="4" end="4"/>
                                            </p:txEl>
                                          </p:spTgt>
                                        </p:tgtEl>
                                        <p:attrNameLst>
                                          <p:attrName>style.visibility</p:attrName>
                                        </p:attrNameLst>
                                      </p:cBhvr>
                                      <p:to>
                                        <p:strVal val="visible"/>
                                      </p:to>
                                    </p:set>
                                    <p:animEffect transition="in" filter="fade">
                                      <p:cBhvr>
                                        <p:cTn id="27" dur="1000"/>
                                        <p:tgtEl>
                                          <p:spTgt spid="37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93">
                                            <p:txEl>
                                              <p:pRg st="5" end="5"/>
                                            </p:txEl>
                                          </p:spTgt>
                                        </p:tgtEl>
                                        <p:attrNameLst>
                                          <p:attrName>style.visibility</p:attrName>
                                        </p:attrNameLst>
                                      </p:cBhvr>
                                      <p:to>
                                        <p:strVal val="visible"/>
                                      </p:to>
                                    </p:set>
                                    <p:animEffect transition="in" filter="fade">
                                      <p:cBhvr>
                                        <p:cTn id="32" dur="1000"/>
                                        <p:tgtEl>
                                          <p:spTgt spid="37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93">
                                            <p:txEl>
                                              <p:pRg st="6" end="6"/>
                                            </p:txEl>
                                          </p:spTgt>
                                        </p:tgtEl>
                                        <p:attrNameLst>
                                          <p:attrName>style.visibility</p:attrName>
                                        </p:attrNameLst>
                                      </p:cBhvr>
                                      <p:to>
                                        <p:strVal val="visible"/>
                                      </p:to>
                                    </p:set>
                                    <p:animEffect transition="in" filter="fade">
                                      <p:cBhvr>
                                        <p:cTn id="37" dur="1000"/>
                                        <p:tgtEl>
                                          <p:spTgt spid="37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93">
                                            <p:txEl>
                                              <p:pRg st="7" end="7"/>
                                            </p:txEl>
                                          </p:spTgt>
                                        </p:tgtEl>
                                        <p:attrNameLst>
                                          <p:attrName>style.visibility</p:attrName>
                                        </p:attrNameLst>
                                      </p:cBhvr>
                                      <p:to>
                                        <p:strVal val="visible"/>
                                      </p:to>
                                    </p:set>
                                    <p:animEffect transition="in" filter="fade">
                                      <p:cBhvr>
                                        <p:cTn id="42" dur="1000"/>
                                        <p:tgtEl>
                                          <p:spTgt spid="379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799" name="Google Shape;3799;p368"/>
          <p:cNvSpPr txBox="1">
            <a:spLocks noGrp="1"/>
          </p:cNvSpPr>
          <p:nvPr>
            <p:ph type="body" idx="1"/>
          </p:nvPr>
        </p:nvSpPr>
        <p:spPr>
          <a:xfrm>
            <a:off x="468900" y="1536633"/>
            <a:ext cx="6278000" cy="1408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rPr>
              <a:t>Weller et. al (2020): </a:t>
            </a:r>
            <a:endParaRPr sz="2000">
              <a:solidFill>
                <a:srgbClr val="000000"/>
              </a:solidFill>
            </a:endParaRPr>
          </a:p>
          <a:p>
            <a:pPr lvl="1" indent="-397923">
              <a:spcBef>
                <a:spcPts val="0"/>
              </a:spcBef>
              <a:buSzPts val="1100"/>
              <a:buChar char="-"/>
            </a:pPr>
            <a:r>
              <a:rPr lang="en" sz="1467"/>
              <a:t>Defined descriptions as common questions and built the ZEST dataset.</a:t>
            </a:r>
            <a:endParaRPr sz="1467"/>
          </a:p>
          <a:p>
            <a:pPr lvl="1" indent="-397923">
              <a:spcBef>
                <a:spcPts val="0"/>
              </a:spcBef>
              <a:buSzPts val="1100"/>
              <a:buChar char="-"/>
            </a:pPr>
            <a:r>
              <a:rPr lang="en" sz="1467">
                <a:solidFill>
                  <a:srgbClr val="980000"/>
                </a:solidFill>
                <a:highlight>
                  <a:schemeClr val="lt1"/>
                </a:highlight>
              </a:rPr>
              <a:t>Question format and crowdsourcing </a:t>
            </a:r>
            <a:r>
              <a:rPr lang="en" sz="1467">
                <a:solidFill>
                  <a:srgbClr val="1155CC"/>
                </a:solidFill>
                <a:highlight>
                  <a:schemeClr val="lt1"/>
                </a:highlight>
                <a:latin typeface="Roboto"/>
                <a:ea typeface="Roboto"/>
                <a:cs typeface="Roboto"/>
                <a:sym typeface="Roboto"/>
              </a:rPr>
              <a:t>→ Limited complexity</a:t>
            </a:r>
            <a:br>
              <a:rPr lang="en" sz="1467">
                <a:solidFill>
                  <a:srgbClr val="980000"/>
                </a:solidFill>
                <a:highlight>
                  <a:schemeClr val="lt1"/>
                </a:highlight>
              </a:rPr>
            </a:br>
            <a:endParaRPr sz="1467"/>
          </a:p>
        </p:txBody>
      </p:sp>
      <p:sp>
        <p:nvSpPr>
          <p:cNvPr id="3800" name="Google Shape;3800;p368"/>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Prior Works</a:t>
            </a:r>
            <a:endParaRPr/>
          </a:p>
          <a:p>
            <a:endParaRPr/>
          </a:p>
          <a:p>
            <a:endParaRPr/>
          </a:p>
          <a:p>
            <a:endParaRPr/>
          </a:p>
        </p:txBody>
      </p:sp>
      <p:sp>
        <p:nvSpPr>
          <p:cNvPr id="3801" name="Google Shape;3801;p368"/>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95</a:t>
            </a:fld>
            <a:endParaRPr/>
          </a:p>
        </p:txBody>
      </p:sp>
      <p:grpSp>
        <p:nvGrpSpPr>
          <p:cNvPr id="3802" name="Google Shape;3802;p368"/>
          <p:cNvGrpSpPr/>
          <p:nvPr/>
        </p:nvGrpSpPr>
        <p:grpSpPr>
          <a:xfrm>
            <a:off x="7605669" y="2252024"/>
            <a:ext cx="3701404" cy="3171448"/>
            <a:chOff x="5770956" y="1383543"/>
            <a:chExt cx="3034601" cy="2690100"/>
          </a:xfrm>
        </p:grpSpPr>
        <p:cxnSp>
          <p:nvCxnSpPr>
            <p:cNvPr id="3803" name="Google Shape;3803;p368"/>
            <p:cNvCxnSpPr/>
            <p:nvPr/>
          </p:nvCxnSpPr>
          <p:spPr>
            <a:xfrm>
              <a:off x="5776157" y="4068500"/>
              <a:ext cx="3029400" cy="0"/>
            </a:xfrm>
            <a:prstGeom prst="straightConnector1">
              <a:avLst/>
            </a:prstGeom>
            <a:noFill/>
            <a:ln w="9525" cap="flat" cmpd="sng">
              <a:solidFill>
                <a:schemeClr val="dk2"/>
              </a:solidFill>
              <a:prstDash val="solid"/>
              <a:round/>
              <a:headEnd type="none" w="med" len="med"/>
              <a:tailEnd type="stealth" w="med" len="med"/>
            </a:ln>
          </p:spPr>
        </p:cxnSp>
        <p:cxnSp>
          <p:nvCxnSpPr>
            <p:cNvPr id="3804" name="Google Shape;3804;p368"/>
            <p:cNvCxnSpPr/>
            <p:nvPr/>
          </p:nvCxnSpPr>
          <p:spPr>
            <a:xfrm rot="10800000">
              <a:off x="5770956" y="1383543"/>
              <a:ext cx="3300" cy="2690100"/>
            </a:xfrm>
            <a:prstGeom prst="straightConnector1">
              <a:avLst/>
            </a:prstGeom>
            <a:noFill/>
            <a:ln w="9525" cap="flat" cmpd="sng">
              <a:solidFill>
                <a:schemeClr val="dk2"/>
              </a:solidFill>
              <a:prstDash val="solid"/>
              <a:round/>
              <a:headEnd type="none" w="med" len="med"/>
              <a:tailEnd type="stealth" w="med" len="med"/>
            </a:ln>
          </p:spPr>
        </p:cxnSp>
      </p:grpSp>
      <p:sp>
        <p:nvSpPr>
          <p:cNvPr id="3805" name="Google Shape;3805;p368"/>
          <p:cNvSpPr txBox="1"/>
          <p:nvPr/>
        </p:nvSpPr>
        <p:spPr>
          <a:xfrm>
            <a:off x="6746973" y="1778809"/>
            <a:ext cx="9120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Diversity of tasks</a:t>
            </a:r>
            <a:endParaRPr sz="1067">
              <a:latin typeface="Lato"/>
              <a:ea typeface="Lato"/>
              <a:cs typeface="Lato"/>
              <a:sym typeface="Lato"/>
            </a:endParaRPr>
          </a:p>
        </p:txBody>
      </p:sp>
      <p:sp>
        <p:nvSpPr>
          <p:cNvPr id="3806" name="Google Shape;3806;p368"/>
          <p:cNvSpPr txBox="1"/>
          <p:nvPr/>
        </p:nvSpPr>
        <p:spPr>
          <a:xfrm>
            <a:off x="10667200" y="5431501"/>
            <a:ext cx="12688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naturalness of the descriptions </a:t>
            </a:r>
            <a:endParaRPr sz="1067">
              <a:latin typeface="Lato"/>
              <a:ea typeface="Lato"/>
              <a:cs typeface="Lato"/>
              <a:sym typeface="Lato"/>
            </a:endParaRPr>
          </a:p>
        </p:txBody>
      </p:sp>
      <p:pic>
        <p:nvPicPr>
          <p:cNvPr id="3807" name="Google Shape;3807;p368"/>
          <p:cNvPicPr preferRelativeResize="0"/>
          <p:nvPr/>
        </p:nvPicPr>
        <p:blipFill>
          <a:blip r:embed="rId3">
            <a:alphaModFix/>
          </a:blip>
          <a:stretch>
            <a:fillRect/>
          </a:stretch>
        </p:blipFill>
        <p:spPr>
          <a:xfrm>
            <a:off x="10438594" y="4619518"/>
            <a:ext cx="315604" cy="367191"/>
          </a:xfrm>
          <a:prstGeom prst="rect">
            <a:avLst/>
          </a:prstGeom>
          <a:noFill/>
          <a:ln>
            <a:noFill/>
          </a:ln>
        </p:spPr>
      </p:pic>
      <p:pic>
        <p:nvPicPr>
          <p:cNvPr id="3808" name="Google Shape;3808;p368"/>
          <p:cNvPicPr preferRelativeResize="0"/>
          <p:nvPr/>
        </p:nvPicPr>
        <p:blipFill>
          <a:blip r:embed="rId4">
            <a:alphaModFix/>
          </a:blip>
          <a:stretch>
            <a:fillRect/>
          </a:stretch>
        </p:blipFill>
        <p:spPr>
          <a:xfrm>
            <a:off x="7741267" y="2390638"/>
            <a:ext cx="731600" cy="554900"/>
          </a:xfrm>
          <a:prstGeom prst="rect">
            <a:avLst/>
          </a:prstGeom>
          <a:noFill/>
          <a:ln>
            <a:noFill/>
          </a:ln>
        </p:spPr>
      </p:pic>
      <p:pic>
        <p:nvPicPr>
          <p:cNvPr id="3809" name="Google Shape;3809;p368"/>
          <p:cNvPicPr preferRelativeResize="0"/>
          <p:nvPr/>
        </p:nvPicPr>
        <p:blipFill>
          <a:blip r:embed="rId5">
            <a:alphaModFix/>
          </a:blip>
          <a:stretch>
            <a:fillRect/>
          </a:stretch>
        </p:blipFill>
        <p:spPr>
          <a:xfrm>
            <a:off x="10468630" y="2332535"/>
            <a:ext cx="369533" cy="463067"/>
          </a:xfrm>
          <a:prstGeom prst="rect">
            <a:avLst/>
          </a:prstGeom>
          <a:noFill/>
          <a:ln>
            <a:noFill/>
          </a:ln>
        </p:spPr>
      </p:pic>
      <p:sp>
        <p:nvSpPr>
          <p:cNvPr id="3810" name="Google Shape;3810;p368"/>
          <p:cNvSpPr txBox="1"/>
          <p:nvPr/>
        </p:nvSpPr>
        <p:spPr>
          <a:xfrm>
            <a:off x="10163900" y="4900567"/>
            <a:ext cx="9120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Efrat et al</a:t>
            </a:r>
            <a:endParaRPr sz="1067">
              <a:latin typeface="Lato"/>
              <a:ea typeface="Lato"/>
              <a:cs typeface="Lato"/>
              <a:sym typeface="Lato"/>
            </a:endParaRPr>
          </a:p>
        </p:txBody>
      </p:sp>
      <p:sp>
        <p:nvSpPr>
          <p:cNvPr id="3811" name="Google Shape;3811;p368"/>
          <p:cNvSpPr txBox="1"/>
          <p:nvPr/>
        </p:nvSpPr>
        <p:spPr>
          <a:xfrm>
            <a:off x="10564833" y="1947201"/>
            <a:ext cx="1074400" cy="574604"/>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where we want to be!</a:t>
            </a:r>
            <a:endParaRPr sz="1067">
              <a:latin typeface="Lato"/>
              <a:ea typeface="Lato"/>
              <a:cs typeface="Lato"/>
              <a:sym typeface="Lato"/>
            </a:endParaRPr>
          </a:p>
        </p:txBody>
      </p:sp>
      <p:sp>
        <p:nvSpPr>
          <p:cNvPr id="3812" name="Google Shape;3812;p368"/>
          <p:cNvSpPr txBox="1"/>
          <p:nvPr/>
        </p:nvSpPr>
        <p:spPr>
          <a:xfrm>
            <a:off x="7549467" y="2081783"/>
            <a:ext cx="1074400" cy="410393"/>
          </a:xfrm>
          <a:prstGeom prst="rect">
            <a:avLst/>
          </a:prstGeom>
          <a:noFill/>
          <a:ln>
            <a:noFill/>
          </a:ln>
        </p:spPr>
        <p:txBody>
          <a:bodyPr spcFirstLastPara="1" wrap="square" lIns="121900" tIns="121900" rIns="121900" bIns="121900" anchor="t" anchorCtr="0">
            <a:spAutoFit/>
          </a:bodyPr>
          <a:lstStyle/>
          <a:p>
            <a:pPr algn="ctr">
              <a:spcBef>
                <a:spcPts val="0"/>
              </a:spcBef>
              <a:spcAft>
                <a:spcPts val="0"/>
              </a:spcAft>
            </a:pPr>
            <a:r>
              <a:rPr lang="en" sz="1067">
                <a:latin typeface="Lato"/>
                <a:ea typeface="Lato"/>
                <a:cs typeface="Lato"/>
                <a:sym typeface="Lato"/>
              </a:rPr>
              <a:t>Weller et al. </a:t>
            </a:r>
            <a:endParaRPr sz="1067">
              <a:latin typeface="Lato"/>
              <a:ea typeface="Lato"/>
              <a:cs typeface="Lato"/>
              <a:sym typeface="Lato"/>
            </a:endParaRPr>
          </a:p>
        </p:txBody>
      </p:sp>
      <p:sp>
        <p:nvSpPr>
          <p:cNvPr id="3813" name="Google Shape;3813;p368"/>
          <p:cNvSpPr txBox="1">
            <a:spLocks noGrp="1"/>
          </p:cNvSpPr>
          <p:nvPr>
            <p:ph type="body" idx="1"/>
          </p:nvPr>
        </p:nvSpPr>
        <p:spPr>
          <a:xfrm>
            <a:off x="649000" y="3005833"/>
            <a:ext cx="6278000" cy="2074800"/>
          </a:xfrm>
          <a:prstGeom prst="rect">
            <a:avLst/>
          </a:prstGeom>
        </p:spPr>
        <p:txBody>
          <a:bodyPr spcFirstLastPara="1" vert="horz" wrap="square" lIns="121900" tIns="121900" rIns="121900" bIns="121900" numCol="1" anchor="t" anchorCtr="0" compatLnSpc="1">
            <a:prstTxWarp prst="textNoShape">
              <a:avLst/>
            </a:prstTxWarp>
            <a:noAutofit/>
          </a:bodyPr>
          <a:lstStyle/>
          <a:p>
            <a:pPr indent="-431789">
              <a:buClr>
                <a:srgbClr val="000000"/>
              </a:buClr>
              <a:buSzPts val="1500"/>
              <a:buChar char="-"/>
            </a:pPr>
            <a:r>
              <a:rPr lang="en" sz="2000">
                <a:solidFill>
                  <a:srgbClr val="000000"/>
                </a:solidFill>
                <a:highlight>
                  <a:schemeClr val="lt1"/>
                </a:highlight>
              </a:rPr>
              <a:t>Efrat et. al (2020): </a:t>
            </a:r>
            <a:endParaRPr sz="2000">
              <a:solidFill>
                <a:srgbClr val="000000"/>
              </a:solidFill>
              <a:highlight>
                <a:schemeClr val="lt1"/>
              </a:highlight>
            </a:endParaRPr>
          </a:p>
          <a:p>
            <a:pPr lvl="1" indent="-397923">
              <a:spcBef>
                <a:spcPts val="0"/>
              </a:spcBef>
              <a:buClr>
                <a:srgbClr val="000000"/>
              </a:buClr>
              <a:buSzPts val="1100"/>
              <a:buChar char="-"/>
            </a:pPr>
            <a:r>
              <a:rPr lang="en" sz="1467">
                <a:solidFill>
                  <a:srgbClr val="000000"/>
                </a:solidFill>
                <a:highlight>
                  <a:schemeClr val="lt1"/>
                </a:highlight>
              </a:rPr>
              <a:t>Proposed the Turking Test: asking models to follow natural language instructions</a:t>
            </a:r>
            <a:endParaRPr sz="1467">
              <a:solidFill>
                <a:srgbClr val="000000"/>
              </a:solidFill>
              <a:highlight>
                <a:schemeClr val="lt1"/>
              </a:highlight>
            </a:endParaRPr>
          </a:p>
          <a:p>
            <a:pPr lvl="1" indent="-397923">
              <a:spcBef>
                <a:spcPts val="0"/>
              </a:spcBef>
              <a:buClr>
                <a:srgbClr val="000000"/>
              </a:buClr>
              <a:buSzPts val="1100"/>
              <a:buChar char="-"/>
            </a:pPr>
            <a:r>
              <a:rPr lang="en" sz="1467">
                <a:solidFill>
                  <a:srgbClr val="980000"/>
                </a:solidFill>
                <a:highlight>
                  <a:schemeClr val="lt1"/>
                </a:highlight>
                <a:latin typeface="Roboto"/>
                <a:ea typeface="Roboto"/>
                <a:cs typeface="Roboto"/>
                <a:sym typeface="Roboto"/>
              </a:rPr>
              <a:t>Aims to address all crowdsourcing instructions at once</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 very difficult task follow </a:t>
            </a:r>
            <a:endParaRPr sz="1467">
              <a:solidFill>
                <a:srgbClr val="1155CC"/>
              </a:solidFill>
              <a:highlight>
                <a:schemeClr val="lt1"/>
              </a:highlight>
              <a:latin typeface="Roboto"/>
              <a:ea typeface="Roboto"/>
              <a:cs typeface="Roboto"/>
              <a:sym typeface="Roboto"/>
            </a:endParaRPr>
          </a:p>
          <a:p>
            <a:pPr lvl="1" indent="-397923">
              <a:spcBef>
                <a:spcPts val="0"/>
              </a:spcBef>
              <a:buClr>
                <a:srgbClr val="1155CC"/>
              </a:buClr>
              <a:buSzPts val="1100"/>
              <a:buFont typeface="Roboto"/>
              <a:buChar char="-"/>
            </a:pPr>
            <a:r>
              <a:rPr lang="en" sz="1467">
                <a:solidFill>
                  <a:srgbClr val="980000"/>
                </a:solidFill>
                <a:highlight>
                  <a:schemeClr val="lt1"/>
                </a:highlight>
                <a:latin typeface="Roboto"/>
                <a:ea typeface="Roboto"/>
                <a:cs typeface="Roboto"/>
                <a:sym typeface="Roboto"/>
              </a:rPr>
              <a:t>Limited scope of study</a:t>
            </a: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Studied only 3 datasets </a:t>
            </a:r>
            <a:endParaRPr sz="1467">
              <a:solidFill>
                <a:srgbClr val="1155CC"/>
              </a:solidFill>
              <a:highlight>
                <a:schemeClr val="lt1"/>
              </a:highlight>
              <a:latin typeface="Roboto"/>
              <a:ea typeface="Roboto"/>
              <a:cs typeface="Roboto"/>
              <a:sym typeface="Roboto"/>
            </a:endParaRPr>
          </a:p>
          <a:p>
            <a:pPr marL="1828754" indent="0">
              <a:buNone/>
            </a:pPr>
            <a:r>
              <a:rPr lang="en" sz="1467">
                <a:solidFill>
                  <a:srgbClr val="1155CC"/>
                </a:solidFill>
                <a:highlight>
                  <a:schemeClr val="lt1"/>
                </a:highlight>
                <a:latin typeface="Roboto"/>
                <a:ea typeface="Roboto"/>
                <a:cs typeface="Roboto"/>
                <a:sym typeface="Roboto"/>
              </a:rPr>
              <a:t>			</a:t>
            </a:r>
            <a:endParaRPr sz="1467"/>
          </a:p>
        </p:txBody>
      </p:sp>
      <p:sp>
        <p:nvSpPr>
          <p:cNvPr id="3814" name="Google Shape;3814;p368"/>
          <p:cNvSpPr txBox="1">
            <a:spLocks noGrp="1"/>
          </p:cNvSpPr>
          <p:nvPr>
            <p:ph type="body" idx="1"/>
          </p:nvPr>
        </p:nvSpPr>
        <p:spPr>
          <a:xfrm>
            <a:off x="572600" y="4986691"/>
            <a:ext cx="6278000" cy="2034400"/>
          </a:xfrm>
          <a:prstGeom prst="rect">
            <a:avLst/>
          </a:prstGeom>
        </p:spPr>
        <p:txBody>
          <a:bodyPr spcFirstLastPara="1" vert="horz" wrap="square" lIns="121900" tIns="121900" rIns="121900" bIns="121900" numCol="1" anchor="t" anchorCtr="0" compatLnSpc="1">
            <a:prstTxWarp prst="textNoShape">
              <a:avLst/>
            </a:prstTxWarp>
            <a:noAutofit/>
          </a:bodyPr>
          <a:lstStyle/>
          <a:p>
            <a:pPr marL="1828754" indent="0">
              <a:buNone/>
            </a:pPr>
            <a:r>
              <a:rPr lang="en" sz="1467">
                <a:solidFill>
                  <a:srgbClr val="1155CC"/>
                </a:solidFill>
                <a:highlight>
                  <a:schemeClr val="lt1"/>
                </a:highlight>
                <a:latin typeface="Roboto"/>
                <a:ea typeface="Roboto"/>
                <a:cs typeface="Roboto"/>
                <a:sym typeface="Roboto"/>
              </a:rPr>
              <a:t>			</a:t>
            </a:r>
            <a:endParaRPr sz="1467">
              <a:solidFill>
                <a:srgbClr val="1155CC"/>
              </a:solidFill>
              <a:highlight>
                <a:schemeClr val="lt1"/>
              </a:highlight>
              <a:latin typeface="Roboto"/>
              <a:ea typeface="Roboto"/>
              <a:cs typeface="Roboto"/>
              <a:sym typeface="Roboto"/>
            </a:endParaRPr>
          </a:p>
          <a:p>
            <a:pPr indent="-431789">
              <a:lnSpc>
                <a:spcPct val="100000"/>
              </a:lnSpc>
              <a:buSzPts val="1500"/>
              <a:buChar char="-"/>
            </a:pPr>
            <a:r>
              <a:rPr lang="en" sz="2000"/>
              <a:t>Clark et. al (2020): </a:t>
            </a:r>
            <a:endParaRPr sz="2000"/>
          </a:p>
          <a:p>
            <a:pPr lvl="1" indent="-397923">
              <a:lnSpc>
                <a:spcPct val="100000"/>
              </a:lnSpc>
              <a:spcBef>
                <a:spcPts val="0"/>
              </a:spcBef>
              <a:buSzPts val="1100"/>
              <a:buChar char="-"/>
            </a:pPr>
            <a:r>
              <a:rPr lang="en" sz="1467"/>
              <a:t>Showed that model follows “rules” expressed in natural language.</a:t>
            </a:r>
            <a:endParaRPr sz="1467"/>
          </a:p>
          <a:p>
            <a:pPr lvl="1" indent="-397923">
              <a:spcBef>
                <a:spcPts val="0"/>
              </a:spcBef>
              <a:buSzPts val="1100"/>
              <a:buChar char="-"/>
            </a:pPr>
            <a:r>
              <a:rPr lang="en" sz="1467">
                <a:solidFill>
                  <a:srgbClr val="1155CC"/>
                </a:solidFill>
                <a:highlight>
                  <a:schemeClr val="lt1"/>
                </a:highlight>
                <a:latin typeface="Roboto"/>
                <a:ea typeface="Roboto"/>
                <a:cs typeface="Roboto"/>
                <a:sym typeface="Roboto"/>
              </a:rPr>
              <a:t>Need to incorporate Instructions beyond rules</a:t>
            </a:r>
            <a:endParaRPr sz="1467"/>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9"/>
                                        </p:tgtEl>
                                        <p:attrNameLst>
                                          <p:attrName>style.visibility</p:attrName>
                                        </p:attrNameLst>
                                      </p:cBhvr>
                                      <p:to>
                                        <p:strVal val="visible"/>
                                      </p:to>
                                    </p:set>
                                    <p:animEffect transition="in" filter="fade">
                                      <p:cBhvr>
                                        <p:cTn id="7" dur="1000"/>
                                        <p:tgtEl>
                                          <p:spTgt spid="3799"/>
                                        </p:tgtEl>
                                      </p:cBhvr>
                                    </p:animEffect>
                                  </p:childTnLst>
                                </p:cTn>
                              </p:par>
                              <p:par>
                                <p:cTn id="8" presetID="10" presetClass="entr" presetSubtype="0" fill="hold" nodeType="withEffect">
                                  <p:stCondLst>
                                    <p:cond delay="0"/>
                                  </p:stCondLst>
                                  <p:childTnLst>
                                    <p:set>
                                      <p:cBhvr>
                                        <p:cTn id="9" dur="1" fill="hold">
                                          <p:stCondLst>
                                            <p:cond delay="0"/>
                                          </p:stCondLst>
                                        </p:cTn>
                                        <p:tgtEl>
                                          <p:spTgt spid="3802"/>
                                        </p:tgtEl>
                                        <p:attrNameLst>
                                          <p:attrName>style.visibility</p:attrName>
                                        </p:attrNameLst>
                                      </p:cBhvr>
                                      <p:to>
                                        <p:strVal val="visible"/>
                                      </p:to>
                                    </p:set>
                                    <p:animEffect transition="in" filter="fade">
                                      <p:cBhvr>
                                        <p:cTn id="10" dur="1000"/>
                                        <p:tgtEl>
                                          <p:spTgt spid="3802"/>
                                        </p:tgtEl>
                                      </p:cBhvr>
                                    </p:animEffect>
                                  </p:childTnLst>
                                </p:cTn>
                              </p:par>
                              <p:par>
                                <p:cTn id="11" presetID="10" presetClass="entr" presetSubtype="0" fill="hold" nodeType="withEffect">
                                  <p:stCondLst>
                                    <p:cond delay="0"/>
                                  </p:stCondLst>
                                  <p:childTnLst>
                                    <p:set>
                                      <p:cBhvr>
                                        <p:cTn id="12" dur="1" fill="hold">
                                          <p:stCondLst>
                                            <p:cond delay="0"/>
                                          </p:stCondLst>
                                        </p:cTn>
                                        <p:tgtEl>
                                          <p:spTgt spid="3805"/>
                                        </p:tgtEl>
                                        <p:attrNameLst>
                                          <p:attrName>style.visibility</p:attrName>
                                        </p:attrNameLst>
                                      </p:cBhvr>
                                      <p:to>
                                        <p:strVal val="visible"/>
                                      </p:to>
                                    </p:set>
                                    <p:animEffect transition="in" filter="fade">
                                      <p:cBhvr>
                                        <p:cTn id="13" dur="1000"/>
                                        <p:tgtEl>
                                          <p:spTgt spid="3805"/>
                                        </p:tgtEl>
                                      </p:cBhvr>
                                    </p:animEffect>
                                  </p:childTnLst>
                                </p:cTn>
                              </p:par>
                              <p:par>
                                <p:cTn id="14" presetID="10" presetClass="entr" presetSubtype="0" fill="hold" nodeType="withEffect">
                                  <p:stCondLst>
                                    <p:cond delay="0"/>
                                  </p:stCondLst>
                                  <p:childTnLst>
                                    <p:set>
                                      <p:cBhvr>
                                        <p:cTn id="15" dur="1" fill="hold">
                                          <p:stCondLst>
                                            <p:cond delay="0"/>
                                          </p:stCondLst>
                                        </p:cTn>
                                        <p:tgtEl>
                                          <p:spTgt spid="3806"/>
                                        </p:tgtEl>
                                        <p:attrNameLst>
                                          <p:attrName>style.visibility</p:attrName>
                                        </p:attrNameLst>
                                      </p:cBhvr>
                                      <p:to>
                                        <p:strVal val="visible"/>
                                      </p:to>
                                    </p:set>
                                    <p:animEffect transition="in" filter="fade">
                                      <p:cBhvr>
                                        <p:cTn id="16" dur="1000"/>
                                        <p:tgtEl>
                                          <p:spTgt spid="3806"/>
                                        </p:tgtEl>
                                      </p:cBhvr>
                                    </p:animEffect>
                                  </p:childTnLst>
                                </p:cTn>
                              </p:par>
                              <p:par>
                                <p:cTn id="17" presetID="10" presetClass="entr" presetSubtype="0" fill="hold" nodeType="withEffect">
                                  <p:stCondLst>
                                    <p:cond delay="0"/>
                                  </p:stCondLst>
                                  <p:childTnLst>
                                    <p:set>
                                      <p:cBhvr>
                                        <p:cTn id="18" dur="1" fill="hold">
                                          <p:stCondLst>
                                            <p:cond delay="0"/>
                                          </p:stCondLst>
                                        </p:cTn>
                                        <p:tgtEl>
                                          <p:spTgt spid="3812"/>
                                        </p:tgtEl>
                                        <p:attrNameLst>
                                          <p:attrName>style.visibility</p:attrName>
                                        </p:attrNameLst>
                                      </p:cBhvr>
                                      <p:to>
                                        <p:strVal val="visible"/>
                                      </p:to>
                                    </p:set>
                                    <p:animEffect transition="in" filter="fade">
                                      <p:cBhvr>
                                        <p:cTn id="19" dur="1000"/>
                                        <p:tgtEl>
                                          <p:spTgt spid="3812"/>
                                        </p:tgtEl>
                                      </p:cBhvr>
                                    </p:animEffect>
                                  </p:childTnLst>
                                </p:cTn>
                              </p:par>
                              <p:par>
                                <p:cTn id="20" presetID="10" presetClass="entr" presetSubtype="0" fill="hold" nodeType="withEffect">
                                  <p:stCondLst>
                                    <p:cond delay="0"/>
                                  </p:stCondLst>
                                  <p:childTnLst>
                                    <p:set>
                                      <p:cBhvr>
                                        <p:cTn id="21" dur="1" fill="hold">
                                          <p:stCondLst>
                                            <p:cond delay="0"/>
                                          </p:stCondLst>
                                        </p:cTn>
                                        <p:tgtEl>
                                          <p:spTgt spid="3808"/>
                                        </p:tgtEl>
                                        <p:attrNameLst>
                                          <p:attrName>style.visibility</p:attrName>
                                        </p:attrNameLst>
                                      </p:cBhvr>
                                      <p:to>
                                        <p:strVal val="visible"/>
                                      </p:to>
                                    </p:set>
                                    <p:animEffect transition="in" filter="fade">
                                      <p:cBhvr>
                                        <p:cTn id="22" dur="1000"/>
                                        <p:tgtEl>
                                          <p:spTgt spid="38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3"/>
                                        </p:tgtEl>
                                        <p:attrNameLst>
                                          <p:attrName>style.visibility</p:attrName>
                                        </p:attrNameLst>
                                      </p:cBhvr>
                                      <p:to>
                                        <p:strVal val="visible"/>
                                      </p:to>
                                    </p:set>
                                    <p:animEffect transition="in" filter="fade">
                                      <p:cBhvr>
                                        <p:cTn id="27" dur="1000"/>
                                        <p:tgtEl>
                                          <p:spTgt spid="3813"/>
                                        </p:tgtEl>
                                      </p:cBhvr>
                                    </p:animEffect>
                                  </p:childTnLst>
                                </p:cTn>
                              </p:par>
                              <p:par>
                                <p:cTn id="28" presetID="10" presetClass="entr" presetSubtype="0" fill="hold" nodeType="withEffect">
                                  <p:stCondLst>
                                    <p:cond delay="0"/>
                                  </p:stCondLst>
                                  <p:childTnLst>
                                    <p:set>
                                      <p:cBhvr>
                                        <p:cTn id="29" dur="1" fill="hold">
                                          <p:stCondLst>
                                            <p:cond delay="0"/>
                                          </p:stCondLst>
                                        </p:cTn>
                                        <p:tgtEl>
                                          <p:spTgt spid="3810"/>
                                        </p:tgtEl>
                                        <p:attrNameLst>
                                          <p:attrName>style.visibility</p:attrName>
                                        </p:attrNameLst>
                                      </p:cBhvr>
                                      <p:to>
                                        <p:strVal val="visible"/>
                                      </p:to>
                                    </p:set>
                                    <p:animEffect transition="in" filter="fade">
                                      <p:cBhvr>
                                        <p:cTn id="30" dur="1000"/>
                                        <p:tgtEl>
                                          <p:spTgt spid="3810"/>
                                        </p:tgtEl>
                                      </p:cBhvr>
                                    </p:animEffect>
                                  </p:childTnLst>
                                </p:cTn>
                              </p:par>
                              <p:par>
                                <p:cTn id="31" presetID="10" presetClass="entr" presetSubtype="0" fill="hold" nodeType="withEffect">
                                  <p:stCondLst>
                                    <p:cond delay="0"/>
                                  </p:stCondLst>
                                  <p:childTnLst>
                                    <p:set>
                                      <p:cBhvr>
                                        <p:cTn id="32" dur="1" fill="hold">
                                          <p:stCondLst>
                                            <p:cond delay="0"/>
                                          </p:stCondLst>
                                        </p:cTn>
                                        <p:tgtEl>
                                          <p:spTgt spid="3807"/>
                                        </p:tgtEl>
                                        <p:attrNameLst>
                                          <p:attrName>style.visibility</p:attrName>
                                        </p:attrNameLst>
                                      </p:cBhvr>
                                      <p:to>
                                        <p:strVal val="visible"/>
                                      </p:to>
                                    </p:set>
                                    <p:animEffect transition="in" filter="fade">
                                      <p:cBhvr>
                                        <p:cTn id="33" dur="1000"/>
                                        <p:tgtEl>
                                          <p:spTgt spid="380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814"/>
                                        </p:tgtEl>
                                        <p:attrNameLst>
                                          <p:attrName>style.visibility</p:attrName>
                                        </p:attrNameLst>
                                      </p:cBhvr>
                                      <p:to>
                                        <p:strVal val="visible"/>
                                      </p:to>
                                    </p:set>
                                    <p:animEffect transition="in" filter="fade">
                                      <p:cBhvr>
                                        <p:cTn id="38" dur="1000"/>
                                        <p:tgtEl>
                                          <p:spTgt spid="3814"/>
                                        </p:tgtEl>
                                      </p:cBhvr>
                                    </p:animEffect>
                                  </p:childTnLst>
                                </p:cTn>
                              </p:par>
                              <p:par>
                                <p:cTn id="39" presetID="10" presetClass="entr" presetSubtype="0" fill="hold" nodeType="withEffect">
                                  <p:stCondLst>
                                    <p:cond delay="0"/>
                                  </p:stCondLst>
                                  <p:childTnLst>
                                    <p:set>
                                      <p:cBhvr>
                                        <p:cTn id="40" dur="1" fill="hold">
                                          <p:stCondLst>
                                            <p:cond delay="0"/>
                                          </p:stCondLst>
                                        </p:cTn>
                                        <p:tgtEl>
                                          <p:spTgt spid="3809"/>
                                        </p:tgtEl>
                                        <p:attrNameLst>
                                          <p:attrName>style.visibility</p:attrName>
                                        </p:attrNameLst>
                                      </p:cBhvr>
                                      <p:to>
                                        <p:strVal val="visible"/>
                                      </p:to>
                                    </p:set>
                                    <p:animEffect transition="in" filter="fade">
                                      <p:cBhvr>
                                        <p:cTn id="41" dur="1000"/>
                                        <p:tgtEl>
                                          <p:spTgt spid="3809"/>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811"/>
                                        </p:tgtEl>
                                        <p:attrNameLst>
                                          <p:attrName>style.visibility</p:attrName>
                                        </p:attrNameLst>
                                      </p:cBhvr>
                                      <p:to>
                                        <p:strVal val="visible"/>
                                      </p:to>
                                    </p:set>
                                    <p:animEffect transition="in" filter="fade">
                                      <p:cBhvr>
                                        <p:cTn id="45" dur="1000"/>
                                        <p:tgtEl>
                                          <p:spTgt spid="3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18"/>
        <p:cNvGrpSpPr/>
        <p:nvPr/>
      </p:nvGrpSpPr>
      <p:grpSpPr>
        <a:xfrm>
          <a:off x="0" y="0"/>
          <a:ext cx="0" cy="0"/>
          <a:chOff x="0" y="0"/>
          <a:chExt cx="0" cy="0"/>
        </a:xfrm>
      </p:grpSpPr>
      <p:sp>
        <p:nvSpPr>
          <p:cNvPr id="3819" name="Google Shape;3819;p369"/>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0" name="Google Shape;3820;p369"/>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1" name="Google Shape;3821;p369"/>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0">
                                            <p:txEl>
                                              <p:pRg st="0" end="0"/>
                                            </p:txEl>
                                          </p:spTgt>
                                        </p:tgtEl>
                                        <p:attrNameLst>
                                          <p:attrName>style.visibility</p:attrName>
                                        </p:attrNameLst>
                                      </p:cBhvr>
                                      <p:to>
                                        <p:strVal val="visible"/>
                                      </p:to>
                                    </p:set>
                                    <p:animEffect transition="in" filter="fade">
                                      <p:cBhvr>
                                        <p:cTn id="7" dur="1000"/>
                                        <p:tgtEl>
                                          <p:spTgt spid="38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0">
                                            <p:txEl>
                                              <p:pRg st="1" end="1"/>
                                            </p:txEl>
                                          </p:spTgt>
                                        </p:tgtEl>
                                        <p:attrNameLst>
                                          <p:attrName>style.visibility</p:attrName>
                                        </p:attrNameLst>
                                      </p:cBhvr>
                                      <p:to>
                                        <p:strVal val="visible"/>
                                      </p:to>
                                    </p:set>
                                    <p:animEffect transition="in" filter="fade">
                                      <p:cBhvr>
                                        <p:cTn id="12" dur="1000"/>
                                        <p:tgtEl>
                                          <p:spTgt spid="38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20">
                                            <p:txEl>
                                              <p:pRg st="3" end="3"/>
                                            </p:txEl>
                                          </p:spTgt>
                                        </p:tgtEl>
                                        <p:attrNameLst>
                                          <p:attrName>style.visibility</p:attrName>
                                        </p:attrNameLst>
                                      </p:cBhvr>
                                      <p:to>
                                        <p:strVal val="visible"/>
                                      </p:to>
                                    </p:set>
                                    <p:animEffect transition="in" filter="fade">
                                      <p:cBhvr>
                                        <p:cTn id="17" dur="1000"/>
                                        <p:tgtEl>
                                          <p:spTgt spid="382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20">
                                            <p:txEl>
                                              <p:pRg st="4" end="4"/>
                                            </p:txEl>
                                          </p:spTgt>
                                        </p:tgtEl>
                                        <p:attrNameLst>
                                          <p:attrName>style.visibility</p:attrName>
                                        </p:attrNameLst>
                                      </p:cBhvr>
                                      <p:to>
                                        <p:strVal val="visible"/>
                                      </p:to>
                                    </p:set>
                                    <p:animEffect transition="in" filter="fade">
                                      <p:cBhvr>
                                        <p:cTn id="22" dur="1000"/>
                                        <p:tgtEl>
                                          <p:spTgt spid="38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20">
                                            <p:txEl>
                                              <p:pRg st="6" end="6"/>
                                            </p:txEl>
                                          </p:spTgt>
                                        </p:tgtEl>
                                        <p:attrNameLst>
                                          <p:attrName>style.visibility</p:attrName>
                                        </p:attrNameLst>
                                      </p:cBhvr>
                                      <p:to>
                                        <p:strVal val="visible"/>
                                      </p:to>
                                    </p:set>
                                    <p:animEffect transition="in" filter="fade">
                                      <p:cBhvr>
                                        <p:cTn id="27" dur="1000"/>
                                        <p:tgtEl>
                                          <p:spTgt spid="38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20">
                                            <p:txEl>
                                              <p:pRg st="7" end="7"/>
                                            </p:txEl>
                                          </p:spTgt>
                                        </p:tgtEl>
                                        <p:attrNameLst>
                                          <p:attrName>style.visibility</p:attrName>
                                        </p:attrNameLst>
                                      </p:cBhvr>
                                      <p:to>
                                        <p:strVal val="visible"/>
                                      </p:to>
                                    </p:set>
                                    <p:animEffect transition="in" filter="fade">
                                      <p:cBhvr>
                                        <p:cTn id="32" dur="1000"/>
                                        <p:tgtEl>
                                          <p:spTgt spid="382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20">
                                            <p:txEl>
                                              <p:pRg st="9" end="9"/>
                                            </p:txEl>
                                          </p:spTgt>
                                        </p:tgtEl>
                                        <p:attrNameLst>
                                          <p:attrName>style.visibility</p:attrName>
                                        </p:attrNameLst>
                                      </p:cBhvr>
                                      <p:to>
                                        <p:strVal val="visible"/>
                                      </p:to>
                                    </p:set>
                                    <p:animEffect transition="in" filter="fade">
                                      <p:cBhvr>
                                        <p:cTn id="37" dur="1000"/>
                                        <p:tgtEl>
                                          <p:spTgt spid="3820">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20">
                                            <p:txEl>
                                              <p:pRg st="10" end="10"/>
                                            </p:txEl>
                                          </p:spTgt>
                                        </p:tgtEl>
                                        <p:attrNameLst>
                                          <p:attrName>style.visibility</p:attrName>
                                        </p:attrNameLst>
                                      </p:cBhvr>
                                      <p:to>
                                        <p:strVal val="visible"/>
                                      </p:to>
                                    </p:set>
                                    <p:animEffect transition="in" filter="fade">
                                      <p:cBhvr>
                                        <p:cTn id="42" dur="1000"/>
                                        <p:tgtEl>
                                          <p:spTgt spid="38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370"/>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Talk Outline</a:t>
            </a:r>
            <a:endParaRPr/>
          </a:p>
        </p:txBody>
      </p:sp>
      <p:sp>
        <p:nvSpPr>
          <p:cNvPr id="3827" name="Google Shape;3827;p370"/>
          <p:cNvSpPr txBox="1">
            <a:spLocks noGrp="1"/>
          </p:cNvSpPr>
          <p:nvPr>
            <p:ph type="body" idx="1"/>
          </p:nvPr>
        </p:nvSpPr>
        <p:spPr>
          <a:xfrm>
            <a:off x="822000" y="1536633"/>
            <a:ext cx="11012800" cy="45552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Reuse crowdsourcing datasets and their instructions. </a:t>
            </a:r>
            <a:endParaRPr>
              <a:solidFill>
                <a:srgbClr val="0000FF"/>
              </a:solidFill>
              <a:highlight>
                <a:srgbClr val="FFFFFF"/>
              </a:highlight>
            </a:endParaRPr>
          </a:p>
          <a:p>
            <a:pPr marL="0" indent="0">
              <a:buNone/>
            </a:pPr>
            <a:endParaRPr>
              <a:solidFill>
                <a:srgbClr val="1155CC"/>
              </a:solidFill>
              <a:highlight>
                <a:srgbClr val="FFFFFF"/>
              </a:highlight>
            </a:endParaRPr>
          </a:p>
          <a:p>
            <a:r>
              <a:rPr lang="en"/>
              <a:t>Analysis on the Collected Data So Far </a:t>
            </a:r>
            <a:endParaRPr/>
          </a:p>
          <a:p>
            <a:pPr lvl="1">
              <a:spcBef>
                <a:spcPts val="0"/>
              </a:spcBef>
              <a:buClr>
                <a:srgbClr val="0000FF"/>
              </a:buClr>
            </a:pPr>
            <a:r>
              <a:rPr lang="en">
                <a:solidFill>
                  <a:srgbClr val="0000FF"/>
                </a:solidFill>
              </a:rPr>
              <a:t>Quantitative and qualitative analysis</a:t>
            </a:r>
            <a:endParaRPr sz="1867">
              <a:solidFill>
                <a:srgbClr val="0000FF"/>
              </a:solidFill>
            </a:endParaRPr>
          </a:p>
          <a:p>
            <a:pPr indent="0">
              <a:buNone/>
            </a:pPr>
            <a:endParaRPr sz="1867">
              <a:solidFill>
                <a:schemeClr val="dk1"/>
              </a:solidFill>
            </a:endParaRPr>
          </a:p>
          <a:p>
            <a:r>
              <a:rPr lang="en"/>
              <a:t>Assessment of Current Models:</a:t>
            </a:r>
            <a:endParaRPr sz="1867">
              <a:solidFill>
                <a:srgbClr val="3C4043"/>
              </a:solidFill>
              <a:highlight>
                <a:srgbClr val="FFFFFF"/>
              </a:highlight>
            </a:endParaRPr>
          </a:p>
          <a:p>
            <a:pPr lvl="1">
              <a:spcBef>
                <a:spcPts val="0"/>
              </a:spcBef>
              <a:buClr>
                <a:srgbClr val="0000FF"/>
              </a:buClr>
            </a:pPr>
            <a:r>
              <a:rPr lang="en">
                <a:solidFill>
                  <a:srgbClr val="0000FF"/>
                </a:solidFill>
                <a:highlight>
                  <a:srgbClr val="FFFFFF"/>
                </a:highlight>
              </a:rPr>
              <a:t>Explore how well the current SOTA models generalize across different instructions.</a:t>
            </a:r>
            <a:endParaRPr>
              <a:solidFill>
                <a:srgbClr val="0000FF"/>
              </a:solidFill>
              <a:highlight>
                <a:srgbClr val="FFFFFF"/>
              </a:highlight>
            </a:endParaRPr>
          </a:p>
          <a:p>
            <a:pPr marL="0" indent="0">
              <a:buNone/>
            </a:pPr>
            <a:endParaRPr>
              <a:solidFill>
                <a:srgbClr val="1155CC"/>
              </a:solidFill>
              <a:highlight>
                <a:srgbClr val="FFFFFF"/>
              </a:highlight>
            </a:endParaRPr>
          </a:p>
          <a:p>
            <a:r>
              <a:rPr lang="en"/>
              <a:t>Stretch Goals:</a:t>
            </a:r>
            <a:endParaRPr/>
          </a:p>
          <a:p>
            <a:pPr lvl="1">
              <a:spcBef>
                <a:spcPts val="0"/>
              </a:spcBef>
            </a:pPr>
            <a:r>
              <a:rPr lang="en">
                <a:solidFill>
                  <a:srgbClr val="0000FF"/>
                </a:solidFill>
              </a:rPr>
              <a:t>Explore external applications of models that can follow instructions. </a:t>
            </a:r>
            <a:endParaRPr>
              <a:solidFill>
                <a:srgbClr val="0000FF"/>
              </a:solidFill>
            </a:endParaRPr>
          </a:p>
        </p:txBody>
      </p:sp>
      <p:sp>
        <p:nvSpPr>
          <p:cNvPr id="3828" name="Google Shape;3828;p370"/>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97</a:t>
            </a:fld>
            <a:endParaRPr/>
          </a:p>
        </p:txBody>
      </p:sp>
      <p:sp>
        <p:nvSpPr>
          <p:cNvPr id="3829" name="Google Shape;3829;p370"/>
          <p:cNvSpPr/>
          <p:nvPr/>
        </p:nvSpPr>
        <p:spPr>
          <a:xfrm>
            <a:off x="238775" y="1700793"/>
            <a:ext cx="665200" cy="37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33"/>
        <p:cNvGrpSpPr/>
        <p:nvPr/>
      </p:nvGrpSpPr>
      <p:grpSpPr>
        <a:xfrm>
          <a:off x="0" y="0"/>
          <a:ext cx="0" cy="0"/>
          <a:chOff x="0" y="0"/>
          <a:chExt cx="0" cy="0"/>
        </a:xfrm>
      </p:grpSpPr>
      <p:sp>
        <p:nvSpPr>
          <p:cNvPr id="3834" name="Google Shape;3834;p371"/>
          <p:cNvSpPr txBox="1">
            <a:spLocks noGrp="1"/>
          </p:cNvSpPr>
          <p:nvPr>
            <p:ph type="title"/>
          </p:nvPr>
        </p:nvSpPr>
        <p:spPr>
          <a:xfrm>
            <a:off x="822000" y="288567"/>
            <a:ext cx="10654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Building a Benchmark for “Instructions”  </a:t>
            </a:r>
            <a:endParaRPr/>
          </a:p>
        </p:txBody>
      </p:sp>
      <p:sp>
        <p:nvSpPr>
          <p:cNvPr id="3835" name="Google Shape;3835;p371"/>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98</a:t>
            </a:fld>
            <a:endParaRPr/>
          </a:p>
        </p:txBody>
      </p:sp>
      <p:pic>
        <p:nvPicPr>
          <p:cNvPr id="3836" name="Google Shape;3836;p371"/>
          <p:cNvPicPr preferRelativeResize="0"/>
          <p:nvPr/>
        </p:nvPicPr>
        <p:blipFill rotWithShape="1">
          <a:blip r:embed="rId3">
            <a:alphaModFix/>
          </a:blip>
          <a:srcRect l="4806" r="9"/>
          <a:stretch/>
        </p:blipFill>
        <p:spPr>
          <a:xfrm>
            <a:off x="5869467" y="1585467"/>
            <a:ext cx="1431101" cy="1125068"/>
          </a:xfrm>
          <a:prstGeom prst="rect">
            <a:avLst/>
          </a:prstGeom>
          <a:noFill/>
          <a:ln>
            <a:noFill/>
          </a:ln>
        </p:spPr>
      </p:pic>
      <p:pic>
        <p:nvPicPr>
          <p:cNvPr id="3837" name="Google Shape;3837;p371"/>
          <p:cNvPicPr preferRelativeResize="0"/>
          <p:nvPr/>
        </p:nvPicPr>
        <p:blipFill>
          <a:blip r:embed="rId4">
            <a:alphaModFix/>
          </a:blip>
          <a:stretch>
            <a:fillRect/>
          </a:stretch>
        </p:blipFill>
        <p:spPr>
          <a:xfrm>
            <a:off x="7398067" y="1574567"/>
            <a:ext cx="857900" cy="1125067"/>
          </a:xfrm>
          <a:prstGeom prst="rect">
            <a:avLst/>
          </a:prstGeom>
          <a:noFill/>
          <a:ln>
            <a:noFill/>
          </a:ln>
        </p:spPr>
      </p:pic>
      <p:sp>
        <p:nvSpPr>
          <p:cNvPr id="3838" name="Google Shape;3838;p371"/>
          <p:cNvSpPr txBox="1"/>
          <p:nvPr/>
        </p:nvSpPr>
        <p:spPr>
          <a:xfrm>
            <a:off x="7295901" y="1297451"/>
            <a:ext cx="17228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instructions</a:t>
            </a:r>
            <a:endParaRPr sz="1333">
              <a:latin typeface="Lato"/>
              <a:ea typeface="Lato"/>
              <a:cs typeface="Lato"/>
              <a:sym typeface="Lato"/>
            </a:endParaRPr>
          </a:p>
        </p:txBody>
      </p:sp>
      <p:cxnSp>
        <p:nvCxnSpPr>
          <p:cNvPr id="3839" name="Google Shape;3839;p371"/>
          <p:cNvCxnSpPr>
            <a:stCxn id="3840" idx="3"/>
            <a:endCxn id="3836" idx="1"/>
          </p:cNvCxnSpPr>
          <p:nvPr/>
        </p:nvCxnSpPr>
        <p:spPr>
          <a:xfrm rot="10800000" flipH="1">
            <a:off x="4432019" y="2148133"/>
            <a:ext cx="1437600" cy="8000"/>
          </a:xfrm>
          <a:prstGeom prst="curvedConnector3">
            <a:avLst>
              <a:gd name="adj1" fmla="val 49995"/>
            </a:avLst>
          </a:prstGeom>
          <a:noFill/>
          <a:ln w="9525" cap="flat" cmpd="sng">
            <a:solidFill>
              <a:schemeClr val="dk2"/>
            </a:solidFill>
            <a:prstDash val="solid"/>
            <a:round/>
            <a:headEnd type="none" w="med" len="med"/>
            <a:tailEnd type="stealth" w="med" len="med"/>
          </a:ln>
        </p:spPr>
      </p:cxnSp>
      <p:cxnSp>
        <p:nvCxnSpPr>
          <p:cNvPr id="3841" name="Google Shape;3841;p371"/>
          <p:cNvCxnSpPr>
            <a:stCxn id="3837" idx="3"/>
            <a:endCxn id="3842" idx="1"/>
          </p:cNvCxnSpPr>
          <p:nvPr/>
        </p:nvCxnSpPr>
        <p:spPr>
          <a:xfrm>
            <a:off x="8255967" y="2137100"/>
            <a:ext cx="1165200" cy="800"/>
          </a:xfrm>
          <a:prstGeom prst="curvedConnector3">
            <a:avLst>
              <a:gd name="adj1" fmla="val 49993"/>
            </a:avLst>
          </a:prstGeom>
          <a:noFill/>
          <a:ln w="9525" cap="flat" cmpd="sng">
            <a:solidFill>
              <a:schemeClr val="dk2"/>
            </a:solidFill>
            <a:prstDash val="solid"/>
            <a:round/>
            <a:headEnd type="none" w="med" len="med"/>
            <a:tailEnd type="stealth" w="med" len="med"/>
          </a:ln>
        </p:spPr>
      </p:cxnSp>
      <p:cxnSp>
        <p:nvCxnSpPr>
          <p:cNvPr id="3843" name="Google Shape;3843;p371"/>
          <p:cNvCxnSpPr>
            <a:stCxn id="3844" idx="3"/>
            <a:endCxn id="3845" idx="1"/>
          </p:cNvCxnSpPr>
          <p:nvPr/>
        </p:nvCxnSpPr>
        <p:spPr>
          <a:xfrm rot="10800000" flipH="1">
            <a:off x="4462937" y="3705356"/>
            <a:ext cx="2028000" cy="2000"/>
          </a:xfrm>
          <a:prstGeom prst="curvedConnector3">
            <a:avLst>
              <a:gd name="adj1" fmla="val 49996"/>
            </a:avLst>
          </a:prstGeom>
          <a:noFill/>
          <a:ln w="9525" cap="flat" cmpd="sng">
            <a:solidFill>
              <a:schemeClr val="dk2"/>
            </a:solidFill>
            <a:prstDash val="solid"/>
            <a:round/>
            <a:headEnd type="none" w="med" len="med"/>
            <a:tailEnd type="stealth" w="med" len="med"/>
          </a:ln>
        </p:spPr>
      </p:cxnSp>
      <p:cxnSp>
        <p:nvCxnSpPr>
          <p:cNvPr id="3846" name="Google Shape;3846;p371"/>
          <p:cNvCxnSpPr/>
          <p:nvPr/>
        </p:nvCxnSpPr>
        <p:spPr>
          <a:xfrm>
            <a:off x="2554800" y="2907800"/>
            <a:ext cx="9114400" cy="13600"/>
          </a:xfrm>
          <a:prstGeom prst="straightConnector1">
            <a:avLst/>
          </a:prstGeom>
          <a:noFill/>
          <a:ln w="9525" cap="flat" cmpd="sng">
            <a:solidFill>
              <a:schemeClr val="dk2"/>
            </a:solidFill>
            <a:prstDash val="dot"/>
            <a:round/>
            <a:headEnd type="none" w="med" len="med"/>
            <a:tailEnd type="none" w="med" len="med"/>
          </a:ln>
        </p:spPr>
      </p:cxnSp>
      <p:sp>
        <p:nvSpPr>
          <p:cNvPr id="3840" name="Google Shape;3840;p371"/>
          <p:cNvSpPr/>
          <p:nvPr/>
        </p:nvSpPr>
        <p:spPr>
          <a:xfrm>
            <a:off x="3519851" y="1819065"/>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2" name="Google Shape;3842;p371"/>
          <p:cNvSpPr/>
          <p:nvPr/>
        </p:nvSpPr>
        <p:spPr>
          <a:xfrm>
            <a:off x="9421000" y="1773433"/>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5" name="Google Shape;3845;p371"/>
          <p:cNvPicPr preferRelativeResize="0"/>
          <p:nvPr/>
        </p:nvPicPr>
        <p:blipFill>
          <a:blip r:embed="rId5">
            <a:alphaModFix/>
          </a:blip>
          <a:stretch>
            <a:fillRect/>
          </a:stretch>
        </p:blipFill>
        <p:spPr>
          <a:xfrm>
            <a:off x="6490769" y="3176400"/>
            <a:ext cx="1058067" cy="1058067"/>
          </a:xfrm>
          <a:prstGeom prst="rect">
            <a:avLst/>
          </a:prstGeom>
          <a:noFill/>
          <a:ln>
            <a:noFill/>
          </a:ln>
        </p:spPr>
      </p:pic>
      <p:cxnSp>
        <p:nvCxnSpPr>
          <p:cNvPr id="3847" name="Google Shape;3847;p371"/>
          <p:cNvCxnSpPr>
            <a:stCxn id="3845" idx="3"/>
            <a:endCxn id="3848" idx="1"/>
          </p:cNvCxnSpPr>
          <p:nvPr/>
        </p:nvCxnSpPr>
        <p:spPr>
          <a:xfrm>
            <a:off x="7548836" y="3705433"/>
            <a:ext cx="1872000" cy="9200"/>
          </a:xfrm>
          <a:prstGeom prst="curvedConnector3">
            <a:avLst>
              <a:gd name="adj1" fmla="val 50004"/>
            </a:avLst>
          </a:prstGeom>
          <a:noFill/>
          <a:ln w="9525" cap="flat" cmpd="sng">
            <a:solidFill>
              <a:schemeClr val="dk2"/>
            </a:solidFill>
            <a:prstDash val="solid"/>
            <a:round/>
            <a:headEnd type="none" w="med" len="med"/>
            <a:tailEnd type="stealth" w="med" len="med"/>
          </a:ln>
        </p:spPr>
      </p:cxnSp>
      <p:sp>
        <p:nvSpPr>
          <p:cNvPr id="3844" name="Google Shape;3844;p371"/>
          <p:cNvSpPr/>
          <p:nvPr/>
        </p:nvSpPr>
        <p:spPr>
          <a:xfrm>
            <a:off x="3550769" y="3370288"/>
            <a:ext cx="912168" cy="674136"/>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sp>
        <p:nvSpPr>
          <p:cNvPr id="3848" name="Google Shape;3848;p371"/>
          <p:cNvSpPr/>
          <p:nvPr/>
        </p:nvSpPr>
        <p:spPr>
          <a:xfrm>
            <a:off x="9421000" y="3351065"/>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pic>
        <p:nvPicPr>
          <p:cNvPr id="3849" name="Google Shape;3849;p371"/>
          <p:cNvPicPr preferRelativeResize="0"/>
          <p:nvPr/>
        </p:nvPicPr>
        <p:blipFill>
          <a:blip r:embed="rId5">
            <a:alphaModFix/>
          </a:blip>
          <a:stretch>
            <a:fillRect/>
          </a:stretch>
        </p:blipFill>
        <p:spPr>
          <a:xfrm>
            <a:off x="6502184" y="4994733"/>
            <a:ext cx="1058067" cy="1058067"/>
          </a:xfrm>
          <a:prstGeom prst="rect">
            <a:avLst/>
          </a:prstGeom>
          <a:noFill/>
          <a:ln>
            <a:noFill/>
          </a:ln>
        </p:spPr>
      </p:pic>
      <p:cxnSp>
        <p:nvCxnSpPr>
          <p:cNvPr id="3850" name="Google Shape;3850;p371"/>
          <p:cNvCxnSpPr>
            <a:stCxn id="3851" idx="3"/>
            <a:endCxn id="3849" idx="1"/>
          </p:cNvCxnSpPr>
          <p:nvPr/>
        </p:nvCxnSpPr>
        <p:spPr>
          <a:xfrm>
            <a:off x="5617567" y="5524300"/>
            <a:ext cx="884800" cy="800"/>
          </a:xfrm>
          <a:prstGeom prst="curvedConnector3">
            <a:avLst>
              <a:gd name="adj1" fmla="val 49990"/>
            </a:avLst>
          </a:prstGeom>
          <a:noFill/>
          <a:ln w="9525" cap="flat" cmpd="sng">
            <a:solidFill>
              <a:schemeClr val="dk2"/>
            </a:solidFill>
            <a:prstDash val="solid"/>
            <a:round/>
            <a:headEnd type="none" w="med" len="med"/>
            <a:tailEnd type="stealth" w="med" len="med"/>
          </a:ln>
        </p:spPr>
      </p:cxnSp>
      <p:cxnSp>
        <p:nvCxnSpPr>
          <p:cNvPr id="3852" name="Google Shape;3852;p371"/>
          <p:cNvCxnSpPr>
            <a:stCxn id="3849" idx="3"/>
            <a:endCxn id="3853" idx="1"/>
          </p:cNvCxnSpPr>
          <p:nvPr/>
        </p:nvCxnSpPr>
        <p:spPr>
          <a:xfrm rot="10800000" flipH="1">
            <a:off x="7560251" y="5517767"/>
            <a:ext cx="1840000" cy="6000"/>
          </a:xfrm>
          <a:prstGeom prst="curvedConnector3">
            <a:avLst>
              <a:gd name="adj1" fmla="val 50005"/>
            </a:avLst>
          </a:prstGeom>
          <a:noFill/>
          <a:ln w="9525" cap="flat" cmpd="sng">
            <a:solidFill>
              <a:schemeClr val="dk2"/>
            </a:solidFill>
            <a:prstDash val="solid"/>
            <a:round/>
            <a:headEnd type="none" w="med" len="med"/>
            <a:tailEnd type="stealth" w="med" len="med"/>
          </a:ln>
        </p:spPr>
      </p:cxnSp>
      <p:sp>
        <p:nvSpPr>
          <p:cNvPr id="3853" name="Google Shape;3853;p371"/>
          <p:cNvSpPr/>
          <p:nvPr/>
        </p:nvSpPr>
        <p:spPr>
          <a:xfrm>
            <a:off x="9400427" y="5154221"/>
            <a:ext cx="990720" cy="727344"/>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533" i="1">
                <a:latin typeface="Lato"/>
                <a:ea typeface="Lato"/>
                <a:cs typeface="Lato"/>
                <a:sym typeface="Lato"/>
              </a:rPr>
              <a:t>Output</a:t>
            </a:r>
            <a:endParaRPr sz="1533" i="1">
              <a:latin typeface="Lato"/>
              <a:ea typeface="Lato"/>
              <a:cs typeface="Lato"/>
              <a:sym typeface="Lato"/>
            </a:endParaRPr>
          </a:p>
        </p:txBody>
      </p:sp>
      <p:grpSp>
        <p:nvGrpSpPr>
          <p:cNvPr id="3854" name="Google Shape;3854;p371"/>
          <p:cNvGrpSpPr/>
          <p:nvPr/>
        </p:nvGrpSpPr>
        <p:grpSpPr>
          <a:xfrm>
            <a:off x="3317967" y="4812100"/>
            <a:ext cx="2299600" cy="1424400"/>
            <a:chOff x="2259875" y="3609075"/>
            <a:chExt cx="1724700" cy="1068300"/>
          </a:xfrm>
        </p:grpSpPr>
        <p:sp>
          <p:nvSpPr>
            <p:cNvPr id="3851" name="Google Shape;3851;p371"/>
            <p:cNvSpPr/>
            <p:nvPr/>
          </p:nvSpPr>
          <p:spPr>
            <a:xfrm>
              <a:off x="2259875" y="3609075"/>
              <a:ext cx="1724700" cy="1068300"/>
            </a:xfrm>
            <a:prstGeom prst="roundRect">
              <a:avLst>
                <a:gd name="adj" fmla="val 10181"/>
              </a:avLst>
            </a:prstGeom>
            <a:solidFill>
              <a:schemeClr val="lt2"/>
            </a:solidFill>
            <a:ln w="9525" cap="flat" cmpd="sng">
              <a:solidFill>
                <a:schemeClr val="dk2"/>
              </a:solidFill>
              <a:prstDash val="dash"/>
              <a:round/>
              <a:headEnd type="none" w="sm" len="sm"/>
              <a:tailEnd type="none" w="sm" len="sm"/>
            </a:ln>
          </p:spPr>
          <p:txBody>
            <a:bodyPr spcFirstLastPara="1" wrap="square" lIns="0" tIns="0" rIns="121900" bIns="0" anchor="t" anchorCtr="0">
              <a:noAutofit/>
            </a:bodyPr>
            <a:lstStyle/>
            <a:p>
              <a:pPr algn="ctr">
                <a:spcBef>
                  <a:spcPts val="0"/>
                </a:spcBef>
                <a:spcAft>
                  <a:spcPts val="0"/>
                </a:spcAft>
              </a:pPr>
              <a:endParaRPr sz="1467"/>
            </a:p>
          </p:txBody>
        </p:sp>
        <p:pic>
          <p:nvPicPr>
            <p:cNvPr id="3855" name="Google Shape;3855;p371"/>
            <p:cNvPicPr preferRelativeResize="0"/>
            <p:nvPr/>
          </p:nvPicPr>
          <p:blipFill>
            <a:blip r:embed="rId4">
              <a:alphaModFix/>
            </a:blip>
            <a:stretch>
              <a:fillRect/>
            </a:stretch>
          </p:blipFill>
          <p:spPr>
            <a:xfrm>
              <a:off x="2496247" y="3930394"/>
              <a:ext cx="482750" cy="633100"/>
            </a:xfrm>
            <a:prstGeom prst="rect">
              <a:avLst/>
            </a:prstGeom>
            <a:noFill/>
            <a:ln>
              <a:noFill/>
            </a:ln>
          </p:spPr>
        </p:pic>
        <p:sp>
          <p:nvSpPr>
            <p:cNvPr id="3856" name="Google Shape;3856;p371"/>
            <p:cNvSpPr txBox="1"/>
            <p:nvPr/>
          </p:nvSpPr>
          <p:spPr>
            <a:xfrm>
              <a:off x="2259886" y="3721801"/>
              <a:ext cx="1292100" cy="35396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467">
                  <a:latin typeface="Lato"/>
                  <a:ea typeface="Lato"/>
                  <a:cs typeface="Lato"/>
                  <a:sym typeface="Lato"/>
                </a:rPr>
                <a:t>instructions</a:t>
              </a:r>
              <a:endParaRPr sz="1467">
                <a:latin typeface="Lato"/>
                <a:ea typeface="Lato"/>
                <a:cs typeface="Lato"/>
                <a:sym typeface="Lato"/>
              </a:endParaRPr>
            </a:p>
          </p:txBody>
        </p:sp>
        <p:sp>
          <p:nvSpPr>
            <p:cNvPr id="3857" name="Google Shape;3857;p371"/>
            <p:cNvSpPr/>
            <p:nvPr/>
          </p:nvSpPr>
          <p:spPr>
            <a:xfrm>
              <a:off x="3163012" y="3911504"/>
              <a:ext cx="684126" cy="505602"/>
            </a:xfrm>
            <a:prstGeom prst="flowChartMultidocumen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spcBef>
                  <a:spcPts val="0"/>
                </a:spcBef>
                <a:spcAft>
                  <a:spcPts val="0"/>
                </a:spcAft>
              </a:pPr>
              <a:r>
                <a:rPr lang="en" sz="1600" i="1">
                  <a:latin typeface="Lato"/>
                  <a:ea typeface="Lato"/>
                  <a:cs typeface="Lato"/>
                  <a:sym typeface="Lato"/>
                </a:rPr>
                <a:t>Input</a:t>
              </a:r>
              <a:endParaRPr sz="1600" i="1">
                <a:latin typeface="Lato"/>
                <a:ea typeface="Lato"/>
                <a:cs typeface="Lato"/>
                <a:sym typeface="Lato"/>
              </a:endParaRPr>
            </a:p>
          </p:txBody>
        </p:sp>
      </p:grpSp>
      <p:sp>
        <p:nvSpPr>
          <p:cNvPr id="3858" name="Google Shape;3858;p371"/>
          <p:cNvSpPr txBox="1"/>
          <p:nvPr/>
        </p:nvSpPr>
        <p:spPr>
          <a:xfrm>
            <a:off x="101600" y="1761233"/>
            <a:ext cx="2956000" cy="45130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data construction pipeline</a:t>
            </a:r>
            <a:endParaRPr sz="1733">
              <a:latin typeface="Lato"/>
              <a:ea typeface="Lato"/>
              <a:cs typeface="Lato"/>
              <a:sym typeface="Lato"/>
            </a:endParaRPr>
          </a:p>
        </p:txBody>
      </p:sp>
      <p:sp>
        <p:nvSpPr>
          <p:cNvPr id="3859" name="Google Shape;3859;p371"/>
          <p:cNvSpPr txBox="1"/>
          <p:nvPr/>
        </p:nvSpPr>
        <p:spPr>
          <a:xfrm>
            <a:off x="50500" y="3200534"/>
            <a:ext cx="3426400" cy="861542"/>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A typical paradigm for learning the mapping from inputs to outputs</a:t>
            </a:r>
            <a:br>
              <a:rPr lang="en" sz="1333">
                <a:latin typeface="Lato"/>
                <a:ea typeface="Lato"/>
                <a:cs typeface="Lato"/>
                <a:sym typeface="Lato"/>
              </a:rPr>
            </a:br>
            <a:r>
              <a:rPr lang="en" sz="1333">
                <a:latin typeface="Lato"/>
                <a:ea typeface="Lato"/>
                <a:cs typeface="Lato"/>
                <a:sym typeface="Lato"/>
              </a:rPr>
              <a:t>(e.g., training a </a:t>
            </a:r>
            <a:r>
              <a:rPr lang="en" sz="1333">
                <a:solidFill>
                  <a:srgbClr val="990000"/>
                </a:solidFill>
                <a:latin typeface="Lato"/>
                <a:ea typeface="Lato"/>
                <a:cs typeface="Lato"/>
                <a:sym typeface="Lato"/>
              </a:rPr>
              <a:t>sentiment analysis</a:t>
            </a:r>
            <a:r>
              <a:rPr lang="en" sz="1333">
                <a:latin typeface="Lato"/>
                <a:ea typeface="Lato"/>
                <a:cs typeface="Lato"/>
                <a:sym typeface="Lato"/>
              </a:rPr>
              <a:t> model).</a:t>
            </a:r>
            <a:endParaRPr sz="1333">
              <a:latin typeface="Lato"/>
              <a:ea typeface="Lato"/>
              <a:cs typeface="Lato"/>
              <a:sym typeface="Lato"/>
            </a:endParaRPr>
          </a:p>
        </p:txBody>
      </p:sp>
      <p:sp>
        <p:nvSpPr>
          <p:cNvPr id="3860" name="Google Shape;3860;p371"/>
          <p:cNvSpPr txBox="1"/>
          <p:nvPr/>
        </p:nvSpPr>
        <p:spPr>
          <a:xfrm>
            <a:off x="0" y="5121467"/>
            <a:ext cx="3230000" cy="656421"/>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sz="1333">
                <a:latin typeface="Lato"/>
                <a:ea typeface="Lato"/>
                <a:cs typeface="Lato"/>
                <a:sym typeface="Lato"/>
              </a:rPr>
              <a:t>Our paradigm for learning to map inputs &amp; instructions to their  outputs</a:t>
            </a:r>
            <a:endParaRPr sz="1333">
              <a:latin typeface="Lato"/>
              <a:ea typeface="Lato"/>
              <a:cs typeface="Lato"/>
              <a:sym typeface="Lato"/>
            </a:endParaRPr>
          </a:p>
        </p:txBody>
      </p:sp>
      <p:cxnSp>
        <p:nvCxnSpPr>
          <p:cNvPr id="3861" name="Google Shape;3861;p371"/>
          <p:cNvCxnSpPr/>
          <p:nvPr/>
        </p:nvCxnSpPr>
        <p:spPr>
          <a:xfrm>
            <a:off x="2554800" y="4533400"/>
            <a:ext cx="9114400" cy="13600"/>
          </a:xfrm>
          <a:prstGeom prst="straightConnector1">
            <a:avLst/>
          </a:prstGeom>
          <a:noFill/>
          <a:ln w="9525" cap="flat" cmpd="sng">
            <a:solidFill>
              <a:schemeClr val="dk2"/>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58"/>
                                        </p:tgtEl>
                                        <p:attrNameLst>
                                          <p:attrName>style.visibility</p:attrName>
                                        </p:attrNameLst>
                                      </p:cBhvr>
                                      <p:to>
                                        <p:strVal val="visible"/>
                                      </p:to>
                                    </p:set>
                                    <p:animEffect transition="in" filter="fade">
                                      <p:cBhvr>
                                        <p:cTn id="7" dur="1000"/>
                                        <p:tgtEl>
                                          <p:spTgt spid="3858"/>
                                        </p:tgtEl>
                                      </p:cBhvr>
                                    </p:animEffect>
                                  </p:childTnLst>
                                </p:cTn>
                              </p:par>
                              <p:par>
                                <p:cTn id="8" presetID="10" presetClass="entr" presetSubtype="0" fill="hold" nodeType="withEffect">
                                  <p:stCondLst>
                                    <p:cond delay="0"/>
                                  </p:stCondLst>
                                  <p:childTnLst>
                                    <p:set>
                                      <p:cBhvr>
                                        <p:cTn id="9" dur="1" fill="hold">
                                          <p:stCondLst>
                                            <p:cond delay="0"/>
                                          </p:stCondLst>
                                        </p:cTn>
                                        <p:tgtEl>
                                          <p:spTgt spid="3840"/>
                                        </p:tgtEl>
                                        <p:attrNameLst>
                                          <p:attrName>style.visibility</p:attrName>
                                        </p:attrNameLst>
                                      </p:cBhvr>
                                      <p:to>
                                        <p:strVal val="visible"/>
                                      </p:to>
                                    </p:set>
                                    <p:animEffect transition="in" filter="fade">
                                      <p:cBhvr>
                                        <p:cTn id="10" dur="1000"/>
                                        <p:tgtEl>
                                          <p:spTgt spid="3840"/>
                                        </p:tgtEl>
                                      </p:cBhvr>
                                    </p:animEffect>
                                  </p:childTnLst>
                                </p:cTn>
                              </p:par>
                              <p:par>
                                <p:cTn id="11" presetID="10" presetClass="entr" presetSubtype="0" fill="hold" nodeType="withEffect">
                                  <p:stCondLst>
                                    <p:cond delay="0"/>
                                  </p:stCondLst>
                                  <p:childTnLst>
                                    <p:set>
                                      <p:cBhvr>
                                        <p:cTn id="12" dur="1" fill="hold">
                                          <p:stCondLst>
                                            <p:cond delay="0"/>
                                          </p:stCondLst>
                                        </p:cTn>
                                        <p:tgtEl>
                                          <p:spTgt spid="3839"/>
                                        </p:tgtEl>
                                        <p:attrNameLst>
                                          <p:attrName>style.visibility</p:attrName>
                                        </p:attrNameLst>
                                      </p:cBhvr>
                                      <p:to>
                                        <p:strVal val="visible"/>
                                      </p:to>
                                    </p:set>
                                    <p:animEffect transition="in" filter="fade">
                                      <p:cBhvr>
                                        <p:cTn id="13" dur="1000"/>
                                        <p:tgtEl>
                                          <p:spTgt spid="3839"/>
                                        </p:tgtEl>
                                      </p:cBhvr>
                                    </p:animEffect>
                                  </p:childTnLst>
                                </p:cTn>
                              </p:par>
                              <p:par>
                                <p:cTn id="14" presetID="10" presetClass="entr" presetSubtype="0" fill="hold" nodeType="withEffect">
                                  <p:stCondLst>
                                    <p:cond delay="0"/>
                                  </p:stCondLst>
                                  <p:childTnLst>
                                    <p:set>
                                      <p:cBhvr>
                                        <p:cTn id="15" dur="1" fill="hold">
                                          <p:stCondLst>
                                            <p:cond delay="0"/>
                                          </p:stCondLst>
                                        </p:cTn>
                                        <p:tgtEl>
                                          <p:spTgt spid="3836"/>
                                        </p:tgtEl>
                                        <p:attrNameLst>
                                          <p:attrName>style.visibility</p:attrName>
                                        </p:attrNameLst>
                                      </p:cBhvr>
                                      <p:to>
                                        <p:strVal val="visible"/>
                                      </p:to>
                                    </p:set>
                                    <p:animEffect transition="in" filter="fade">
                                      <p:cBhvr>
                                        <p:cTn id="16" dur="1000"/>
                                        <p:tgtEl>
                                          <p:spTgt spid="3836"/>
                                        </p:tgtEl>
                                      </p:cBhvr>
                                    </p:animEffect>
                                  </p:childTnLst>
                                </p:cTn>
                              </p:par>
                              <p:par>
                                <p:cTn id="17" presetID="10" presetClass="entr" presetSubtype="0" fill="hold" nodeType="withEffect">
                                  <p:stCondLst>
                                    <p:cond delay="0"/>
                                  </p:stCondLst>
                                  <p:childTnLst>
                                    <p:set>
                                      <p:cBhvr>
                                        <p:cTn id="18" dur="1" fill="hold">
                                          <p:stCondLst>
                                            <p:cond delay="0"/>
                                          </p:stCondLst>
                                        </p:cTn>
                                        <p:tgtEl>
                                          <p:spTgt spid="3837"/>
                                        </p:tgtEl>
                                        <p:attrNameLst>
                                          <p:attrName>style.visibility</p:attrName>
                                        </p:attrNameLst>
                                      </p:cBhvr>
                                      <p:to>
                                        <p:strVal val="visible"/>
                                      </p:to>
                                    </p:set>
                                    <p:animEffect transition="in" filter="fade">
                                      <p:cBhvr>
                                        <p:cTn id="19" dur="1000"/>
                                        <p:tgtEl>
                                          <p:spTgt spid="3837"/>
                                        </p:tgtEl>
                                      </p:cBhvr>
                                    </p:animEffect>
                                  </p:childTnLst>
                                </p:cTn>
                              </p:par>
                              <p:par>
                                <p:cTn id="20" presetID="10" presetClass="entr" presetSubtype="0" fill="hold" nodeType="withEffect">
                                  <p:stCondLst>
                                    <p:cond delay="0"/>
                                  </p:stCondLst>
                                  <p:childTnLst>
                                    <p:set>
                                      <p:cBhvr>
                                        <p:cTn id="21" dur="1" fill="hold">
                                          <p:stCondLst>
                                            <p:cond delay="0"/>
                                          </p:stCondLst>
                                        </p:cTn>
                                        <p:tgtEl>
                                          <p:spTgt spid="3838"/>
                                        </p:tgtEl>
                                        <p:attrNameLst>
                                          <p:attrName>style.visibility</p:attrName>
                                        </p:attrNameLst>
                                      </p:cBhvr>
                                      <p:to>
                                        <p:strVal val="visible"/>
                                      </p:to>
                                    </p:set>
                                    <p:animEffect transition="in" filter="fade">
                                      <p:cBhvr>
                                        <p:cTn id="22" dur="1000"/>
                                        <p:tgtEl>
                                          <p:spTgt spid="3838"/>
                                        </p:tgtEl>
                                      </p:cBhvr>
                                    </p:animEffect>
                                  </p:childTnLst>
                                </p:cTn>
                              </p:par>
                              <p:par>
                                <p:cTn id="23" presetID="10" presetClass="entr" presetSubtype="0" fill="hold" nodeType="withEffect">
                                  <p:stCondLst>
                                    <p:cond delay="0"/>
                                  </p:stCondLst>
                                  <p:childTnLst>
                                    <p:set>
                                      <p:cBhvr>
                                        <p:cTn id="24" dur="1" fill="hold">
                                          <p:stCondLst>
                                            <p:cond delay="0"/>
                                          </p:stCondLst>
                                        </p:cTn>
                                        <p:tgtEl>
                                          <p:spTgt spid="3841"/>
                                        </p:tgtEl>
                                        <p:attrNameLst>
                                          <p:attrName>style.visibility</p:attrName>
                                        </p:attrNameLst>
                                      </p:cBhvr>
                                      <p:to>
                                        <p:strVal val="visible"/>
                                      </p:to>
                                    </p:set>
                                    <p:animEffect transition="in" filter="fade">
                                      <p:cBhvr>
                                        <p:cTn id="25" dur="1000"/>
                                        <p:tgtEl>
                                          <p:spTgt spid="3841"/>
                                        </p:tgtEl>
                                      </p:cBhvr>
                                    </p:animEffect>
                                  </p:childTnLst>
                                </p:cTn>
                              </p:par>
                              <p:par>
                                <p:cTn id="26" presetID="10" presetClass="entr" presetSubtype="0" fill="hold" nodeType="withEffect">
                                  <p:stCondLst>
                                    <p:cond delay="0"/>
                                  </p:stCondLst>
                                  <p:childTnLst>
                                    <p:set>
                                      <p:cBhvr>
                                        <p:cTn id="27" dur="1" fill="hold">
                                          <p:stCondLst>
                                            <p:cond delay="0"/>
                                          </p:stCondLst>
                                        </p:cTn>
                                        <p:tgtEl>
                                          <p:spTgt spid="3842"/>
                                        </p:tgtEl>
                                        <p:attrNameLst>
                                          <p:attrName>style.visibility</p:attrName>
                                        </p:attrNameLst>
                                      </p:cBhvr>
                                      <p:to>
                                        <p:strVal val="visible"/>
                                      </p:to>
                                    </p:set>
                                    <p:animEffect transition="in" filter="fade">
                                      <p:cBhvr>
                                        <p:cTn id="28" dur="1000"/>
                                        <p:tgtEl>
                                          <p:spTgt spid="3842"/>
                                        </p:tgtEl>
                                      </p:cBhvr>
                                    </p:animEffect>
                                  </p:childTnLst>
                                </p:cTn>
                              </p:par>
                              <p:par>
                                <p:cTn id="29" presetID="10" presetClass="entr" presetSubtype="0" fill="hold" nodeType="withEffect">
                                  <p:stCondLst>
                                    <p:cond delay="0"/>
                                  </p:stCondLst>
                                  <p:childTnLst>
                                    <p:set>
                                      <p:cBhvr>
                                        <p:cTn id="30" dur="1" fill="hold">
                                          <p:stCondLst>
                                            <p:cond delay="0"/>
                                          </p:stCondLst>
                                        </p:cTn>
                                        <p:tgtEl>
                                          <p:spTgt spid="3846"/>
                                        </p:tgtEl>
                                        <p:attrNameLst>
                                          <p:attrName>style.visibility</p:attrName>
                                        </p:attrNameLst>
                                      </p:cBhvr>
                                      <p:to>
                                        <p:strVal val="visible"/>
                                      </p:to>
                                    </p:set>
                                    <p:animEffect transition="in" filter="fade">
                                      <p:cBhvr>
                                        <p:cTn id="31" dur="1000"/>
                                        <p:tgtEl>
                                          <p:spTgt spid="38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59"/>
                                        </p:tgtEl>
                                        <p:attrNameLst>
                                          <p:attrName>style.visibility</p:attrName>
                                        </p:attrNameLst>
                                      </p:cBhvr>
                                      <p:to>
                                        <p:strVal val="visible"/>
                                      </p:to>
                                    </p:set>
                                    <p:animEffect transition="in" filter="fade">
                                      <p:cBhvr>
                                        <p:cTn id="36" dur="1000"/>
                                        <p:tgtEl>
                                          <p:spTgt spid="3859"/>
                                        </p:tgtEl>
                                      </p:cBhvr>
                                    </p:animEffect>
                                  </p:childTnLst>
                                </p:cTn>
                              </p:par>
                              <p:par>
                                <p:cTn id="37" presetID="10" presetClass="entr" presetSubtype="0" fill="hold" nodeType="withEffect">
                                  <p:stCondLst>
                                    <p:cond delay="0"/>
                                  </p:stCondLst>
                                  <p:childTnLst>
                                    <p:set>
                                      <p:cBhvr>
                                        <p:cTn id="38" dur="1" fill="hold">
                                          <p:stCondLst>
                                            <p:cond delay="0"/>
                                          </p:stCondLst>
                                        </p:cTn>
                                        <p:tgtEl>
                                          <p:spTgt spid="3844"/>
                                        </p:tgtEl>
                                        <p:attrNameLst>
                                          <p:attrName>style.visibility</p:attrName>
                                        </p:attrNameLst>
                                      </p:cBhvr>
                                      <p:to>
                                        <p:strVal val="visible"/>
                                      </p:to>
                                    </p:set>
                                    <p:animEffect transition="in" filter="fade">
                                      <p:cBhvr>
                                        <p:cTn id="39" dur="1000"/>
                                        <p:tgtEl>
                                          <p:spTgt spid="3844"/>
                                        </p:tgtEl>
                                      </p:cBhvr>
                                    </p:animEffect>
                                  </p:childTnLst>
                                </p:cTn>
                              </p:par>
                              <p:par>
                                <p:cTn id="40" presetID="10" presetClass="entr" presetSubtype="0" fill="hold" nodeType="withEffect">
                                  <p:stCondLst>
                                    <p:cond delay="0"/>
                                  </p:stCondLst>
                                  <p:childTnLst>
                                    <p:set>
                                      <p:cBhvr>
                                        <p:cTn id="41" dur="1" fill="hold">
                                          <p:stCondLst>
                                            <p:cond delay="0"/>
                                          </p:stCondLst>
                                        </p:cTn>
                                        <p:tgtEl>
                                          <p:spTgt spid="3843"/>
                                        </p:tgtEl>
                                        <p:attrNameLst>
                                          <p:attrName>style.visibility</p:attrName>
                                        </p:attrNameLst>
                                      </p:cBhvr>
                                      <p:to>
                                        <p:strVal val="visible"/>
                                      </p:to>
                                    </p:set>
                                    <p:animEffect transition="in" filter="fade">
                                      <p:cBhvr>
                                        <p:cTn id="42" dur="1000"/>
                                        <p:tgtEl>
                                          <p:spTgt spid="3843"/>
                                        </p:tgtEl>
                                      </p:cBhvr>
                                    </p:animEffect>
                                  </p:childTnLst>
                                </p:cTn>
                              </p:par>
                              <p:par>
                                <p:cTn id="43" presetID="10" presetClass="entr" presetSubtype="0" fill="hold" nodeType="withEffect">
                                  <p:stCondLst>
                                    <p:cond delay="0"/>
                                  </p:stCondLst>
                                  <p:childTnLst>
                                    <p:set>
                                      <p:cBhvr>
                                        <p:cTn id="44" dur="1" fill="hold">
                                          <p:stCondLst>
                                            <p:cond delay="0"/>
                                          </p:stCondLst>
                                        </p:cTn>
                                        <p:tgtEl>
                                          <p:spTgt spid="3845"/>
                                        </p:tgtEl>
                                        <p:attrNameLst>
                                          <p:attrName>style.visibility</p:attrName>
                                        </p:attrNameLst>
                                      </p:cBhvr>
                                      <p:to>
                                        <p:strVal val="visible"/>
                                      </p:to>
                                    </p:set>
                                    <p:animEffect transition="in" filter="fade">
                                      <p:cBhvr>
                                        <p:cTn id="45" dur="1000"/>
                                        <p:tgtEl>
                                          <p:spTgt spid="3845"/>
                                        </p:tgtEl>
                                      </p:cBhvr>
                                    </p:animEffect>
                                  </p:childTnLst>
                                </p:cTn>
                              </p:par>
                              <p:par>
                                <p:cTn id="46" presetID="10" presetClass="entr" presetSubtype="0" fill="hold" nodeType="withEffect">
                                  <p:stCondLst>
                                    <p:cond delay="0"/>
                                  </p:stCondLst>
                                  <p:childTnLst>
                                    <p:set>
                                      <p:cBhvr>
                                        <p:cTn id="47" dur="1" fill="hold">
                                          <p:stCondLst>
                                            <p:cond delay="0"/>
                                          </p:stCondLst>
                                        </p:cTn>
                                        <p:tgtEl>
                                          <p:spTgt spid="3847"/>
                                        </p:tgtEl>
                                        <p:attrNameLst>
                                          <p:attrName>style.visibility</p:attrName>
                                        </p:attrNameLst>
                                      </p:cBhvr>
                                      <p:to>
                                        <p:strVal val="visible"/>
                                      </p:to>
                                    </p:set>
                                    <p:animEffect transition="in" filter="fade">
                                      <p:cBhvr>
                                        <p:cTn id="48" dur="1000"/>
                                        <p:tgtEl>
                                          <p:spTgt spid="3847"/>
                                        </p:tgtEl>
                                      </p:cBhvr>
                                    </p:animEffect>
                                  </p:childTnLst>
                                </p:cTn>
                              </p:par>
                              <p:par>
                                <p:cTn id="49" presetID="10" presetClass="entr" presetSubtype="0" fill="hold" nodeType="withEffect">
                                  <p:stCondLst>
                                    <p:cond delay="0"/>
                                  </p:stCondLst>
                                  <p:childTnLst>
                                    <p:set>
                                      <p:cBhvr>
                                        <p:cTn id="50" dur="1" fill="hold">
                                          <p:stCondLst>
                                            <p:cond delay="0"/>
                                          </p:stCondLst>
                                        </p:cTn>
                                        <p:tgtEl>
                                          <p:spTgt spid="3848"/>
                                        </p:tgtEl>
                                        <p:attrNameLst>
                                          <p:attrName>style.visibility</p:attrName>
                                        </p:attrNameLst>
                                      </p:cBhvr>
                                      <p:to>
                                        <p:strVal val="visible"/>
                                      </p:to>
                                    </p:set>
                                    <p:animEffect transition="in" filter="fade">
                                      <p:cBhvr>
                                        <p:cTn id="51" dur="1000"/>
                                        <p:tgtEl>
                                          <p:spTgt spid="3848"/>
                                        </p:tgtEl>
                                      </p:cBhvr>
                                    </p:animEffect>
                                  </p:childTnLst>
                                </p:cTn>
                              </p:par>
                              <p:par>
                                <p:cTn id="52" presetID="10" presetClass="entr" presetSubtype="0" fill="hold" nodeType="withEffect">
                                  <p:stCondLst>
                                    <p:cond delay="0"/>
                                  </p:stCondLst>
                                  <p:childTnLst>
                                    <p:set>
                                      <p:cBhvr>
                                        <p:cTn id="53" dur="1" fill="hold">
                                          <p:stCondLst>
                                            <p:cond delay="0"/>
                                          </p:stCondLst>
                                        </p:cTn>
                                        <p:tgtEl>
                                          <p:spTgt spid="3861"/>
                                        </p:tgtEl>
                                        <p:attrNameLst>
                                          <p:attrName>style.visibility</p:attrName>
                                        </p:attrNameLst>
                                      </p:cBhvr>
                                      <p:to>
                                        <p:strVal val="visible"/>
                                      </p:to>
                                    </p:set>
                                    <p:animEffect transition="in" filter="fade">
                                      <p:cBhvr>
                                        <p:cTn id="54" dur="1000"/>
                                        <p:tgtEl>
                                          <p:spTgt spid="386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860"/>
                                        </p:tgtEl>
                                        <p:attrNameLst>
                                          <p:attrName>style.visibility</p:attrName>
                                        </p:attrNameLst>
                                      </p:cBhvr>
                                      <p:to>
                                        <p:strVal val="visible"/>
                                      </p:to>
                                    </p:set>
                                    <p:animEffect transition="in" filter="fade">
                                      <p:cBhvr>
                                        <p:cTn id="59" dur="1000"/>
                                        <p:tgtEl>
                                          <p:spTgt spid="3860"/>
                                        </p:tgtEl>
                                      </p:cBhvr>
                                    </p:animEffect>
                                  </p:childTnLst>
                                </p:cTn>
                              </p:par>
                              <p:par>
                                <p:cTn id="60" presetID="10" presetClass="entr" presetSubtype="0" fill="hold" nodeType="withEffect">
                                  <p:stCondLst>
                                    <p:cond delay="0"/>
                                  </p:stCondLst>
                                  <p:childTnLst>
                                    <p:set>
                                      <p:cBhvr>
                                        <p:cTn id="61" dur="1" fill="hold">
                                          <p:stCondLst>
                                            <p:cond delay="0"/>
                                          </p:stCondLst>
                                        </p:cTn>
                                        <p:tgtEl>
                                          <p:spTgt spid="3854"/>
                                        </p:tgtEl>
                                        <p:attrNameLst>
                                          <p:attrName>style.visibility</p:attrName>
                                        </p:attrNameLst>
                                      </p:cBhvr>
                                      <p:to>
                                        <p:strVal val="visible"/>
                                      </p:to>
                                    </p:set>
                                    <p:animEffect transition="in" filter="fade">
                                      <p:cBhvr>
                                        <p:cTn id="62" dur="1000"/>
                                        <p:tgtEl>
                                          <p:spTgt spid="3854"/>
                                        </p:tgtEl>
                                      </p:cBhvr>
                                    </p:animEffect>
                                  </p:childTnLst>
                                </p:cTn>
                              </p:par>
                              <p:par>
                                <p:cTn id="63" presetID="10" presetClass="entr" presetSubtype="0" fill="hold" nodeType="withEffect">
                                  <p:stCondLst>
                                    <p:cond delay="0"/>
                                  </p:stCondLst>
                                  <p:childTnLst>
                                    <p:set>
                                      <p:cBhvr>
                                        <p:cTn id="64" dur="1" fill="hold">
                                          <p:stCondLst>
                                            <p:cond delay="0"/>
                                          </p:stCondLst>
                                        </p:cTn>
                                        <p:tgtEl>
                                          <p:spTgt spid="3850"/>
                                        </p:tgtEl>
                                        <p:attrNameLst>
                                          <p:attrName>style.visibility</p:attrName>
                                        </p:attrNameLst>
                                      </p:cBhvr>
                                      <p:to>
                                        <p:strVal val="visible"/>
                                      </p:to>
                                    </p:set>
                                    <p:animEffect transition="in" filter="fade">
                                      <p:cBhvr>
                                        <p:cTn id="65" dur="1000"/>
                                        <p:tgtEl>
                                          <p:spTgt spid="3850"/>
                                        </p:tgtEl>
                                      </p:cBhvr>
                                    </p:animEffect>
                                  </p:childTnLst>
                                </p:cTn>
                              </p:par>
                              <p:par>
                                <p:cTn id="66" presetID="10" presetClass="entr" presetSubtype="0" fill="hold" nodeType="withEffect">
                                  <p:stCondLst>
                                    <p:cond delay="0"/>
                                  </p:stCondLst>
                                  <p:childTnLst>
                                    <p:set>
                                      <p:cBhvr>
                                        <p:cTn id="67" dur="1" fill="hold">
                                          <p:stCondLst>
                                            <p:cond delay="0"/>
                                          </p:stCondLst>
                                        </p:cTn>
                                        <p:tgtEl>
                                          <p:spTgt spid="3849"/>
                                        </p:tgtEl>
                                        <p:attrNameLst>
                                          <p:attrName>style.visibility</p:attrName>
                                        </p:attrNameLst>
                                      </p:cBhvr>
                                      <p:to>
                                        <p:strVal val="visible"/>
                                      </p:to>
                                    </p:set>
                                    <p:animEffect transition="in" filter="fade">
                                      <p:cBhvr>
                                        <p:cTn id="68" dur="1000"/>
                                        <p:tgtEl>
                                          <p:spTgt spid="3849"/>
                                        </p:tgtEl>
                                      </p:cBhvr>
                                    </p:animEffect>
                                  </p:childTnLst>
                                </p:cTn>
                              </p:par>
                              <p:par>
                                <p:cTn id="69" presetID="10" presetClass="entr" presetSubtype="0" fill="hold" nodeType="withEffect">
                                  <p:stCondLst>
                                    <p:cond delay="0"/>
                                  </p:stCondLst>
                                  <p:childTnLst>
                                    <p:set>
                                      <p:cBhvr>
                                        <p:cTn id="70" dur="1" fill="hold">
                                          <p:stCondLst>
                                            <p:cond delay="0"/>
                                          </p:stCondLst>
                                        </p:cTn>
                                        <p:tgtEl>
                                          <p:spTgt spid="3852"/>
                                        </p:tgtEl>
                                        <p:attrNameLst>
                                          <p:attrName>style.visibility</p:attrName>
                                        </p:attrNameLst>
                                      </p:cBhvr>
                                      <p:to>
                                        <p:strVal val="visible"/>
                                      </p:to>
                                    </p:set>
                                    <p:animEffect transition="in" filter="fade">
                                      <p:cBhvr>
                                        <p:cTn id="71" dur="1000"/>
                                        <p:tgtEl>
                                          <p:spTgt spid="3852"/>
                                        </p:tgtEl>
                                      </p:cBhvr>
                                    </p:animEffect>
                                  </p:childTnLst>
                                </p:cTn>
                              </p:par>
                              <p:par>
                                <p:cTn id="72" presetID="10" presetClass="entr" presetSubtype="0" fill="hold" nodeType="withEffect">
                                  <p:stCondLst>
                                    <p:cond delay="0"/>
                                  </p:stCondLst>
                                  <p:childTnLst>
                                    <p:set>
                                      <p:cBhvr>
                                        <p:cTn id="73" dur="1" fill="hold">
                                          <p:stCondLst>
                                            <p:cond delay="0"/>
                                          </p:stCondLst>
                                        </p:cTn>
                                        <p:tgtEl>
                                          <p:spTgt spid="3853"/>
                                        </p:tgtEl>
                                        <p:attrNameLst>
                                          <p:attrName>style.visibility</p:attrName>
                                        </p:attrNameLst>
                                      </p:cBhvr>
                                      <p:to>
                                        <p:strVal val="visible"/>
                                      </p:to>
                                    </p:set>
                                    <p:animEffect transition="in" filter="fade">
                                      <p:cBhvr>
                                        <p:cTn id="74" dur="1000"/>
                                        <p:tgtEl>
                                          <p:spTgt spid="3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865"/>
        <p:cNvGrpSpPr/>
        <p:nvPr/>
      </p:nvGrpSpPr>
      <p:grpSpPr>
        <a:xfrm>
          <a:off x="0" y="0"/>
          <a:ext cx="0" cy="0"/>
          <a:chOff x="0" y="0"/>
          <a:chExt cx="0" cy="0"/>
        </a:xfrm>
      </p:grpSpPr>
      <p:sp>
        <p:nvSpPr>
          <p:cNvPr id="3866" name="Google Shape;3866;p372"/>
          <p:cNvSpPr txBox="1">
            <a:spLocks noGrp="1"/>
          </p:cNvSpPr>
          <p:nvPr>
            <p:ph type="title"/>
          </p:nvPr>
        </p:nvSpPr>
        <p:spPr>
          <a:xfrm>
            <a:off x="822000" y="288567"/>
            <a:ext cx="11480000" cy="7636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n"/>
              <a:t>Build a Benchmark to Learn from Instructions (...)</a:t>
            </a:r>
            <a:endParaRPr/>
          </a:p>
        </p:txBody>
      </p:sp>
      <p:sp>
        <p:nvSpPr>
          <p:cNvPr id="3867" name="Google Shape;3867;p372"/>
          <p:cNvSpPr txBox="1">
            <a:spLocks noGrp="1"/>
          </p:cNvSpPr>
          <p:nvPr>
            <p:ph type="sldNum" idx="12"/>
          </p:nvPr>
        </p:nvSpPr>
        <p:spPr>
          <a:xfrm>
            <a:off x="10280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000"/>
            </a:pPr>
            <a:fld id="{00000000-1234-1234-1234-123412341234}" type="slidenum">
              <a:rPr lang="en"/>
              <a:pPr>
                <a:buClr>
                  <a:srgbClr val="000000"/>
                </a:buClr>
                <a:buSzPts val="1000"/>
              </a:pPr>
              <a:t>99</a:t>
            </a:fld>
            <a:endParaRPr/>
          </a:p>
        </p:txBody>
      </p:sp>
      <p:sp>
        <p:nvSpPr>
          <p:cNvPr id="3868" name="Google Shape;3868;p372"/>
          <p:cNvSpPr txBox="1"/>
          <p:nvPr/>
        </p:nvSpPr>
        <p:spPr>
          <a:xfrm>
            <a:off x="7595467" y="4197301"/>
            <a:ext cx="2926800" cy="800179"/>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Task of Learning from Instructions</a:t>
            </a:r>
            <a:endParaRPr b="1">
              <a:latin typeface="Lato"/>
              <a:ea typeface="Lato"/>
              <a:cs typeface="Lato"/>
              <a:sym typeface="Lato"/>
            </a:endParaRPr>
          </a:p>
        </p:txBody>
      </p:sp>
      <p:sp>
        <p:nvSpPr>
          <p:cNvPr id="3869" name="Google Shape;3869;p372"/>
          <p:cNvSpPr txBox="1"/>
          <p:nvPr/>
        </p:nvSpPr>
        <p:spPr>
          <a:xfrm>
            <a:off x="10494000" y="3593734"/>
            <a:ext cx="10776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Output</a:t>
            </a:r>
            <a:endParaRPr b="1">
              <a:latin typeface="Lato"/>
              <a:ea typeface="Lato"/>
              <a:cs typeface="Lato"/>
              <a:sym typeface="Lato"/>
            </a:endParaRPr>
          </a:p>
        </p:txBody>
      </p:sp>
      <p:sp>
        <p:nvSpPr>
          <p:cNvPr id="3870" name="Google Shape;3870;p372"/>
          <p:cNvSpPr/>
          <p:nvPr/>
        </p:nvSpPr>
        <p:spPr>
          <a:xfrm>
            <a:off x="56357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Turkers Create Datasets</a:t>
            </a:r>
            <a:endParaRPr/>
          </a:p>
        </p:txBody>
      </p:sp>
      <p:sp>
        <p:nvSpPr>
          <p:cNvPr id="3871" name="Google Shape;3871;p372"/>
          <p:cNvSpPr/>
          <p:nvPr/>
        </p:nvSpPr>
        <p:spPr>
          <a:xfrm>
            <a:off x="776367" y="1720000"/>
            <a:ext cx="2440000" cy="18948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solidFill>
                <a:srgbClr val="0000FF"/>
              </a:solidFill>
            </a:endParaRPr>
          </a:p>
        </p:txBody>
      </p:sp>
      <p:sp>
        <p:nvSpPr>
          <p:cNvPr id="3872" name="Google Shape;3872;p372"/>
          <p:cNvSpPr/>
          <p:nvPr/>
        </p:nvSpPr>
        <p:spPr>
          <a:xfrm>
            <a:off x="10637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Crowdsourcing Instructions for Dataset D1</a:t>
            </a:r>
            <a:endParaRPr/>
          </a:p>
        </p:txBody>
      </p:sp>
      <p:cxnSp>
        <p:nvCxnSpPr>
          <p:cNvPr id="3873" name="Google Shape;3873;p372"/>
          <p:cNvCxnSpPr>
            <a:stCxn id="3872" idx="3"/>
          </p:cNvCxnSpPr>
          <p:nvPr/>
        </p:nvCxnSpPr>
        <p:spPr>
          <a:xfrm rot="10800000" flipH="1">
            <a:off x="2912133" y="2664933"/>
            <a:ext cx="2712800" cy="1600"/>
          </a:xfrm>
          <a:prstGeom prst="straightConnector1">
            <a:avLst/>
          </a:prstGeom>
          <a:noFill/>
          <a:ln w="9525" cap="flat" cmpd="sng">
            <a:solidFill>
              <a:schemeClr val="dk2"/>
            </a:solidFill>
            <a:prstDash val="solid"/>
            <a:round/>
            <a:headEnd type="none" w="med" len="med"/>
            <a:tailEnd type="triangle" w="med" len="med"/>
          </a:ln>
        </p:spPr>
      </p:cxnSp>
      <p:cxnSp>
        <p:nvCxnSpPr>
          <p:cNvPr id="3874" name="Google Shape;3874;p372"/>
          <p:cNvCxnSpPr/>
          <p:nvPr/>
        </p:nvCxnSpPr>
        <p:spPr>
          <a:xfrm>
            <a:off x="7484133" y="2664933"/>
            <a:ext cx="2114000" cy="1600"/>
          </a:xfrm>
          <a:prstGeom prst="straightConnector1">
            <a:avLst/>
          </a:prstGeom>
          <a:noFill/>
          <a:ln w="9525" cap="flat" cmpd="sng">
            <a:solidFill>
              <a:schemeClr val="dk2"/>
            </a:solidFill>
            <a:prstDash val="solid"/>
            <a:round/>
            <a:headEnd type="none" w="med" len="med"/>
            <a:tailEnd type="triangle" w="med" len="med"/>
          </a:ln>
        </p:spPr>
      </p:cxnSp>
      <p:sp>
        <p:nvSpPr>
          <p:cNvPr id="3875" name="Google Shape;3875;p372"/>
          <p:cNvSpPr/>
          <p:nvPr/>
        </p:nvSpPr>
        <p:spPr>
          <a:xfrm>
            <a:off x="9310767" y="1720000"/>
            <a:ext cx="2440000" cy="18948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endParaRPr/>
          </a:p>
        </p:txBody>
      </p:sp>
      <p:sp>
        <p:nvSpPr>
          <p:cNvPr id="3876" name="Google Shape;3876;p372"/>
          <p:cNvSpPr/>
          <p:nvPr/>
        </p:nvSpPr>
        <p:spPr>
          <a:xfrm>
            <a:off x="5635733" y="3529733"/>
            <a:ext cx="1848400" cy="132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sz="11200" b="1"/>
              <a:t> ?</a:t>
            </a:r>
            <a:endParaRPr sz="11200" b="1"/>
          </a:p>
        </p:txBody>
      </p:sp>
      <p:cxnSp>
        <p:nvCxnSpPr>
          <p:cNvPr id="3877" name="Google Shape;3877;p372"/>
          <p:cNvCxnSpPr>
            <a:stCxn id="3872" idx="2"/>
            <a:endCxn id="3876" idx="1"/>
          </p:cNvCxnSpPr>
          <p:nvPr/>
        </p:nvCxnSpPr>
        <p:spPr>
          <a:xfrm rot="-5400000" flipH="1">
            <a:off x="3380333" y="1934933"/>
            <a:ext cx="863200" cy="3648000"/>
          </a:xfrm>
          <a:prstGeom prst="bentConnector2">
            <a:avLst/>
          </a:prstGeom>
          <a:noFill/>
          <a:ln w="9525" cap="flat" cmpd="sng">
            <a:solidFill>
              <a:srgbClr val="38761D"/>
            </a:solidFill>
            <a:prstDash val="solid"/>
            <a:round/>
            <a:headEnd type="none" w="med" len="med"/>
            <a:tailEnd type="stealth" w="med" len="med"/>
          </a:ln>
        </p:spPr>
      </p:cxnSp>
      <p:pic>
        <p:nvPicPr>
          <p:cNvPr id="3878" name="Google Shape;3878;p372" descr="Close with solid fill"/>
          <p:cNvPicPr preferRelativeResize="0"/>
          <p:nvPr/>
        </p:nvPicPr>
        <p:blipFill rotWithShape="1">
          <a:blip r:embed="rId3">
            <a:alphaModFix/>
          </a:blip>
          <a:srcRect/>
          <a:stretch/>
        </p:blipFill>
        <p:spPr>
          <a:xfrm>
            <a:off x="4169600" y="2242867"/>
            <a:ext cx="899067" cy="899067"/>
          </a:xfrm>
          <a:prstGeom prst="rect">
            <a:avLst/>
          </a:prstGeom>
          <a:noFill/>
          <a:ln>
            <a:noFill/>
          </a:ln>
        </p:spPr>
      </p:pic>
      <p:sp>
        <p:nvSpPr>
          <p:cNvPr id="3879" name="Google Shape;3879;p372"/>
          <p:cNvSpPr/>
          <p:nvPr/>
        </p:nvSpPr>
        <p:spPr>
          <a:xfrm>
            <a:off x="9598133" y="2005733"/>
            <a:ext cx="1848400" cy="13216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Make Models Learn</a:t>
            </a:r>
            <a:r>
              <a:rPr lang="en" sz="1467"/>
              <a:t> </a:t>
            </a:r>
            <a:endParaRPr sz="1467"/>
          </a:p>
        </p:txBody>
      </p:sp>
      <p:cxnSp>
        <p:nvCxnSpPr>
          <p:cNvPr id="3880" name="Google Shape;3880;p372"/>
          <p:cNvCxnSpPr>
            <a:stCxn id="3876" idx="3"/>
            <a:endCxn id="3879" idx="2"/>
          </p:cNvCxnSpPr>
          <p:nvPr/>
        </p:nvCxnSpPr>
        <p:spPr>
          <a:xfrm rot="10800000" flipH="1">
            <a:off x="7484133" y="3327333"/>
            <a:ext cx="3038400" cy="863200"/>
          </a:xfrm>
          <a:prstGeom prst="bentConnector2">
            <a:avLst/>
          </a:prstGeom>
          <a:noFill/>
          <a:ln w="9525" cap="flat" cmpd="sng">
            <a:solidFill>
              <a:srgbClr val="38761D"/>
            </a:solidFill>
            <a:prstDash val="solid"/>
            <a:round/>
            <a:headEnd type="none" w="med" len="med"/>
            <a:tailEnd type="stealth" w="med" len="med"/>
          </a:ln>
        </p:spPr>
      </p:cxnSp>
      <p:sp>
        <p:nvSpPr>
          <p:cNvPr id="3881" name="Google Shape;3881;p372"/>
          <p:cNvSpPr txBox="1"/>
          <p:nvPr/>
        </p:nvSpPr>
        <p:spPr>
          <a:xfrm>
            <a:off x="991467" y="3587701"/>
            <a:ext cx="956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latin typeface="Lato"/>
                <a:ea typeface="Lato"/>
                <a:cs typeface="Lato"/>
                <a:sym typeface="Lato"/>
              </a:rPr>
              <a:t>Input</a:t>
            </a:r>
            <a:endParaRPr b="1">
              <a:latin typeface="Lato"/>
              <a:ea typeface="Lato"/>
              <a:cs typeface="Lato"/>
              <a:sym typeface="Lato"/>
            </a:endParaRPr>
          </a:p>
        </p:txBody>
      </p:sp>
      <p:sp>
        <p:nvSpPr>
          <p:cNvPr id="3882" name="Google Shape;3882;p372"/>
          <p:cNvSpPr/>
          <p:nvPr/>
        </p:nvSpPr>
        <p:spPr>
          <a:xfrm>
            <a:off x="5635733" y="5053733"/>
            <a:ext cx="1848400" cy="13216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spcBef>
                <a:spcPts val="0"/>
              </a:spcBef>
              <a:spcAft>
                <a:spcPts val="0"/>
              </a:spcAft>
            </a:pPr>
            <a:r>
              <a:rPr lang="en"/>
              <a:t>Machines Create Datasets</a:t>
            </a:r>
            <a:endParaRPr/>
          </a:p>
        </p:txBody>
      </p:sp>
      <p:cxnSp>
        <p:nvCxnSpPr>
          <p:cNvPr id="3883" name="Google Shape;3883;p372"/>
          <p:cNvCxnSpPr>
            <a:stCxn id="3872" idx="2"/>
            <a:endCxn id="3882" idx="1"/>
          </p:cNvCxnSpPr>
          <p:nvPr/>
        </p:nvCxnSpPr>
        <p:spPr>
          <a:xfrm rot="-5400000" flipH="1">
            <a:off x="2618333" y="2696933"/>
            <a:ext cx="2387200" cy="3648000"/>
          </a:xfrm>
          <a:prstGeom prst="bentConnector2">
            <a:avLst/>
          </a:prstGeom>
          <a:noFill/>
          <a:ln w="9525" cap="flat" cmpd="sng">
            <a:solidFill>
              <a:srgbClr val="B45F06"/>
            </a:solidFill>
            <a:prstDash val="solid"/>
            <a:round/>
            <a:headEnd type="none" w="med" len="med"/>
            <a:tailEnd type="stealth" w="med" len="med"/>
          </a:ln>
        </p:spPr>
      </p:cxnSp>
      <p:cxnSp>
        <p:nvCxnSpPr>
          <p:cNvPr id="3884" name="Google Shape;3884;p372"/>
          <p:cNvCxnSpPr>
            <a:endCxn id="3879" idx="2"/>
          </p:cNvCxnSpPr>
          <p:nvPr/>
        </p:nvCxnSpPr>
        <p:spPr>
          <a:xfrm rot="10800000" flipH="1">
            <a:off x="7483933" y="3327333"/>
            <a:ext cx="3038400" cy="2387200"/>
          </a:xfrm>
          <a:prstGeom prst="bentConnector2">
            <a:avLst/>
          </a:prstGeom>
          <a:noFill/>
          <a:ln w="9525" cap="flat" cmpd="sng">
            <a:solidFill>
              <a:srgbClr val="B45F06"/>
            </a:solidFill>
            <a:prstDash val="solid"/>
            <a:round/>
            <a:headEnd type="none" w="med" len="med"/>
            <a:tailEnd type="none" w="med" len="med"/>
          </a:ln>
        </p:spPr>
      </p:cxnSp>
      <p:sp>
        <p:nvSpPr>
          <p:cNvPr id="3885" name="Google Shape;3885;p372"/>
          <p:cNvSpPr txBox="1"/>
          <p:nvPr/>
        </p:nvSpPr>
        <p:spPr>
          <a:xfrm>
            <a:off x="7595467" y="5721301"/>
            <a:ext cx="2926800" cy="523180"/>
          </a:xfrm>
          <a:prstGeom prst="rect">
            <a:avLst/>
          </a:prstGeom>
          <a:noFill/>
          <a:ln>
            <a:noFill/>
          </a:ln>
        </p:spPr>
        <p:txBody>
          <a:bodyPr spcFirstLastPara="1" wrap="square" lIns="121900" tIns="121900" rIns="121900" bIns="121900" anchor="t" anchorCtr="0">
            <a:spAutoFit/>
          </a:bodyPr>
          <a:lstStyle/>
          <a:p>
            <a:pPr>
              <a:spcBef>
                <a:spcPts val="0"/>
              </a:spcBef>
              <a:spcAft>
                <a:spcPts val="0"/>
              </a:spcAft>
            </a:pPr>
            <a:r>
              <a:rPr lang="en" b="1">
                <a:solidFill>
                  <a:srgbClr val="980000"/>
                </a:solidFill>
                <a:latin typeface="Lato"/>
                <a:ea typeface="Lato"/>
                <a:cs typeface="Lato"/>
                <a:sym typeface="Lato"/>
              </a:rPr>
              <a:t>Our Approach</a:t>
            </a:r>
            <a:endParaRPr b="1">
              <a:solidFill>
                <a:srgbClr val="980000"/>
              </a:solidFill>
              <a:latin typeface="Lato"/>
              <a:ea typeface="Lato"/>
              <a:cs typeface="Lato"/>
              <a:sym typeface="Lato"/>
            </a:endParaRPr>
          </a:p>
        </p:txBody>
      </p:sp>
      <p:sp>
        <p:nvSpPr>
          <p:cNvPr id="3886" name="Google Shape;3886;p372"/>
          <p:cNvSpPr txBox="1"/>
          <p:nvPr/>
        </p:nvSpPr>
        <p:spPr>
          <a:xfrm>
            <a:off x="2312267" y="5721301"/>
            <a:ext cx="2926800" cy="52318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a:spcBef>
                <a:spcPts val="0"/>
              </a:spcBef>
              <a:spcAft>
                <a:spcPts val="0"/>
              </a:spcAft>
            </a:pPr>
            <a:r>
              <a:rPr lang="en" b="1">
                <a:solidFill>
                  <a:srgbClr val="980000"/>
                </a:solidFill>
                <a:latin typeface="Lato"/>
                <a:ea typeface="Lato"/>
                <a:cs typeface="Lato"/>
                <a:sym typeface="Lato"/>
              </a:rPr>
              <a:t>Focus of this Proposal</a:t>
            </a:r>
            <a:endParaRPr b="1">
              <a:solidFill>
                <a:srgbClr val="9800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2"/>
                                        </p:tgtEl>
                                        <p:attrNameLst>
                                          <p:attrName>style.visibility</p:attrName>
                                        </p:attrNameLst>
                                      </p:cBhvr>
                                      <p:to>
                                        <p:strVal val="visible"/>
                                      </p:to>
                                    </p:set>
                                    <p:animEffect transition="in" filter="fade">
                                      <p:cBhvr>
                                        <p:cTn id="7" dur="1000"/>
                                        <p:tgtEl>
                                          <p:spTgt spid="38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3"/>
                                        </p:tgtEl>
                                        <p:attrNameLst>
                                          <p:attrName>style.visibility</p:attrName>
                                        </p:attrNameLst>
                                      </p:cBhvr>
                                      <p:to>
                                        <p:strVal val="visible"/>
                                      </p:to>
                                    </p:set>
                                    <p:animEffect transition="in" filter="fade">
                                      <p:cBhvr>
                                        <p:cTn id="12" dur="1000"/>
                                        <p:tgtEl>
                                          <p:spTgt spid="3873"/>
                                        </p:tgtEl>
                                      </p:cBhvr>
                                    </p:animEffect>
                                  </p:childTnLst>
                                </p:cTn>
                              </p:par>
                              <p:par>
                                <p:cTn id="13" presetID="10" presetClass="entr" presetSubtype="0" fill="hold" nodeType="withEffect">
                                  <p:stCondLst>
                                    <p:cond delay="0"/>
                                  </p:stCondLst>
                                  <p:childTnLst>
                                    <p:set>
                                      <p:cBhvr>
                                        <p:cTn id="14" dur="1" fill="hold">
                                          <p:stCondLst>
                                            <p:cond delay="0"/>
                                          </p:stCondLst>
                                        </p:cTn>
                                        <p:tgtEl>
                                          <p:spTgt spid="3870"/>
                                        </p:tgtEl>
                                        <p:attrNameLst>
                                          <p:attrName>style.visibility</p:attrName>
                                        </p:attrNameLst>
                                      </p:cBhvr>
                                      <p:to>
                                        <p:strVal val="visible"/>
                                      </p:to>
                                    </p:set>
                                    <p:animEffect transition="in" filter="fade">
                                      <p:cBhvr>
                                        <p:cTn id="15" dur="1000"/>
                                        <p:tgtEl>
                                          <p:spTgt spid="38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74"/>
                                        </p:tgtEl>
                                        <p:attrNameLst>
                                          <p:attrName>style.visibility</p:attrName>
                                        </p:attrNameLst>
                                      </p:cBhvr>
                                      <p:to>
                                        <p:strVal val="visible"/>
                                      </p:to>
                                    </p:set>
                                    <p:animEffect transition="in" filter="fade">
                                      <p:cBhvr>
                                        <p:cTn id="20" dur="1000"/>
                                        <p:tgtEl>
                                          <p:spTgt spid="3874"/>
                                        </p:tgtEl>
                                      </p:cBhvr>
                                    </p:animEffect>
                                  </p:childTnLst>
                                </p:cTn>
                              </p:par>
                              <p:par>
                                <p:cTn id="21" presetID="10" presetClass="entr" presetSubtype="0" fill="hold" nodeType="withEffect">
                                  <p:stCondLst>
                                    <p:cond delay="0"/>
                                  </p:stCondLst>
                                  <p:childTnLst>
                                    <p:set>
                                      <p:cBhvr>
                                        <p:cTn id="22" dur="1" fill="hold">
                                          <p:stCondLst>
                                            <p:cond delay="0"/>
                                          </p:stCondLst>
                                        </p:cTn>
                                        <p:tgtEl>
                                          <p:spTgt spid="3879"/>
                                        </p:tgtEl>
                                        <p:attrNameLst>
                                          <p:attrName>style.visibility</p:attrName>
                                        </p:attrNameLst>
                                      </p:cBhvr>
                                      <p:to>
                                        <p:strVal val="visible"/>
                                      </p:to>
                                    </p:set>
                                    <p:animEffect transition="in" filter="fade">
                                      <p:cBhvr>
                                        <p:cTn id="23" dur="1000"/>
                                        <p:tgtEl>
                                          <p:spTgt spid="387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71"/>
                                        </p:tgtEl>
                                        <p:attrNameLst>
                                          <p:attrName>style.visibility</p:attrName>
                                        </p:attrNameLst>
                                      </p:cBhvr>
                                      <p:to>
                                        <p:strVal val="visible"/>
                                      </p:to>
                                    </p:set>
                                    <p:animEffect transition="in" filter="fade">
                                      <p:cBhvr>
                                        <p:cTn id="28" dur="1000"/>
                                        <p:tgtEl>
                                          <p:spTgt spid="3871"/>
                                        </p:tgtEl>
                                      </p:cBhvr>
                                    </p:animEffect>
                                  </p:childTnLst>
                                </p:cTn>
                              </p:par>
                              <p:par>
                                <p:cTn id="29" presetID="10" presetClass="entr" presetSubtype="0" fill="hold" nodeType="withEffect">
                                  <p:stCondLst>
                                    <p:cond delay="0"/>
                                  </p:stCondLst>
                                  <p:childTnLst>
                                    <p:set>
                                      <p:cBhvr>
                                        <p:cTn id="30" dur="1" fill="hold">
                                          <p:stCondLst>
                                            <p:cond delay="0"/>
                                          </p:stCondLst>
                                        </p:cTn>
                                        <p:tgtEl>
                                          <p:spTgt spid="3881"/>
                                        </p:tgtEl>
                                        <p:attrNameLst>
                                          <p:attrName>style.visibility</p:attrName>
                                        </p:attrNameLst>
                                      </p:cBhvr>
                                      <p:to>
                                        <p:strVal val="visible"/>
                                      </p:to>
                                    </p:set>
                                    <p:animEffect transition="in" filter="fade">
                                      <p:cBhvr>
                                        <p:cTn id="31" dur="1000"/>
                                        <p:tgtEl>
                                          <p:spTgt spid="388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75"/>
                                        </p:tgtEl>
                                        <p:attrNameLst>
                                          <p:attrName>style.visibility</p:attrName>
                                        </p:attrNameLst>
                                      </p:cBhvr>
                                      <p:to>
                                        <p:strVal val="visible"/>
                                      </p:to>
                                    </p:set>
                                    <p:animEffect transition="in" filter="fade">
                                      <p:cBhvr>
                                        <p:cTn id="36" dur="1000"/>
                                        <p:tgtEl>
                                          <p:spTgt spid="3875"/>
                                        </p:tgtEl>
                                      </p:cBhvr>
                                    </p:animEffect>
                                  </p:childTnLst>
                                </p:cTn>
                              </p:par>
                              <p:par>
                                <p:cTn id="37" presetID="10" presetClass="entr" presetSubtype="0" fill="hold" nodeType="withEffect">
                                  <p:stCondLst>
                                    <p:cond delay="0"/>
                                  </p:stCondLst>
                                  <p:childTnLst>
                                    <p:set>
                                      <p:cBhvr>
                                        <p:cTn id="38" dur="1" fill="hold">
                                          <p:stCondLst>
                                            <p:cond delay="0"/>
                                          </p:stCondLst>
                                        </p:cTn>
                                        <p:tgtEl>
                                          <p:spTgt spid="3869"/>
                                        </p:tgtEl>
                                        <p:attrNameLst>
                                          <p:attrName>style.visibility</p:attrName>
                                        </p:attrNameLst>
                                      </p:cBhvr>
                                      <p:to>
                                        <p:strVal val="visible"/>
                                      </p:to>
                                    </p:set>
                                    <p:animEffect transition="in" filter="fade">
                                      <p:cBhvr>
                                        <p:cTn id="39" dur="1000"/>
                                        <p:tgtEl>
                                          <p:spTgt spid="386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878"/>
                                        </p:tgtEl>
                                        <p:attrNameLst>
                                          <p:attrName>style.visibility</p:attrName>
                                        </p:attrNameLst>
                                      </p:cBhvr>
                                      <p:to>
                                        <p:strVal val="visible"/>
                                      </p:to>
                                    </p:set>
                                    <p:animEffect transition="in" filter="fade">
                                      <p:cBhvr>
                                        <p:cTn id="44" dur="1000"/>
                                        <p:tgtEl>
                                          <p:spTgt spid="387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876"/>
                                        </p:tgtEl>
                                        <p:attrNameLst>
                                          <p:attrName>style.visibility</p:attrName>
                                        </p:attrNameLst>
                                      </p:cBhvr>
                                      <p:to>
                                        <p:strVal val="visible"/>
                                      </p:to>
                                    </p:set>
                                    <p:animEffect transition="in" filter="fade">
                                      <p:cBhvr>
                                        <p:cTn id="49" dur="1000"/>
                                        <p:tgtEl>
                                          <p:spTgt spid="3876"/>
                                        </p:tgtEl>
                                      </p:cBhvr>
                                    </p:animEffect>
                                  </p:childTnLst>
                                </p:cTn>
                              </p:par>
                              <p:par>
                                <p:cTn id="50" presetID="10" presetClass="entr" presetSubtype="0" fill="hold" nodeType="withEffect">
                                  <p:stCondLst>
                                    <p:cond delay="0"/>
                                  </p:stCondLst>
                                  <p:childTnLst>
                                    <p:set>
                                      <p:cBhvr>
                                        <p:cTn id="51" dur="1" fill="hold">
                                          <p:stCondLst>
                                            <p:cond delay="0"/>
                                          </p:stCondLst>
                                        </p:cTn>
                                        <p:tgtEl>
                                          <p:spTgt spid="3877"/>
                                        </p:tgtEl>
                                        <p:attrNameLst>
                                          <p:attrName>style.visibility</p:attrName>
                                        </p:attrNameLst>
                                      </p:cBhvr>
                                      <p:to>
                                        <p:strVal val="visible"/>
                                      </p:to>
                                    </p:set>
                                    <p:animEffect transition="in" filter="fade">
                                      <p:cBhvr>
                                        <p:cTn id="52" dur="1000"/>
                                        <p:tgtEl>
                                          <p:spTgt spid="3877"/>
                                        </p:tgtEl>
                                      </p:cBhvr>
                                    </p:animEffect>
                                  </p:childTnLst>
                                </p:cTn>
                              </p:par>
                              <p:par>
                                <p:cTn id="53" presetID="10" presetClass="entr" presetSubtype="0" fill="hold" nodeType="withEffect">
                                  <p:stCondLst>
                                    <p:cond delay="0"/>
                                  </p:stCondLst>
                                  <p:childTnLst>
                                    <p:set>
                                      <p:cBhvr>
                                        <p:cTn id="54" dur="1" fill="hold">
                                          <p:stCondLst>
                                            <p:cond delay="0"/>
                                          </p:stCondLst>
                                        </p:cTn>
                                        <p:tgtEl>
                                          <p:spTgt spid="3880"/>
                                        </p:tgtEl>
                                        <p:attrNameLst>
                                          <p:attrName>style.visibility</p:attrName>
                                        </p:attrNameLst>
                                      </p:cBhvr>
                                      <p:to>
                                        <p:strVal val="visible"/>
                                      </p:to>
                                    </p:set>
                                    <p:animEffect transition="in" filter="fade">
                                      <p:cBhvr>
                                        <p:cTn id="55" dur="1000"/>
                                        <p:tgtEl>
                                          <p:spTgt spid="38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68"/>
                                        </p:tgtEl>
                                        <p:attrNameLst>
                                          <p:attrName>style.visibility</p:attrName>
                                        </p:attrNameLst>
                                      </p:cBhvr>
                                      <p:to>
                                        <p:strVal val="visible"/>
                                      </p:to>
                                    </p:set>
                                    <p:animEffect transition="in" filter="fade">
                                      <p:cBhvr>
                                        <p:cTn id="60" dur="1000"/>
                                        <p:tgtEl>
                                          <p:spTgt spid="38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882"/>
                                        </p:tgtEl>
                                        <p:attrNameLst>
                                          <p:attrName>style.visibility</p:attrName>
                                        </p:attrNameLst>
                                      </p:cBhvr>
                                      <p:to>
                                        <p:strVal val="visible"/>
                                      </p:to>
                                    </p:set>
                                    <p:animEffect transition="in" filter="fade">
                                      <p:cBhvr>
                                        <p:cTn id="65" dur="1000"/>
                                        <p:tgtEl>
                                          <p:spTgt spid="3882"/>
                                        </p:tgtEl>
                                      </p:cBhvr>
                                    </p:animEffect>
                                  </p:childTnLst>
                                </p:cTn>
                              </p:par>
                              <p:par>
                                <p:cTn id="66" presetID="10" presetClass="entr" presetSubtype="0" fill="hold" nodeType="withEffect">
                                  <p:stCondLst>
                                    <p:cond delay="0"/>
                                  </p:stCondLst>
                                  <p:childTnLst>
                                    <p:set>
                                      <p:cBhvr>
                                        <p:cTn id="67" dur="1" fill="hold">
                                          <p:stCondLst>
                                            <p:cond delay="0"/>
                                          </p:stCondLst>
                                        </p:cTn>
                                        <p:tgtEl>
                                          <p:spTgt spid="3883"/>
                                        </p:tgtEl>
                                        <p:attrNameLst>
                                          <p:attrName>style.visibility</p:attrName>
                                        </p:attrNameLst>
                                      </p:cBhvr>
                                      <p:to>
                                        <p:strVal val="visible"/>
                                      </p:to>
                                    </p:set>
                                    <p:animEffect transition="in" filter="fade">
                                      <p:cBhvr>
                                        <p:cTn id="68" dur="1000"/>
                                        <p:tgtEl>
                                          <p:spTgt spid="3883"/>
                                        </p:tgtEl>
                                      </p:cBhvr>
                                    </p:animEffect>
                                  </p:childTnLst>
                                </p:cTn>
                              </p:par>
                              <p:par>
                                <p:cTn id="69" presetID="10" presetClass="entr" presetSubtype="0" fill="hold" nodeType="withEffect">
                                  <p:stCondLst>
                                    <p:cond delay="0"/>
                                  </p:stCondLst>
                                  <p:childTnLst>
                                    <p:set>
                                      <p:cBhvr>
                                        <p:cTn id="70" dur="1" fill="hold">
                                          <p:stCondLst>
                                            <p:cond delay="0"/>
                                          </p:stCondLst>
                                        </p:cTn>
                                        <p:tgtEl>
                                          <p:spTgt spid="3884"/>
                                        </p:tgtEl>
                                        <p:attrNameLst>
                                          <p:attrName>style.visibility</p:attrName>
                                        </p:attrNameLst>
                                      </p:cBhvr>
                                      <p:to>
                                        <p:strVal val="visible"/>
                                      </p:to>
                                    </p:set>
                                    <p:animEffect transition="in" filter="fade">
                                      <p:cBhvr>
                                        <p:cTn id="71" dur="1000"/>
                                        <p:tgtEl>
                                          <p:spTgt spid="388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885"/>
                                        </p:tgtEl>
                                        <p:attrNameLst>
                                          <p:attrName>style.visibility</p:attrName>
                                        </p:attrNameLst>
                                      </p:cBhvr>
                                      <p:to>
                                        <p:strVal val="visible"/>
                                      </p:to>
                                    </p:set>
                                    <p:animEffect transition="in" filter="fade">
                                      <p:cBhvr>
                                        <p:cTn id="76" dur="1000"/>
                                        <p:tgtEl>
                                          <p:spTgt spid="388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886"/>
                                        </p:tgtEl>
                                        <p:attrNameLst>
                                          <p:attrName>style.visibility</p:attrName>
                                        </p:attrNameLst>
                                      </p:cBhvr>
                                      <p:to>
                                        <p:strVal val="visible"/>
                                      </p:to>
                                    </p:set>
                                    <p:animEffect transition="in" filter="fade">
                                      <p:cBhvr>
                                        <p:cTn id="81" dur="1000"/>
                                        <p:tgtEl>
                                          <p:spTgt spid="3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2 PPT Theme">
  <a:themeElements>
    <a:clrScheme name="AI2 PPT Colors">
      <a:dk1>
        <a:srgbClr val="303845"/>
      </a:dk1>
      <a:lt1>
        <a:srgbClr val="FFFFFF"/>
      </a:lt1>
      <a:dk2>
        <a:srgbClr val="1A4595"/>
      </a:dk2>
      <a:lt2>
        <a:srgbClr val="E8ECF2"/>
      </a:lt2>
      <a:accent1>
        <a:srgbClr val="255ED3"/>
      </a:accent1>
      <a:accent2>
        <a:srgbClr val="00D5FF"/>
      </a:accent2>
      <a:accent3>
        <a:srgbClr val="AEB7C3"/>
      </a:accent3>
      <a:accent4>
        <a:srgbClr val="8879DE"/>
      </a:accent4>
      <a:accent5>
        <a:srgbClr val="FFBB00"/>
      </a:accent5>
      <a:accent6>
        <a:srgbClr val="16C3CF"/>
      </a:accent6>
      <a:hlink>
        <a:srgbClr val="255ED3"/>
      </a:hlink>
      <a:folHlink>
        <a:srgbClr val="265ED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2 Presentation Template" id="{8CF36B9A-930F-6C46-B116-42DBDD5C122F}" vid="{37D74BBC-B087-5D4D-857E-2E1958334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AI2 PPT Theme</Template>
  <TotalTime>43553</TotalTime>
  <Words>16374</Words>
  <Application>Microsoft Macintosh PowerPoint</Application>
  <PresentationFormat>Widescreen</PresentationFormat>
  <Paragraphs>2879</Paragraphs>
  <Slides>138</Slides>
  <Notes>131</Notes>
  <HiddenSlides>33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138</vt:i4>
      </vt:variant>
    </vt:vector>
  </HeadingPairs>
  <TitlesOfParts>
    <vt:vector size="149" baseType="lpstr">
      <vt:lpstr>Arial</vt:lpstr>
      <vt:lpstr>Bradley Hand Bold</vt:lpstr>
      <vt:lpstr>Calibri</vt:lpstr>
      <vt:lpstr>Consolas</vt:lpstr>
      <vt:lpstr>Corbel</vt:lpstr>
      <vt:lpstr>Lato</vt:lpstr>
      <vt:lpstr>Merriweather Sans</vt:lpstr>
      <vt:lpstr>Roboto</vt:lpstr>
      <vt:lpstr>Times New Roman</vt:lpstr>
      <vt:lpstr>Wingdings</vt:lpstr>
      <vt:lpstr>AI2 PPT Theme</vt:lpstr>
      <vt:lpstr>Progress in the Breadth: Broadening the Scope of Language Understanding</vt:lpstr>
      <vt:lpstr>AlphaGo: The Success </vt:lpstr>
      <vt:lpstr>AlphaGo: The Not-So-Successful Story </vt:lpstr>
      <vt:lpstr>The Progress in NLP/QA</vt:lpstr>
      <vt:lpstr>Limits of Our Progress</vt:lpstr>
      <vt:lpstr>PowerPoint Presentation</vt:lpstr>
      <vt:lpstr>This Talk</vt:lpstr>
      <vt:lpstr>This Talk</vt:lpstr>
      <vt:lpstr>Transfer Across QA Formats </vt:lpstr>
      <vt:lpstr>Many Flavors of QA </vt:lpstr>
      <vt:lpstr>Many Flavors of QA </vt:lpstr>
      <vt:lpstr>Many Flavors of QA </vt:lpstr>
      <vt:lpstr>Many Flavors of QA </vt:lpstr>
      <vt:lpstr>Format-Specific Model Design</vt:lpstr>
      <vt:lpstr>Format-Specific Model Design (2)</vt:lpstr>
      <vt:lpstr>Beyond Format-Specialized Models</vt:lpstr>
      <vt:lpstr>UnifiedQA: Definition </vt:lpstr>
      <vt:lpstr>UnifiedQA: Definition </vt:lpstr>
      <vt:lpstr>UnifiedQA: Definition </vt:lpstr>
      <vt:lpstr>Experiment: Mixing Pairs of Formats</vt:lpstr>
      <vt:lpstr>UnifiedQA-v1</vt:lpstr>
      <vt:lpstr>Experiment: Comparison w/ Dedicated Models</vt:lpstr>
      <vt:lpstr>Experiment: Fine-tuning UnifiedQA </vt:lpstr>
      <vt:lpstr>Earlier Work on Multi-task Learning</vt:lpstr>
      <vt:lpstr>Lessons</vt:lpstr>
      <vt:lpstr>Cross-Task Generalization  via Natural Language Instructions</vt:lpstr>
      <vt:lpstr>Task-Specific Models </vt:lpstr>
      <vt:lpstr>Beyond Task-Specific Models </vt:lpstr>
      <vt:lpstr>Beyond Task-Specific Models </vt:lpstr>
      <vt:lpstr>Beyond Task-Specific Models </vt:lpstr>
      <vt:lpstr>Cross-Task Generalization</vt:lpstr>
      <vt:lpstr>Instructions Paradigm: Challenges</vt:lpstr>
      <vt:lpstr>Natural-Instructions: Overview </vt:lpstr>
      <vt:lpstr>Natural-Instructions: Construction (1)</vt:lpstr>
      <vt:lpstr>Natural-Instructions: Construction (2)</vt:lpstr>
      <vt:lpstr>Natural-Instructions: Construction (2)</vt:lpstr>
      <vt:lpstr>Natural-Instructions: Construction (3)</vt:lpstr>
      <vt:lpstr>Natural-Instructions: Construction (3)</vt:lpstr>
      <vt:lpstr>Natural-Instructions: Construction (3)</vt:lpstr>
      <vt:lpstr>Natural-Instructions: Construction (3)</vt:lpstr>
      <vt:lpstr>Natural-Instructions: Construction (3)</vt:lpstr>
      <vt:lpstr>Natural-Instructions: Construction (4)</vt:lpstr>
      <vt:lpstr>Natural Instructions: Statistics </vt:lpstr>
      <vt:lpstr>Natural-Instructions: Example </vt:lpstr>
      <vt:lpstr>Natural-Instructions: Example </vt:lpstr>
      <vt:lpstr>Natural-Instructions: Example </vt:lpstr>
      <vt:lpstr>Encoding Instructions</vt:lpstr>
      <vt:lpstr>Encoding Instructions</vt:lpstr>
      <vt:lpstr>PowerPoint Presentation</vt:lpstr>
      <vt:lpstr>Experiment: Evaluating GPT3</vt:lpstr>
      <vt:lpstr>Exp: Generalization over a Random Split</vt:lpstr>
      <vt:lpstr>Exp: Generalization to Unseen Task Categories</vt:lpstr>
      <vt:lpstr>Exp: Generalization vs Size of Observed Tasks</vt:lpstr>
      <vt:lpstr>Pandemic Anecdote: Chess </vt:lpstr>
      <vt:lpstr>Lessons </vt:lpstr>
      <vt:lpstr>Instructions Paradigm</vt:lpstr>
      <vt:lpstr>Tying the Loose Ends </vt:lpstr>
      <vt:lpstr>Hurdles Towards “Breadth”</vt:lpstr>
      <vt:lpstr>That’s it! </vt:lpstr>
      <vt:lpstr>PowerPoint Presentation</vt:lpstr>
      <vt:lpstr>PowerPoint Presentation</vt:lpstr>
      <vt:lpstr>A Challenge Dataset for Implicit Composition</vt:lpstr>
      <vt:lpstr>Progress Towards “Breadth”</vt:lpstr>
      <vt:lpstr>Progress Towards “Breadth”</vt:lpstr>
      <vt:lpstr>Implicit Composition</vt:lpstr>
      <vt:lpstr>Better Systems </vt:lpstr>
      <vt:lpstr>Big Picture &amp; Look Ahead</vt:lpstr>
      <vt:lpstr>Look Ahead </vt:lpstr>
      <vt:lpstr>Learning from Instructions</vt:lpstr>
      <vt:lpstr>Interactive Semantics</vt:lpstr>
      <vt:lpstr>Demos</vt:lpstr>
      <vt:lpstr>QA datasets </vt:lpstr>
      <vt:lpstr>QA datasets </vt:lpstr>
      <vt:lpstr>QA datasets </vt:lpstr>
      <vt:lpstr>UnifiedQA: Towards an Implementation</vt:lpstr>
      <vt:lpstr>Our progress in QA: the good</vt:lpstr>
      <vt:lpstr>Intuition #2: Unseen Datasets</vt:lpstr>
      <vt:lpstr>Experiment: Mixing Pairs of Formats (2)</vt:lpstr>
      <vt:lpstr>Experiment: Comparison w/ Dedicated Models</vt:lpstr>
      <vt:lpstr>Fine-tuning on UnifiedQA </vt:lpstr>
      <vt:lpstr>Methodological Issue: Data Leakage</vt:lpstr>
      <vt:lpstr>Talk Summary &amp; Statement</vt:lpstr>
      <vt:lpstr>PowerPoint Presentation</vt:lpstr>
      <vt:lpstr>PowerPoint Presentation</vt:lpstr>
      <vt:lpstr>PowerPoint Presentation</vt:lpstr>
      <vt:lpstr>The Instruction Paradigm: Challenges </vt:lpstr>
      <vt:lpstr>Prior Works</vt:lpstr>
      <vt:lpstr>Error Analysis</vt:lpstr>
      <vt:lpstr>Design Principles</vt:lpstr>
      <vt:lpstr>Summary</vt:lpstr>
      <vt:lpstr>Motivation</vt:lpstr>
      <vt:lpstr>Goal of Our Work:</vt:lpstr>
      <vt:lpstr>The Instruction Paradigm: Advantages </vt:lpstr>
      <vt:lpstr>The Instruction Paradigm: Challenges </vt:lpstr>
      <vt:lpstr>Prior Works   </vt:lpstr>
      <vt:lpstr>Talk Outline</vt:lpstr>
      <vt:lpstr>Talk Outline</vt:lpstr>
      <vt:lpstr>Building a Benchmark for “Instructions”  </vt:lpstr>
      <vt:lpstr>Build a Benchmark to Learn from Instructions (...)</vt:lpstr>
      <vt:lpstr>Building a Benchmark for “Instructions”  </vt:lpstr>
      <vt:lpstr>Build a Benchmark to Learn from Instructions (...)</vt:lpstr>
      <vt:lpstr>Splitting Templates into “Sub-task” </vt:lpstr>
      <vt:lpstr>Schema Definition (1)</vt:lpstr>
      <vt:lpstr>Schema Definition (1)</vt:lpstr>
      <vt:lpstr>Schema Definition (2) </vt:lpstr>
      <vt:lpstr>Schema Definition (3) </vt:lpstr>
      <vt:lpstr>Schema Definition (4) </vt:lpstr>
      <vt:lpstr>Schema Definition (5) </vt:lpstr>
      <vt:lpstr>Schema Definition (6) </vt:lpstr>
      <vt:lpstr>Schema Definition (7) </vt:lpstr>
      <vt:lpstr>Number of Subtasks</vt:lpstr>
      <vt:lpstr>Statistics of Instruction Set</vt:lpstr>
      <vt:lpstr>Input/Output Dimensions at each Subtask</vt:lpstr>
      <vt:lpstr>Number of Good/Bad Examples </vt:lpstr>
      <vt:lpstr>Task Specification [Dis]Similarity</vt:lpstr>
      <vt:lpstr>Topical Analysis</vt:lpstr>
      <vt:lpstr>Analysis of Reasoning Classes </vt:lpstr>
      <vt:lpstr>Assessment of Current Models </vt:lpstr>
      <vt:lpstr>Data Collection</vt:lpstr>
      <vt:lpstr>Building a Benchmark for “Instructions”  </vt:lpstr>
      <vt:lpstr>Splitting Templates into Tasks </vt:lpstr>
      <vt:lpstr>Experiment: Random Split Generalization</vt:lpstr>
      <vt:lpstr>Motivation: Cross-Task Generalization</vt:lpstr>
      <vt:lpstr>Motivation: Cross-Task Generalization</vt:lpstr>
      <vt:lpstr>Natural-Instructions: Construction (2)</vt:lpstr>
      <vt:lpstr>Natural-Instructions: Construction (2)</vt:lpstr>
      <vt:lpstr>Annotation of Crowdsourcing Template (2) </vt:lpstr>
      <vt:lpstr>Data Curation</vt:lpstr>
      <vt:lpstr>NATURAL INSTRUCTIONS: Examples</vt:lpstr>
      <vt:lpstr>NATURAL-INSTRUCTIONS: Diversity</vt:lpstr>
      <vt:lpstr>NATURAL-INSTRUCTIONS: Size Distribution</vt:lpstr>
      <vt:lpstr>Experimental Setup</vt:lpstr>
      <vt:lpstr>Category-wise Analysis of Instruction Benefits</vt:lpstr>
      <vt:lpstr>Ablation of Instruction Encodings</vt:lpstr>
      <vt:lpstr>Results: Generalization Experiments</vt:lpstr>
      <vt:lpstr>Encoding Instructions</vt:lpstr>
      <vt:lpstr>Variation of Input Encodings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UnifiedQA:  Crossing Format Boundaries With a Single QA System</dc:title>
  <dc:creator>Daniel Khashabi</dc:creator>
  <cp:lastModifiedBy>Daniel Khashabi</cp:lastModifiedBy>
  <cp:revision>1078</cp:revision>
  <dcterms:created xsi:type="dcterms:W3CDTF">2020-06-18T00:10:56Z</dcterms:created>
  <dcterms:modified xsi:type="dcterms:W3CDTF">2021-05-24T17:35:17Z</dcterms:modified>
</cp:coreProperties>
</file>